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2" r:id="rId6"/>
    <p:sldId id="260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3EC"/>
    <a:srgbClr val="F5EEE3"/>
    <a:srgbClr val="E9D9C1"/>
    <a:srgbClr val="DCCBAF"/>
    <a:srgbClr val="F4E4CD"/>
    <a:srgbClr val="E8D9BF"/>
    <a:srgbClr val="F5E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1D25-6396-4459-9E5C-62A08C5F92B1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27C9-03BE-444A-8B32-F56807A5E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851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1D25-6396-4459-9E5C-62A08C5F92B1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27C9-03BE-444A-8B32-F56807A5E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2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1D25-6396-4459-9E5C-62A08C5F92B1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27C9-03BE-444A-8B32-F56807A5E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55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1D25-6396-4459-9E5C-62A08C5F92B1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27C9-03BE-444A-8B32-F56807A5E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451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1D25-6396-4459-9E5C-62A08C5F92B1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27C9-03BE-444A-8B32-F56807A5E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6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1D25-6396-4459-9E5C-62A08C5F92B1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27C9-03BE-444A-8B32-F56807A5E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984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1D25-6396-4459-9E5C-62A08C5F92B1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27C9-03BE-444A-8B32-F56807A5E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5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1D25-6396-4459-9E5C-62A08C5F92B1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27C9-03BE-444A-8B32-F56807A5E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988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1D25-6396-4459-9E5C-62A08C5F92B1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27C9-03BE-444A-8B32-F56807A5E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86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1D25-6396-4459-9E5C-62A08C5F92B1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27C9-03BE-444A-8B32-F56807A5E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68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1D25-6396-4459-9E5C-62A08C5F92B1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27C9-03BE-444A-8B32-F56807A5E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25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D9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31D25-6396-4459-9E5C-62A08C5F92B1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027C9-03BE-444A-8B32-F56807A5E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906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lightbulblanguages.co.uk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ghtbulblanguages.co.uk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ghtbulblanguages.co.uk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ghtbulblanguages.co.uk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ghtbulblanguages.co.uk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ghtbulblanguages.co.uk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ghtbulblanguages.co.uk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3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TMLK3EXFKVA/T2EhW-QCTmI/AAAAAAAAADg/YKrqiTF8Z1Q/s1600/latin+word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92" r="35187"/>
          <a:stretch/>
        </p:blipFill>
        <p:spPr bwMode="auto">
          <a:xfrm>
            <a:off x="0" y="0"/>
            <a:ext cx="27431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31099" y="6684133"/>
            <a:ext cx="64995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 smtClean="0">
                <a:latin typeface="Arial Rounded MT Bold" panose="020F0704030504030204" pitchFamily="34" charset="0"/>
              </a:rPr>
              <a:t>© Light Bulb Languages 2017 CS </a:t>
            </a:r>
            <a:r>
              <a:rPr lang="en-GB" sz="800" dirty="0" smtClean="0">
                <a:latin typeface="Arial Rounded MT Bold" panose="020F0704030504030204" pitchFamily="34" charset="0"/>
                <a:hlinkClick r:id="rId3"/>
              </a:rPr>
              <a:t>http://www.lightbulblanguages.co.uk</a:t>
            </a:r>
            <a:r>
              <a:rPr lang="en-GB" sz="800" dirty="0" smtClean="0">
                <a:latin typeface="Arial Rounded MT Bold" panose="020F0704030504030204" pitchFamily="34" charset="0"/>
              </a:rPr>
              <a:t> </a:t>
            </a:r>
            <a:endParaRPr lang="en-GB" sz="800" dirty="0">
              <a:latin typeface="Arial Rounded MT Bold" panose="020F0704030504030204" pitchFamily="34" charset="0"/>
            </a:endParaRPr>
          </a:p>
        </p:txBody>
      </p:sp>
      <p:pic>
        <p:nvPicPr>
          <p:cNvPr id="8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486" y="2386817"/>
            <a:ext cx="1481138" cy="156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699" y="2424917"/>
            <a:ext cx="161607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136" y="138917"/>
            <a:ext cx="1431925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236" y="216704"/>
            <a:ext cx="1649413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4357911" y="1576398"/>
            <a:ext cx="280828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400" dirty="0" smtClean="0">
                <a:cs typeface="Arial" panose="020B0604020202020204" pitchFamily="34" charset="0"/>
              </a:rPr>
              <a:t>pater</a:t>
            </a:r>
            <a:endParaRPr lang="en-GB" altLang="en-US" sz="4400" dirty="0">
              <a:cs typeface="Arial" panose="020B0604020202020204" pitchFamily="34" charset="0"/>
            </a:endParaRP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4719860" y="3953679"/>
            <a:ext cx="20843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400" dirty="0" err="1" smtClean="0">
                <a:cs typeface="Arial" panose="020B0604020202020204" pitchFamily="34" charset="0"/>
              </a:rPr>
              <a:t>fīlius</a:t>
            </a:r>
            <a:endParaRPr lang="en-GB" altLang="en-US" sz="4400" dirty="0">
              <a:cs typeface="Arial" panose="020B0604020202020204" pitchFamily="34" charset="0"/>
            </a:endParaRPr>
          </a:p>
        </p:txBody>
      </p:sp>
      <p:sp>
        <p:nvSpPr>
          <p:cNvPr id="14" name="TextBox 16"/>
          <p:cNvSpPr txBox="1">
            <a:spLocks noChangeArrowheads="1"/>
          </p:cNvSpPr>
          <p:nvPr/>
        </p:nvSpPr>
        <p:spPr bwMode="auto">
          <a:xfrm>
            <a:off x="7309074" y="1591659"/>
            <a:ext cx="280828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400" dirty="0" err="1" smtClean="0">
                <a:cs typeface="Arial" panose="020B0604020202020204" pitchFamily="34" charset="0"/>
              </a:rPr>
              <a:t>māter</a:t>
            </a:r>
            <a:endParaRPr lang="en-GB" altLang="en-US" sz="4400" dirty="0">
              <a:cs typeface="Arial" panose="020B0604020202020204" pitchFamily="34" charset="0"/>
            </a:endParaRPr>
          </a:p>
        </p:txBody>
      </p:sp>
      <p:sp>
        <p:nvSpPr>
          <p:cNvPr id="15" name="TextBox 17"/>
          <p:cNvSpPr txBox="1">
            <a:spLocks noChangeArrowheads="1"/>
          </p:cNvSpPr>
          <p:nvPr/>
        </p:nvSpPr>
        <p:spPr bwMode="auto">
          <a:xfrm>
            <a:off x="7937835" y="3953679"/>
            <a:ext cx="1468214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400" dirty="0" err="1" smtClean="0">
                <a:cs typeface="Arial" panose="020B0604020202020204" pitchFamily="34" charset="0"/>
              </a:rPr>
              <a:t>fīlia</a:t>
            </a:r>
            <a:endParaRPr lang="en-GB" altLang="en-US" sz="4400" dirty="0"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174" y="4516439"/>
            <a:ext cx="1347800" cy="1508252"/>
          </a:xfrm>
          <a:prstGeom prst="rect">
            <a:avLst/>
          </a:prstGeom>
        </p:spPr>
      </p:pic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6468190" y="5946239"/>
            <a:ext cx="179630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400" dirty="0" err="1" smtClean="0">
                <a:cs typeface="Arial" panose="020B0604020202020204" pitchFamily="34" charset="0"/>
              </a:rPr>
              <a:t>īnfāns</a:t>
            </a:r>
            <a:endParaRPr lang="en-GB" altLang="en-US" sz="4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98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3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TMLK3EXFKVA/T2EhW-QCTmI/AAAAAAAAADg/YKrqiTF8Z1Q/s1600/latin+word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92" r="35187"/>
          <a:stretch/>
        </p:blipFill>
        <p:spPr bwMode="auto">
          <a:xfrm>
            <a:off x="0" y="0"/>
            <a:ext cx="27431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31099" y="6684133"/>
            <a:ext cx="64995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 smtClean="0">
                <a:latin typeface="Arial Rounded MT Bold" panose="020F0704030504030204" pitchFamily="34" charset="0"/>
              </a:rPr>
              <a:t>© Light Bulb Languages 2017 CS </a:t>
            </a:r>
            <a:r>
              <a:rPr lang="en-GB" sz="800" dirty="0" smtClean="0">
                <a:latin typeface="Arial Rounded MT Bold" panose="020F0704030504030204" pitchFamily="34" charset="0"/>
                <a:hlinkClick r:id="rId3"/>
              </a:rPr>
              <a:t>http://www.lightbulblanguages.co.uk</a:t>
            </a:r>
            <a:r>
              <a:rPr lang="en-GB" sz="800" dirty="0" smtClean="0">
                <a:latin typeface="Arial Rounded MT Bold" panose="020F0704030504030204" pitchFamily="34" charset="0"/>
              </a:rPr>
              <a:t> </a:t>
            </a:r>
            <a:endParaRPr lang="en-GB" sz="800" dirty="0">
              <a:latin typeface="Arial Rounded MT Bold" panose="020F0704030504030204" pitchFamily="34" charset="0"/>
            </a:endParaRPr>
          </a:p>
        </p:txBody>
      </p:sp>
      <p:pic>
        <p:nvPicPr>
          <p:cNvPr id="11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762" y="1066709"/>
            <a:ext cx="5161800" cy="4371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11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3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TMLK3EXFKVA/T2EhW-QCTmI/AAAAAAAAADg/YKrqiTF8Z1Q/s1600/latin+word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92" r="35187"/>
          <a:stretch/>
        </p:blipFill>
        <p:spPr bwMode="auto">
          <a:xfrm>
            <a:off x="0" y="0"/>
            <a:ext cx="27431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31099" y="6684133"/>
            <a:ext cx="64995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 smtClean="0">
                <a:latin typeface="Arial Rounded MT Bold" panose="020F0704030504030204" pitchFamily="34" charset="0"/>
              </a:rPr>
              <a:t>© Light Bulb Languages 2017 CS </a:t>
            </a:r>
            <a:r>
              <a:rPr lang="en-GB" sz="800" dirty="0" smtClean="0">
                <a:latin typeface="Arial Rounded MT Bold" panose="020F0704030504030204" pitchFamily="34" charset="0"/>
                <a:hlinkClick r:id="rId3"/>
              </a:rPr>
              <a:t>http://www.lightbulblanguages.co.uk</a:t>
            </a:r>
            <a:r>
              <a:rPr lang="en-GB" sz="800" dirty="0" smtClean="0">
                <a:latin typeface="Arial Rounded MT Bold" panose="020F0704030504030204" pitchFamily="34" charset="0"/>
              </a:rPr>
              <a:t> </a:t>
            </a:r>
            <a:endParaRPr lang="en-GB" sz="800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347" y="781566"/>
            <a:ext cx="4217909" cy="47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67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3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TMLK3EXFKVA/T2EhW-QCTmI/AAAAAAAAADg/YKrqiTF8Z1Q/s1600/latin+word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92" r="35187"/>
          <a:stretch/>
        </p:blipFill>
        <p:spPr bwMode="auto">
          <a:xfrm>
            <a:off x="0" y="0"/>
            <a:ext cx="27431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31099" y="6684133"/>
            <a:ext cx="64995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 smtClean="0">
                <a:latin typeface="Arial Rounded MT Bold" panose="020F0704030504030204" pitchFamily="34" charset="0"/>
              </a:rPr>
              <a:t>© Light Bulb Languages 2017 CS </a:t>
            </a:r>
            <a:r>
              <a:rPr lang="en-GB" sz="800" dirty="0" smtClean="0">
                <a:latin typeface="Arial Rounded MT Bold" panose="020F0704030504030204" pitchFamily="34" charset="0"/>
                <a:hlinkClick r:id="rId3"/>
              </a:rPr>
              <a:t>http://www.lightbulblanguages.co.uk</a:t>
            </a:r>
            <a:r>
              <a:rPr lang="en-GB" sz="800" dirty="0" smtClean="0">
                <a:latin typeface="Arial Rounded MT Bold" panose="020F0704030504030204" pitchFamily="34" charset="0"/>
              </a:rPr>
              <a:t> </a:t>
            </a:r>
            <a:endParaRPr lang="en-GB" sz="800" dirty="0">
              <a:latin typeface="Arial Rounded MT Bold" panose="020F0704030504030204" pitchFamily="34" charset="0"/>
            </a:endParaRPr>
          </a:p>
        </p:txBody>
      </p:sp>
      <p:pic>
        <p:nvPicPr>
          <p:cNvPr id="9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003" y="930967"/>
            <a:ext cx="5057469" cy="4804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177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3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TMLK3EXFKVA/T2EhW-QCTmI/AAAAAAAAADg/YKrqiTF8Z1Q/s1600/latin+word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92" r="35187"/>
          <a:stretch/>
        </p:blipFill>
        <p:spPr bwMode="auto">
          <a:xfrm>
            <a:off x="0" y="0"/>
            <a:ext cx="27431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31099" y="6684133"/>
            <a:ext cx="64995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 smtClean="0">
                <a:latin typeface="Arial Rounded MT Bold" panose="020F0704030504030204" pitchFamily="34" charset="0"/>
              </a:rPr>
              <a:t>© Light Bulb Languages 2017 CS </a:t>
            </a:r>
            <a:r>
              <a:rPr lang="en-GB" sz="800" dirty="0" smtClean="0">
                <a:latin typeface="Arial Rounded MT Bold" panose="020F0704030504030204" pitchFamily="34" charset="0"/>
                <a:hlinkClick r:id="rId3"/>
              </a:rPr>
              <a:t>http://www.lightbulblanguages.co.uk</a:t>
            </a:r>
            <a:r>
              <a:rPr lang="en-GB" sz="800" dirty="0" smtClean="0">
                <a:latin typeface="Arial Rounded MT Bold" panose="020F0704030504030204" pitchFamily="34" charset="0"/>
              </a:rPr>
              <a:t> </a:t>
            </a:r>
            <a:endParaRPr lang="en-GB" sz="800" dirty="0">
              <a:latin typeface="Arial Rounded MT Bold" panose="020F0704030504030204" pitchFamily="34" charset="0"/>
            </a:endParaRPr>
          </a:p>
        </p:txBody>
      </p:sp>
      <p:pic>
        <p:nvPicPr>
          <p:cNvPr id="10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785" y="1117710"/>
            <a:ext cx="4481176" cy="4371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063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3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TMLK3EXFKVA/T2EhW-QCTmI/AAAAAAAAADg/YKrqiTF8Z1Q/s1600/latin+word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92" r="35187"/>
          <a:stretch/>
        </p:blipFill>
        <p:spPr bwMode="auto">
          <a:xfrm>
            <a:off x="0" y="0"/>
            <a:ext cx="27431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31099" y="6684133"/>
            <a:ext cx="64995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 smtClean="0">
                <a:latin typeface="Arial Rounded MT Bold" panose="020F0704030504030204" pitchFamily="34" charset="0"/>
              </a:rPr>
              <a:t>© Light Bulb Languages 2017 CS </a:t>
            </a:r>
            <a:r>
              <a:rPr lang="en-GB" sz="800" dirty="0" smtClean="0">
                <a:latin typeface="Arial Rounded MT Bold" panose="020F0704030504030204" pitchFamily="34" charset="0"/>
                <a:hlinkClick r:id="rId3"/>
              </a:rPr>
              <a:t>http://www.lightbulblanguages.co.uk</a:t>
            </a:r>
            <a:r>
              <a:rPr lang="en-GB" sz="800" dirty="0" smtClean="0">
                <a:latin typeface="Arial Rounded MT Bold" panose="020F0704030504030204" pitchFamily="34" charset="0"/>
              </a:rPr>
              <a:t> </a:t>
            </a:r>
            <a:endParaRPr lang="en-GB" sz="800" dirty="0">
              <a:latin typeface="Arial Rounded MT Bold" panose="020F0704030504030204" pitchFamily="34" charset="0"/>
            </a:endParaRPr>
          </a:p>
        </p:txBody>
      </p:sp>
      <p:pic>
        <p:nvPicPr>
          <p:cNvPr id="8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2457" y="977271"/>
            <a:ext cx="4635187" cy="4903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216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3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TMLK3EXFKVA/T2EhW-QCTmI/AAAAAAAAADg/YKrqiTF8Z1Q/s1600/latin+word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92" r="35187"/>
          <a:stretch/>
        </p:blipFill>
        <p:spPr bwMode="auto">
          <a:xfrm>
            <a:off x="0" y="0"/>
            <a:ext cx="27431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31099" y="6684133"/>
            <a:ext cx="64995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 smtClean="0">
                <a:latin typeface="Arial Rounded MT Bold" panose="020F0704030504030204" pitchFamily="34" charset="0"/>
              </a:rPr>
              <a:t>© Light Bulb Languages 2017 CS </a:t>
            </a:r>
            <a:r>
              <a:rPr lang="en-GB" sz="800" dirty="0" smtClean="0">
                <a:latin typeface="Arial Rounded MT Bold" panose="020F0704030504030204" pitchFamily="34" charset="0"/>
                <a:hlinkClick r:id="rId3"/>
              </a:rPr>
              <a:t>http://www.lightbulblanguages.co.uk</a:t>
            </a:r>
            <a:r>
              <a:rPr lang="en-GB" sz="800" dirty="0" smtClean="0">
                <a:latin typeface="Arial Rounded MT Bold" panose="020F0704030504030204" pitchFamily="34" charset="0"/>
              </a:rPr>
              <a:t> </a:t>
            </a:r>
            <a:endParaRPr lang="en-GB" sz="800" dirty="0">
              <a:latin typeface="Arial Rounded MT Bold" panose="020F07040305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06659" y="331765"/>
            <a:ext cx="876463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NOTES FOR THE TEACHER: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Students work in groups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Groups take it in turns to say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of the family members.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Teacher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then reveals the next slide showing a family member. 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If the group chose the right generation of the family they score points. 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 decide which member or which generation will have which points.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You could duplicate some slides to make the game last longer or to make it more difficult.</a:t>
            </a:r>
          </a:p>
        </p:txBody>
      </p:sp>
    </p:spTree>
    <p:extLst>
      <p:ext uri="{BB962C8B-B14F-4D97-AF65-F5344CB8AC3E}">
        <p14:creationId xmlns:p14="http://schemas.microsoft.com/office/powerpoint/2010/main" val="9319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145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Seccombe</dc:creator>
  <cp:lastModifiedBy>Clare Seccombe</cp:lastModifiedBy>
  <cp:revision>12</cp:revision>
  <dcterms:created xsi:type="dcterms:W3CDTF">2013-07-16T08:59:55Z</dcterms:created>
  <dcterms:modified xsi:type="dcterms:W3CDTF">2017-08-01T20:57:02Z</dcterms:modified>
</cp:coreProperties>
</file>