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2" r:id="rId4"/>
    <p:sldId id="261"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950E"/>
    <a:srgbClr val="F8F3FF"/>
    <a:srgbClr val="DDC3FF"/>
    <a:srgbClr val="F2F8DC"/>
    <a:srgbClr val="BBD84C"/>
    <a:srgbClr val="FCEAF2"/>
    <a:srgbClr val="CE1B6C"/>
    <a:srgbClr val="E0F3FC"/>
    <a:srgbClr val="60C1EE"/>
    <a:srgbClr val="DDD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83506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95264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49017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104323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9588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E0265-7F94-4C3F-9460-92D910F233D8}"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21339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E0265-7F94-4C3F-9460-92D910F233D8}" type="datetimeFigureOut">
              <a:rPr lang="en-GB" smtClean="0"/>
              <a:t>07/12/2017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04975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E0265-7F94-4C3F-9460-92D910F233D8}" type="datetimeFigureOut">
              <a:rPr lang="en-GB" smtClean="0"/>
              <a:t>07/12/2017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7518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E0265-7F94-4C3F-9460-92D910F233D8}" type="datetimeFigureOut">
              <a:rPr lang="en-GB" smtClean="0"/>
              <a:t>07/12/2017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01018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E0265-7F94-4C3F-9460-92D910F233D8}"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55639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E0265-7F94-4C3F-9460-92D910F233D8}"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276318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E0265-7F94-4C3F-9460-92D910F233D8}" type="datetimeFigureOut">
              <a:rPr lang="en-GB" smtClean="0"/>
              <a:t>07/12/2017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4F77C-5FA9-474A-9E77-34DD72582045}" type="slidenum">
              <a:rPr lang="en-GB" smtClean="0"/>
              <a:t>‹#›</a:t>
            </a:fld>
            <a:endParaRPr lang="en-GB"/>
          </a:p>
        </p:txBody>
      </p:sp>
    </p:spTree>
    <p:extLst>
      <p:ext uri="{BB962C8B-B14F-4D97-AF65-F5344CB8AC3E}">
        <p14:creationId xmlns:p14="http://schemas.microsoft.com/office/powerpoint/2010/main" val="1783230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ghtbulblanguages.co.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www.lightbulblanguages.co.uk/"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lightbulblanguages.co.uk/"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changing-phase.blogspot.co.uk/2015/01/whats-in-bo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D453DB-A07A-4A82-8478-593430F8DCD9}"/>
              </a:ext>
            </a:extLst>
          </p:cNvPr>
          <p:cNvSpPr/>
          <p:nvPr/>
        </p:nvSpPr>
        <p:spPr>
          <a:xfrm>
            <a:off x="0" y="0"/>
            <a:ext cx="9144000" cy="6858000"/>
          </a:xfrm>
          <a:prstGeom prst="rect">
            <a:avLst/>
          </a:prstGeom>
          <a:solidFill>
            <a:srgbClr val="800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942DAF0-F698-4CBB-B830-20F55B329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74565"/>
          </a:xfrm>
          <a:prstGeom prst="rect">
            <a:avLst/>
          </a:prstGeom>
        </p:spPr>
      </p:pic>
      <p:sp>
        <p:nvSpPr>
          <p:cNvPr id="5" name="TextBox 4">
            <a:extLst>
              <a:ext uri="{FF2B5EF4-FFF2-40B4-BE49-F238E27FC236}">
                <a16:creationId xmlns:a16="http://schemas.microsoft.com/office/drawing/2014/main" id="{39C19208-9C90-487B-8326-BC5A52C796F7}"/>
              </a:ext>
            </a:extLst>
          </p:cNvPr>
          <p:cNvSpPr txBox="1"/>
          <p:nvPr/>
        </p:nvSpPr>
        <p:spPr>
          <a:xfrm>
            <a:off x="5287617" y="6599581"/>
            <a:ext cx="3856381" cy="215444"/>
          </a:xfrm>
          <a:prstGeom prst="rect">
            <a:avLst/>
          </a:prstGeom>
          <a:solidFill>
            <a:srgbClr val="86950E"/>
          </a:solidFill>
        </p:spPr>
        <p:txBody>
          <a:bodyPr wrap="square" rtlCol="0">
            <a:spAutoFit/>
          </a:bodyPr>
          <a:lstStyle/>
          <a:p>
            <a:pPr algn="r"/>
            <a:r>
              <a:rPr lang="en-GB" sz="800" dirty="0">
                <a:latin typeface="Arial Rounded MT Bold" panose="020F0704030504030204" pitchFamily="34" charset="0"/>
              </a:rPr>
              <a:t>© Light Bulb Languages 2017 CS </a:t>
            </a:r>
            <a:r>
              <a:rPr lang="en-GB" sz="800" dirty="0">
                <a:latin typeface="Arial Rounded MT Bold" panose="020F0704030504030204" pitchFamily="34" charset="0"/>
                <a:hlinkClick r:id="rId3"/>
              </a:rPr>
              <a:t>http://www.lightbulblanguages.co.uk</a:t>
            </a:r>
            <a:r>
              <a:rPr lang="en-GB" sz="800" dirty="0">
                <a:latin typeface="Arial Rounded MT Bold" panose="020F0704030504030204" pitchFamily="34" charset="0"/>
              </a:rPr>
              <a:t> </a:t>
            </a:r>
          </a:p>
        </p:txBody>
      </p:sp>
    </p:spTree>
    <p:extLst>
      <p:ext uri="{BB962C8B-B14F-4D97-AF65-F5344CB8AC3E}">
        <p14:creationId xmlns:p14="http://schemas.microsoft.com/office/powerpoint/2010/main" val="319133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3E30BC7-E80A-457C-A597-AC8D3709D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877" y="4159834"/>
            <a:ext cx="2255728" cy="2395644"/>
          </a:xfrm>
          <a:prstGeom prst="rect">
            <a:avLst/>
          </a:prstGeom>
        </p:spPr>
      </p:pic>
      <p:pic>
        <p:nvPicPr>
          <p:cNvPr id="31" name="Picture 30">
            <a:extLst>
              <a:ext uri="{FF2B5EF4-FFF2-40B4-BE49-F238E27FC236}">
                <a16:creationId xmlns:a16="http://schemas.microsoft.com/office/drawing/2014/main" id="{AF94FE21-A61D-4B0A-A7AB-F973C5C5C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395" y="3994772"/>
            <a:ext cx="1999436" cy="2615185"/>
          </a:xfrm>
          <a:prstGeom prst="rect">
            <a:avLst/>
          </a:prstGeom>
        </p:spPr>
      </p:pic>
      <p:pic>
        <p:nvPicPr>
          <p:cNvPr id="39" name="Picture 38">
            <a:extLst>
              <a:ext uri="{FF2B5EF4-FFF2-40B4-BE49-F238E27FC236}">
                <a16:creationId xmlns:a16="http://schemas.microsoft.com/office/drawing/2014/main" id="{D4D077F1-950B-43AF-B9AB-010352271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22334">
            <a:off x="7485076" y="822399"/>
            <a:ext cx="270997" cy="2575202"/>
          </a:xfrm>
          <a:prstGeom prst="rect">
            <a:avLst/>
          </a:prstGeom>
        </p:spPr>
      </p:pic>
      <p:pic>
        <p:nvPicPr>
          <p:cNvPr id="41" name="Picture 40">
            <a:extLst>
              <a:ext uri="{FF2B5EF4-FFF2-40B4-BE49-F238E27FC236}">
                <a16:creationId xmlns:a16="http://schemas.microsoft.com/office/drawing/2014/main" id="{E5A14EF6-0BCB-4DD7-9FEB-49AC16F240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17169">
            <a:off x="4153759" y="932414"/>
            <a:ext cx="1606085" cy="2012639"/>
          </a:xfrm>
          <a:prstGeom prst="rect">
            <a:avLst/>
          </a:prstGeom>
        </p:spPr>
      </p:pic>
      <p:pic>
        <p:nvPicPr>
          <p:cNvPr id="37" name="Picture 36">
            <a:extLst>
              <a:ext uri="{FF2B5EF4-FFF2-40B4-BE49-F238E27FC236}">
                <a16:creationId xmlns:a16="http://schemas.microsoft.com/office/drawing/2014/main" id="{5810F15A-A8A2-4A97-A313-4714836BEE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550" y="1280200"/>
            <a:ext cx="1991131" cy="1545602"/>
          </a:xfrm>
          <a:prstGeom prst="rect">
            <a:avLst/>
          </a:prstGeom>
        </p:spPr>
      </p:pic>
      <p:grpSp>
        <p:nvGrpSpPr>
          <p:cNvPr id="21" name="Group 20">
            <a:extLst>
              <a:ext uri="{FF2B5EF4-FFF2-40B4-BE49-F238E27FC236}">
                <a16:creationId xmlns:a16="http://schemas.microsoft.com/office/drawing/2014/main" id="{D7036FD2-D99A-4CF7-9A8A-33F8C0F29725}"/>
              </a:ext>
            </a:extLst>
          </p:cNvPr>
          <p:cNvGrpSpPr/>
          <p:nvPr/>
        </p:nvGrpSpPr>
        <p:grpSpPr>
          <a:xfrm>
            <a:off x="463824" y="234790"/>
            <a:ext cx="2476638" cy="2749068"/>
            <a:chOff x="463824" y="234790"/>
            <a:chExt cx="2476638" cy="2749068"/>
          </a:xfrm>
        </p:grpSpPr>
        <p:pic>
          <p:nvPicPr>
            <p:cNvPr id="11" name="Picture 10">
              <a:extLst>
                <a:ext uri="{FF2B5EF4-FFF2-40B4-BE49-F238E27FC236}">
                  <a16:creationId xmlns:a16="http://schemas.microsoft.com/office/drawing/2014/main" id="{9842496A-A8A1-4069-8441-DC335864C4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824" y="234790"/>
              <a:ext cx="2476638" cy="2749068"/>
            </a:xfrm>
            <a:prstGeom prst="rect">
              <a:avLst/>
            </a:prstGeom>
          </p:spPr>
        </p:pic>
        <p:sp>
          <p:nvSpPr>
            <p:cNvPr id="14" name="Oval 13">
              <a:extLst>
                <a:ext uri="{FF2B5EF4-FFF2-40B4-BE49-F238E27FC236}">
                  <a16:creationId xmlns:a16="http://schemas.microsoft.com/office/drawing/2014/main" id="{E10CB7AA-D05F-40F6-ABD4-376DAB6A0E6B}"/>
                </a:ext>
              </a:extLst>
            </p:cNvPr>
            <p:cNvSpPr/>
            <p:nvPr/>
          </p:nvSpPr>
          <p:spPr>
            <a:xfrm>
              <a:off x="1338470" y="1789044"/>
              <a:ext cx="728870" cy="755374"/>
            </a:xfrm>
            <a:prstGeom prst="ellipse">
              <a:avLst/>
            </a:prstGeom>
            <a:solidFill>
              <a:srgbClr val="DDDE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1</a:t>
              </a:r>
            </a:p>
          </p:txBody>
        </p:sp>
      </p:grpSp>
      <p:grpSp>
        <p:nvGrpSpPr>
          <p:cNvPr id="22" name="Group 21">
            <a:extLst>
              <a:ext uri="{FF2B5EF4-FFF2-40B4-BE49-F238E27FC236}">
                <a16:creationId xmlns:a16="http://schemas.microsoft.com/office/drawing/2014/main" id="{79B84E58-E48D-4958-81F8-4CCDB0834E70}"/>
              </a:ext>
            </a:extLst>
          </p:cNvPr>
          <p:cNvGrpSpPr/>
          <p:nvPr/>
        </p:nvGrpSpPr>
        <p:grpSpPr>
          <a:xfrm>
            <a:off x="3520735" y="32532"/>
            <a:ext cx="2389956" cy="2951326"/>
            <a:chOff x="3520735" y="32532"/>
            <a:chExt cx="2389956" cy="2951326"/>
          </a:xfrm>
        </p:grpSpPr>
        <p:pic>
          <p:nvPicPr>
            <p:cNvPr id="7" name="Picture 6">
              <a:extLst>
                <a:ext uri="{FF2B5EF4-FFF2-40B4-BE49-F238E27FC236}">
                  <a16:creationId xmlns:a16="http://schemas.microsoft.com/office/drawing/2014/main" id="{CBEAACB6-5F4F-47DA-B843-07B4AE051F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0735" y="32532"/>
              <a:ext cx="2389956" cy="2951326"/>
            </a:xfrm>
            <a:prstGeom prst="rect">
              <a:avLst/>
            </a:prstGeom>
          </p:spPr>
        </p:pic>
        <p:sp>
          <p:nvSpPr>
            <p:cNvPr id="15" name="Oval 14">
              <a:extLst>
                <a:ext uri="{FF2B5EF4-FFF2-40B4-BE49-F238E27FC236}">
                  <a16:creationId xmlns:a16="http://schemas.microsoft.com/office/drawing/2014/main" id="{54706AD8-441E-45E9-AC13-08C46310552A}"/>
                </a:ext>
              </a:extLst>
            </p:cNvPr>
            <p:cNvSpPr/>
            <p:nvPr/>
          </p:nvSpPr>
          <p:spPr>
            <a:xfrm>
              <a:off x="4351278" y="1789044"/>
              <a:ext cx="728870" cy="755374"/>
            </a:xfrm>
            <a:prstGeom prst="ellipse">
              <a:avLst/>
            </a:prstGeom>
            <a:solidFill>
              <a:srgbClr val="E0F3F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2</a:t>
              </a:r>
            </a:p>
          </p:txBody>
        </p:sp>
      </p:grpSp>
      <p:grpSp>
        <p:nvGrpSpPr>
          <p:cNvPr id="23" name="Group 22">
            <a:extLst>
              <a:ext uri="{FF2B5EF4-FFF2-40B4-BE49-F238E27FC236}">
                <a16:creationId xmlns:a16="http://schemas.microsoft.com/office/drawing/2014/main" id="{D0C20507-D95A-4124-951F-795D95CAB10D}"/>
              </a:ext>
            </a:extLst>
          </p:cNvPr>
          <p:cNvGrpSpPr/>
          <p:nvPr/>
        </p:nvGrpSpPr>
        <p:grpSpPr>
          <a:xfrm>
            <a:off x="6348665" y="296706"/>
            <a:ext cx="2435361" cy="2687152"/>
            <a:chOff x="6348665" y="296706"/>
            <a:chExt cx="2435361" cy="2687152"/>
          </a:xfrm>
        </p:grpSpPr>
        <p:pic>
          <p:nvPicPr>
            <p:cNvPr id="5" name="Picture 4">
              <a:extLst>
                <a:ext uri="{FF2B5EF4-FFF2-40B4-BE49-F238E27FC236}">
                  <a16:creationId xmlns:a16="http://schemas.microsoft.com/office/drawing/2014/main" id="{FF087592-049E-4233-B10D-0CCB53E5D6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8665" y="296706"/>
              <a:ext cx="2435361" cy="2687152"/>
            </a:xfrm>
            <a:prstGeom prst="rect">
              <a:avLst/>
            </a:prstGeom>
          </p:spPr>
        </p:pic>
        <p:sp>
          <p:nvSpPr>
            <p:cNvPr id="16" name="Oval 15">
              <a:extLst>
                <a:ext uri="{FF2B5EF4-FFF2-40B4-BE49-F238E27FC236}">
                  <a16:creationId xmlns:a16="http://schemas.microsoft.com/office/drawing/2014/main" id="{6E8EACD4-BC31-4D48-AB26-DAA66F6AEACA}"/>
                </a:ext>
              </a:extLst>
            </p:cNvPr>
            <p:cNvSpPr/>
            <p:nvPr/>
          </p:nvSpPr>
          <p:spPr>
            <a:xfrm>
              <a:off x="7184492" y="1789044"/>
              <a:ext cx="728870" cy="755374"/>
            </a:xfrm>
            <a:prstGeom prst="ellipse">
              <a:avLst/>
            </a:prstGeom>
            <a:solidFill>
              <a:srgbClr val="FCEAF2"/>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3</a:t>
              </a:r>
            </a:p>
          </p:txBody>
        </p:sp>
      </p:grpSp>
      <p:grpSp>
        <p:nvGrpSpPr>
          <p:cNvPr id="24" name="Group 23">
            <a:extLst>
              <a:ext uri="{FF2B5EF4-FFF2-40B4-BE49-F238E27FC236}">
                <a16:creationId xmlns:a16="http://schemas.microsoft.com/office/drawing/2014/main" id="{7ACE1EB0-C596-48BB-BCEE-17A20E4A0BB0}"/>
              </a:ext>
            </a:extLst>
          </p:cNvPr>
          <p:cNvGrpSpPr/>
          <p:nvPr/>
        </p:nvGrpSpPr>
        <p:grpSpPr>
          <a:xfrm>
            <a:off x="1493150" y="3131118"/>
            <a:ext cx="2517915" cy="3533336"/>
            <a:chOff x="1493150" y="3131118"/>
            <a:chExt cx="2517915" cy="3533336"/>
          </a:xfrm>
        </p:grpSpPr>
        <p:pic>
          <p:nvPicPr>
            <p:cNvPr id="9" name="Picture 8">
              <a:extLst>
                <a:ext uri="{FF2B5EF4-FFF2-40B4-BE49-F238E27FC236}">
                  <a16:creationId xmlns:a16="http://schemas.microsoft.com/office/drawing/2014/main" id="{AFCBAD3C-DF80-433E-8306-06019CF2E0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3150" y="3131118"/>
              <a:ext cx="2517915" cy="3533336"/>
            </a:xfrm>
            <a:prstGeom prst="rect">
              <a:avLst/>
            </a:prstGeom>
          </p:spPr>
        </p:pic>
        <p:sp>
          <p:nvSpPr>
            <p:cNvPr id="17" name="Oval 16">
              <a:extLst>
                <a:ext uri="{FF2B5EF4-FFF2-40B4-BE49-F238E27FC236}">
                  <a16:creationId xmlns:a16="http://schemas.microsoft.com/office/drawing/2014/main" id="{99EF0D64-F88F-4995-B89A-B031CD3C7B6B}"/>
                </a:ext>
              </a:extLst>
            </p:cNvPr>
            <p:cNvSpPr/>
            <p:nvPr/>
          </p:nvSpPr>
          <p:spPr>
            <a:xfrm>
              <a:off x="2387672" y="4745983"/>
              <a:ext cx="728870" cy="755374"/>
            </a:xfrm>
            <a:prstGeom prst="ellipse">
              <a:avLst/>
            </a:prstGeom>
            <a:solidFill>
              <a:srgbClr val="F2F8D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4</a:t>
              </a:r>
            </a:p>
          </p:txBody>
        </p:sp>
      </p:grpSp>
      <p:grpSp>
        <p:nvGrpSpPr>
          <p:cNvPr id="25" name="Group 24">
            <a:extLst>
              <a:ext uri="{FF2B5EF4-FFF2-40B4-BE49-F238E27FC236}">
                <a16:creationId xmlns:a16="http://schemas.microsoft.com/office/drawing/2014/main" id="{2BBE6A06-18CC-4F11-A723-B7DAA3AE8C0D}"/>
              </a:ext>
            </a:extLst>
          </p:cNvPr>
          <p:cNvGrpSpPr/>
          <p:nvPr/>
        </p:nvGrpSpPr>
        <p:grpSpPr>
          <a:xfrm>
            <a:off x="5068194" y="3230183"/>
            <a:ext cx="2505532" cy="3434271"/>
            <a:chOff x="5068194" y="3230183"/>
            <a:chExt cx="2505532" cy="3434271"/>
          </a:xfrm>
        </p:grpSpPr>
        <p:pic>
          <p:nvPicPr>
            <p:cNvPr id="13" name="Picture 12">
              <a:extLst>
                <a:ext uri="{FF2B5EF4-FFF2-40B4-BE49-F238E27FC236}">
                  <a16:creationId xmlns:a16="http://schemas.microsoft.com/office/drawing/2014/main" id="{764B44D6-17FE-4A49-A170-F84F25AA5A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68194" y="3230183"/>
              <a:ext cx="2505532" cy="3434271"/>
            </a:xfrm>
            <a:prstGeom prst="rect">
              <a:avLst/>
            </a:prstGeom>
          </p:spPr>
        </p:pic>
        <p:sp>
          <p:nvSpPr>
            <p:cNvPr id="18" name="Oval 17">
              <a:extLst>
                <a:ext uri="{FF2B5EF4-FFF2-40B4-BE49-F238E27FC236}">
                  <a16:creationId xmlns:a16="http://schemas.microsoft.com/office/drawing/2014/main" id="{37A9ED17-76D5-4285-BFA9-CC5E71457A41}"/>
                </a:ext>
              </a:extLst>
            </p:cNvPr>
            <p:cNvSpPr/>
            <p:nvPr/>
          </p:nvSpPr>
          <p:spPr>
            <a:xfrm>
              <a:off x="5956525" y="4745983"/>
              <a:ext cx="728870" cy="755374"/>
            </a:xfrm>
            <a:prstGeom prst="ellipse">
              <a:avLst/>
            </a:prstGeom>
            <a:solidFill>
              <a:srgbClr val="F8F3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5</a:t>
              </a:r>
            </a:p>
          </p:txBody>
        </p:sp>
      </p:grpSp>
      <p:sp>
        <p:nvSpPr>
          <p:cNvPr id="42" name="TextBox 41">
            <a:extLst>
              <a:ext uri="{FF2B5EF4-FFF2-40B4-BE49-F238E27FC236}">
                <a16:creationId xmlns:a16="http://schemas.microsoft.com/office/drawing/2014/main" id="{9EAC5B61-728C-4F8F-B88F-2D819AFA670B}"/>
              </a:ext>
            </a:extLst>
          </p:cNvPr>
          <p:cNvSpPr txBox="1"/>
          <p:nvPr/>
        </p:nvSpPr>
        <p:spPr>
          <a:xfrm>
            <a:off x="5287617" y="6639337"/>
            <a:ext cx="3856381" cy="215444"/>
          </a:xfrm>
          <a:prstGeom prst="rect">
            <a:avLst/>
          </a:prstGeom>
          <a:solidFill>
            <a:schemeClr val="bg1"/>
          </a:solidFill>
        </p:spPr>
        <p:txBody>
          <a:bodyPr wrap="square" rtlCol="0">
            <a:spAutoFit/>
          </a:bodyPr>
          <a:lstStyle/>
          <a:p>
            <a:pPr algn="r"/>
            <a:r>
              <a:rPr lang="en-GB" sz="800" dirty="0">
                <a:latin typeface="Arial Rounded MT Bold" panose="020F0704030504030204" pitchFamily="34" charset="0"/>
              </a:rPr>
              <a:t>© Light Bulb Languages 2017 CS </a:t>
            </a:r>
            <a:r>
              <a:rPr lang="en-GB" sz="800" dirty="0">
                <a:latin typeface="Arial Rounded MT Bold" panose="020F0704030504030204" pitchFamily="34" charset="0"/>
                <a:hlinkClick r:id="rId12"/>
              </a:rPr>
              <a:t>http://www.lightbulblanguages.co.uk</a:t>
            </a:r>
            <a:r>
              <a:rPr lang="en-GB" sz="800" dirty="0">
                <a:latin typeface="Arial Rounded MT Bold" panose="020F0704030504030204" pitchFamily="34" charset="0"/>
              </a:rPr>
              <a:t> </a:t>
            </a:r>
          </a:p>
        </p:txBody>
      </p:sp>
    </p:spTree>
    <p:extLst>
      <p:ext uri="{BB962C8B-B14F-4D97-AF65-F5344CB8AC3E}">
        <p14:creationId xmlns:p14="http://schemas.microsoft.com/office/powerpoint/2010/main" val="18118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22"/>
                                        </p:tgtEl>
                                      </p:cBhvr>
                                    </p:animEffect>
                                    <p:set>
                                      <p:cBhvr>
                                        <p:cTn id="12" dur="1" fill="hold">
                                          <p:stCondLst>
                                            <p:cond delay="19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nodeType="clickEffect">
                                  <p:stCondLst>
                                    <p:cond delay="0"/>
                                  </p:stCondLst>
                                  <p:childTnLst>
                                    <p:animEffect transition="out" filter="wheel(1)">
                                      <p:cBhvr>
                                        <p:cTn id="16" dur="2000"/>
                                        <p:tgtEl>
                                          <p:spTgt spid="23"/>
                                        </p:tgtEl>
                                      </p:cBhvr>
                                    </p:animEffect>
                                    <p:set>
                                      <p:cBhvr>
                                        <p:cTn id="17" dur="1" fill="hold">
                                          <p:stCondLst>
                                            <p:cond delay="19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nodeType="clickEffect">
                                  <p:stCondLst>
                                    <p:cond delay="0"/>
                                  </p:stCondLst>
                                  <p:childTnLst>
                                    <p:animEffect transition="out" filter="wheel(1)">
                                      <p:cBhvr>
                                        <p:cTn id="21" dur="2000"/>
                                        <p:tgtEl>
                                          <p:spTgt spid="24"/>
                                        </p:tgtEl>
                                      </p:cBhvr>
                                    </p:animEffect>
                                    <p:set>
                                      <p:cBhvr>
                                        <p:cTn id="22" dur="1" fill="hold">
                                          <p:stCondLst>
                                            <p:cond delay="1999"/>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nodeType="clickEffect">
                                  <p:stCondLst>
                                    <p:cond delay="0"/>
                                  </p:stCondLst>
                                  <p:childTnLst>
                                    <p:animEffect transition="out" filter="wheel(1)">
                                      <p:cBhvr>
                                        <p:cTn id="26" dur="2000"/>
                                        <p:tgtEl>
                                          <p:spTgt spid="25"/>
                                        </p:tgtEl>
                                      </p:cBhvr>
                                    </p:animEffect>
                                    <p:set>
                                      <p:cBhvr>
                                        <p:cTn id="27"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3E30BC7-E80A-457C-A597-AC8D3709D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877" y="4159834"/>
            <a:ext cx="2255728" cy="2395644"/>
          </a:xfrm>
          <a:prstGeom prst="rect">
            <a:avLst/>
          </a:prstGeom>
        </p:spPr>
      </p:pic>
      <p:pic>
        <p:nvPicPr>
          <p:cNvPr id="31" name="Picture 30">
            <a:extLst>
              <a:ext uri="{FF2B5EF4-FFF2-40B4-BE49-F238E27FC236}">
                <a16:creationId xmlns:a16="http://schemas.microsoft.com/office/drawing/2014/main" id="{AF94FE21-A61D-4B0A-A7AB-F973C5C5C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395" y="3994772"/>
            <a:ext cx="1999436" cy="2615185"/>
          </a:xfrm>
          <a:prstGeom prst="rect">
            <a:avLst/>
          </a:prstGeom>
        </p:spPr>
      </p:pic>
      <p:pic>
        <p:nvPicPr>
          <p:cNvPr id="39" name="Picture 38">
            <a:extLst>
              <a:ext uri="{FF2B5EF4-FFF2-40B4-BE49-F238E27FC236}">
                <a16:creationId xmlns:a16="http://schemas.microsoft.com/office/drawing/2014/main" id="{D4D077F1-950B-43AF-B9AB-010352271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22334">
            <a:off x="7485076" y="822399"/>
            <a:ext cx="270997" cy="2575202"/>
          </a:xfrm>
          <a:prstGeom prst="rect">
            <a:avLst/>
          </a:prstGeom>
        </p:spPr>
      </p:pic>
      <p:pic>
        <p:nvPicPr>
          <p:cNvPr id="41" name="Picture 40">
            <a:extLst>
              <a:ext uri="{FF2B5EF4-FFF2-40B4-BE49-F238E27FC236}">
                <a16:creationId xmlns:a16="http://schemas.microsoft.com/office/drawing/2014/main" id="{E5A14EF6-0BCB-4DD7-9FEB-49AC16F240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17169">
            <a:off x="4153759" y="932414"/>
            <a:ext cx="1606085" cy="2012639"/>
          </a:xfrm>
          <a:prstGeom prst="rect">
            <a:avLst/>
          </a:prstGeom>
        </p:spPr>
      </p:pic>
      <p:pic>
        <p:nvPicPr>
          <p:cNvPr id="37" name="Picture 36">
            <a:extLst>
              <a:ext uri="{FF2B5EF4-FFF2-40B4-BE49-F238E27FC236}">
                <a16:creationId xmlns:a16="http://schemas.microsoft.com/office/drawing/2014/main" id="{5810F15A-A8A2-4A97-A313-4714836BEE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550" y="1280200"/>
            <a:ext cx="1991131" cy="1545602"/>
          </a:xfrm>
          <a:prstGeom prst="rect">
            <a:avLst/>
          </a:prstGeom>
        </p:spPr>
      </p:pic>
      <p:sp>
        <p:nvSpPr>
          <p:cNvPr id="26" name="Oval 25">
            <a:extLst>
              <a:ext uri="{FF2B5EF4-FFF2-40B4-BE49-F238E27FC236}">
                <a16:creationId xmlns:a16="http://schemas.microsoft.com/office/drawing/2014/main" id="{C08E232B-14A0-408A-92ED-516F8D217564}"/>
              </a:ext>
            </a:extLst>
          </p:cNvPr>
          <p:cNvSpPr/>
          <p:nvPr/>
        </p:nvSpPr>
        <p:spPr>
          <a:xfrm>
            <a:off x="424895" y="455757"/>
            <a:ext cx="728870" cy="755374"/>
          </a:xfrm>
          <a:prstGeom prst="ellipse">
            <a:avLst/>
          </a:prstGeom>
          <a:solidFill>
            <a:srgbClr val="DDDE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1</a:t>
            </a:r>
          </a:p>
        </p:txBody>
      </p:sp>
      <p:sp>
        <p:nvSpPr>
          <p:cNvPr id="27" name="Oval 26">
            <a:extLst>
              <a:ext uri="{FF2B5EF4-FFF2-40B4-BE49-F238E27FC236}">
                <a16:creationId xmlns:a16="http://schemas.microsoft.com/office/drawing/2014/main" id="{3DA1B52D-C314-4103-A7A1-C829085B4B1F}"/>
              </a:ext>
            </a:extLst>
          </p:cNvPr>
          <p:cNvSpPr/>
          <p:nvPr/>
        </p:nvSpPr>
        <p:spPr>
          <a:xfrm>
            <a:off x="3375475" y="455757"/>
            <a:ext cx="728870" cy="755374"/>
          </a:xfrm>
          <a:prstGeom prst="ellipse">
            <a:avLst/>
          </a:prstGeom>
          <a:solidFill>
            <a:srgbClr val="E0F3F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2</a:t>
            </a:r>
          </a:p>
        </p:txBody>
      </p:sp>
      <p:sp>
        <p:nvSpPr>
          <p:cNvPr id="28" name="Oval 27">
            <a:extLst>
              <a:ext uri="{FF2B5EF4-FFF2-40B4-BE49-F238E27FC236}">
                <a16:creationId xmlns:a16="http://schemas.microsoft.com/office/drawing/2014/main" id="{E16C80DC-D57C-4883-9113-4EF7B769F93D}"/>
              </a:ext>
            </a:extLst>
          </p:cNvPr>
          <p:cNvSpPr/>
          <p:nvPr/>
        </p:nvSpPr>
        <p:spPr>
          <a:xfrm>
            <a:off x="6479052" y="455757"/>
            <a:ext cx="728870" cy="755374"/>
          </a:xfrm>
          <a:prstGeom prst="ellipse">
            <a:avLst/>
          </a:prstGeom>
          <a:solidFill>
            <a:srgbClr val="FCEAF2"/>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3</a:t>
            </a:r>
          </a:p>
        </p:txBody>
      </p:sp>
      <p:sp>
        <p:nvSpPr>
          <p:cNvPr id="29" name="Oval 28">
            <a:extLst>
              <a:ext uri="{FF2B5EF4-FFF2-40B4-BE49-F238E27FC236}">
                <a16:creationId xmlns:a16="http://schemas.microsoft.com/office/drawing/2014/main" id="{1CBFBC0C-36E5-490B-BE03-CC82DE5FC98C}"/>
              </a:ext>
            </a:extLst>
          </p:cNvPr>
          <p:cNvSpPr/>
          <p:nvPr/>
        </p:nvSpPr>
        <p:spPr>
          <a:xfrm>
            <a:off x="1153765" y="3782147"/>
            <a:ext cx="728870" cy="755374"/>
          </a:xfrm>
          <a:prstGeom prst="ellipse">
            <a:avLst/>
          </a:prstGeom>
          <a:solidFill>
            <a:srgbClr val="F2F8D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4</a:t>
            </a:r>
          </a:p>
        </p:txBody>
      </p:sp>
      <p:sp>
        <p:nvSpPr>
          <p:cNvPr id="30" name="Oval 29">
            <a:extLst>
              <a:ext uri="{FF2B5EF4-FFF2-40B4-BE49-F238E27FC236}">
                <a16:creationId xmlns:a16="http://schemas.microsoft.com/office/drawing/2014/main" id="{780AB871-6E74-4004-A85C-C6A5F0BF4380}"/>
              </a:ext>
            </a:extLst>
          </p:cNvPr>
          <p:cNvSpPr/>
          <p:nvPr/>
        </p:nvSpPr>
        <p:spPr>
          <a:xfrm>
            <a:off x="4700301" y="3782147"/>
            <a:ext cx="728870" cy="755374"/>
          </a:xfrm>
          <a:prstGeom prst="ellipse">
            <a:avLst/>
          </a:prstGeom>
          <a:solidFill>
            <a:srgbClr val="F8F3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5</a:t>
            </a:r>
          </a:p>
        </p:txBody>
      </p:sp>
      <p:sp>
        <p:nvSpPr>
          <p:cNvPr id="32" name="TextBox 31">
            <a:extLst>
              <a:ext uri="{FF2B5EF4-FFF2-40B4-BE49-F238E27FC236}">
                <a16:creationId xmlns:a16="http://schemas.microsoft.com/office/drawing/2014/main" id="{5D162EF8-3009-4B73-8E0E-87BCB28FB432}"/>
              </a:ext>
            </a:extLst>
          </p:cNvPr>
          <p:cNvSpPr txBox="1"/>
          <p:nvPr/>
        </p:nvSpPr>
        <p:spPr>
          <a:xfrm>
            <a:off x="5287617" y="6639337"/>
            <a:ext cx="3856381" cy="215444"/>
          </a:xfrm>
          <a:prstGeom prst="rect">
            <a:avLst/>
          </a:prstGeom>
          <a:solidFill>
            <a:schemeClr val="bg1"/>
          </a:solidFill>
        </p:spPr>
        <p:txBody>
          <a:bodyPr wrap="square" rtlCol="0">
            <a:spAutoFit/>
          </a:bodyPr>
          <a:lstStyle/>
          <a:p>
            <a:pPr algn="r"/>
            <a:r>
              <a:rPr lang="en-GB" sz="800" dirty="0">
                <a:latin typeface="Arial Rounded MT Bold" panose="020F0704030504030204" pitchFamily="34" charset="0"/>
              </a:rPr>
              <a:t>© Light Bulb Languages 2017 CS </a:t>
            </a:r>
            <a:r>
              <a:rPr lang="en-GB" sz="800" dirty="0">
                <a:latin typeface="Arial Rounded MT Bold" panose="020F0704030504030204" pitchFamily="34" charset="0"/>
                <a:hlinkClick r:id="rId7"/>
              </a:rPr>
              <a:t>http://www.lightbulblanguages.co.uk</a:t>
            </a:r>
            <a:r>
              <a:rPr lang="en-GB" sz="800" dirty="0">
                <a:latin typeface="Arial Rounded MT Bold" panose="020F0704030504030204" pitchFamily="34" charset="0"/>
              </a:rPr>
              <a:t> </a:t>
            </a:r>
          </a:p>
        </p:txBody>
      </p:sp>
    </p:spTree>
    <p:extLst>
      <p:ext uri="{BB962C8B-B14F-4D97-AF65-F5344CB8AC3E}">
        <p14:creationId xmlns:p14="http://schemas.microsoft.com/office/powerpoint/2010/main" val="278544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E094A1-58A8-40AB-AC33-B6F486CD6C57}"/>
              </a:ext>
            </a:extLst>
          </p:cNvPr>
          <p:cNvSpPr txBox="1"/>
          <p:nvPr/>
        </p:nvSpPr>
        <p:spPr>
          <a:xfrm>
            <a:off x="212034" y="185530"/>
            <a:ext cx="8772939" cy="3016210"/>
          </a:xfrm>
          <a:prstGeom prst="rect">
            <a:avLst/>
          </a:prstGeom>
          <a:noFill/>
        </p:spPr>
        <p:txBody>
          <a:bodyPr wrap="square" rtlCol="0">
            <a:spAutoFit/>
          </a:bodyPr>
          <a:lstStyle/>
          <a:p>
            <a:r>
              <a:rPr lang="en-GB" dirty="0">
                <a:solidFill>
                  <a:srgbClr val="FF0000"/>
                </a:solidFill>
              </a:rPr>
              <a:t>SUGGESTIONS FOR USE:</a:t>
            </a:r>
            <a:endParaRPr lang="en-GB" dirty="0"/>
          </a:p>
          <a:p>
            <a:endParaRPr lang="en-GB" dirty="0"/>
          </a:p>
          <a:p>
            <a:r>
              <a:rPr lang="en-GB" sz="1400" dirty="0"/>
              <a:t>This activity is designed to enable students to practise opinions and descriptions.  It’s inspired by this blogpost:  </a:t>
            </a:r>
            <a:r>
              <a:rPr lang="en-GB" sz="1400" dirty="0">
                <a:hlinkClick r:id="rId2"/>
              </a:rPr>
              <a:t>http://changing-phase.blogspot.co.uk/2015/01/whats-in-box.html</a:t>
            </a:r>
            <a:r>
              <a:rPr lang="en-GB" sz="1400" dirty="0"/>
              <a:t> </a:t>
            </a:r>
          </a:p>
          <a:p>
            <a:endParaRPr lang="en-GB" sz="1400" dirty="0"/>
          </a:p>
          <a:p>
            <a:r>
              <a:rPr lang="en-GB" sz="1400" dirty="0"/>
              <a:t>Show the slide with the five presents.  Ask the students to guess what present in inside.  This might involve some dictionary work, and therefore some work with gender and articles.  You may wish them to use opinions to say what they think is in the present.  They could also use adjectives to describe the presents that they have chosen.</a:t>
            </a:r>
          </a:p>
          <a:p>
            <a:endParaRPr lang="en-GB" sz="1400" dirty="0"/>
          </a:p>
          <a:p>
            <a:r>
              <a:rPr lang="en-GB" sz="1400" dirty="0"/>
              <a:t>When they have decided on their 5 presents, click to reveal what is actually inside </a:t>
            </a:r>
            <a:r>
              <a:rPr lang="en-GB" sz="1400"/>
              <a:t>the presents.</a:t>
            </a:r>
            <a:endParaRPr lang="en-GB" sz="1400" dirty="0"/>
          </a:p>
          <a:p>
            <a:r>
              <a:rPr lang="en-GB" sz="1400" dirty="0"/>
              <a:t>(1: yellow top hat, 2: </a:t>
            </a:r>
            <a:r>
              <a:rPr lang="en-GB" sz="1400" dirty="0" err="1"/>
              <a:t>mp3</a:t>
            </a:r>
            <a:r>
              <a:rPr lang="en-GB" sz="1400" dirty="0"/>
              <a:t> player, 3: pink pen. 4: red drum, 5: green rucksack)</a:t>
            </a:r>
          </a:p>
          <a:p>
            <a:r>
              <a:rPr lang="en-GB" sz="1400" dirty="0"/>
              <a:t>Click once more to show the 5 presents with their numbers.  The students could now describe what is actually in the presents and give their opinions of them.</a:t>
            </a:r>
          </a:p>
        </p:txBody>
      </p:sp>
    </p:spTree>
    <p:extLst>
      <p:ext uri="{BB962C8B-B14F-4D97-AF65-F5344CB8AC3E}">
        <p14:creationId xmlns:p14="http://schemas.microsoft.com/office/powerpoint/2010/main" val="521544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234</Words>
  <Application>Microsoft Office PowerPoint</Application>
  <PresentationFormat>On-screen Show (4:3)</PresentationFormat>
  <Paragraphs>22</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Bold</vt:lpstr>
      <vt:lpstr>Arial Rounded MT Bold</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Seccombe</dc:creator>
  <cp:lastModifiedBy>Clare Seccombe</cp:lastModifiedBy>
  <cp:revision>13</cp:revision>
  <dcterms:created xsi:type="dcterms:W3CDTF">2017-12-07T16:30:38Z</dcterms:created>
  <dcterms:modified xsi:type="dcterms:W3CDTF">2017-12-07T21:20:20Z</dcterms:modified>
</cp:coreProperties>
</file>