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61FF"/>
    <a:srgbClr val="5400D0"/>
    <a:srgbClr val="8A3BFF"/>
    <a:srgbClr val="7D25FF"/>
    <a:srgbClr val="6600FF"/>
    <a:srgbClr val="FFFF00"/>
    <a:srgbClr val="FFFF5D"/>
    <a:srgbClr val="FFFF43"/>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78" y="-6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4363B9-A975-480A-BA6C-DED17E494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 xmlns:a16="http://schemas.microsoft.com/office/drawing/2014/main" id="{A51BA913-A9FA-40ED-B5B6-165E90D6D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 xmlns:a16="http://schemas.microsoft.com/office/drawing/2014/main" id="{D8F242EA-897C-416D-9407-55F26E9C9025}"/>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C404FE5B-B88B-4F5E-B8A8-17B78B1A1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5B156B97-C174-4030-BC5D-3F505FD3F6B7}"/>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654495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5111E5-ED93-47E1-AD07-8E1F257F9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08B34499-C8C9-4FAA-8179-47AD353B3CF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FAB9EFAD-2295-4FB2-B04C-730C4034B402}"/>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526D2C97-24F0-4FFB-8D92-1E02E702B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AB8F0F58-43DB-4E0D-B3AB-09D31B44DBE4}"/>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92702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39C8370C-E158-4CEC-BAA2-19BCC44F6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7168A371-79A5-4F16-AB75-FE6F7586A70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D06C27FD-82C4-4868-9164-0B48B3015182}"/>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8CE071B4-4049-4B24-8BAB-3C89998C9E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E4E03D44-DBCE-4822-9AE4-796C40C74896}"/>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1640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4D61F8-3B68-476D-A73C-6F823ADE3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6F636128-9E9C-4711-B7D2-F9F324CD84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BC9F611B-AF46-4F09-9D09-E3F996B2D240}"/>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27B7FC00-B843-4490-A480-730AD04E7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C3CF2DE5-7DBE-4565-A054-E7A160CD2D69}"/>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4057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B0BE0E-56F8-4B46-A93D-F7558C4D35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 xmlns:a16="http://schemas.microsoft.com/office/drawing/2014/main" id="{ED5A045A-8912-47ED-BBC8-A681BA07D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391C3587-2E9D-4C6C-9346-4DD78B1EB97B}"/>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A07ADD49-5ED7-4FC7-A539-6B247C521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6A4C3BD1-E986-414C-A447-F22C19A085AD}"/>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82238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BDEF22-5178-4047-B2B0-CB353B926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61C25C88-04B2-4A58-AC64-43B1614753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EC09F21E-76B9-44A1-8408-43451C799B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B55C5EBF-E985-4BF7-B911-0654527D284B}"/>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6" name="Footer Placeholder 5">
            <a:extLst>
              <a:ext uri="{FF2B5EF4-FFF2-40B4-BE49-F238E27FC236}">
                <a16:creationId xmlns="" xmlns:a16="http://schemas.microsoft.com/office/drawing/2014/main" id="{97053CDC-305B-4124-A226-AD64EB38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C9CBD458-D071-456D-A3DB-66C78A53CC3B}"/>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8208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B286C8-561F-47BA-8BBA-1754947A3F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CEBFFF9C-55E4-4F0A-8CEF-8FA5F862C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0E45AEFD-0A07-4E0D-AB18-C513C42653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D66C335E-3E5D-49D8-BA59-48D7D336DA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81E89BC8-FA5A-4655-9E5A-E26B66AD3C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249AD702-2037-4FB1-B30F-5FAC22C5A313}"/>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8" name="Footer Placeholder 7">
            <a:extLst>
              <a:ext uri="{FF2B5EF4-FFF2-40B4-BE49-F238E27FC236}">
                <a16:creationId xmlns="" xmlns:a16="http://schemas.microsoft.com/office/drawing/2014/main" id="{89207005-5170-414B-BA78-B71FC8BADC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F36DEFC4-E6B1-44A1-B496-62DE899A8A98}"/>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321157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48019C-5D36-4372-BBC3-36BAAFD49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 xmlns:a16="http://schemas.microsoft.com/office/drawing/2014/main" id="{EB5157B0-1AAF-4236-B168-92F755F77218}"/>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4" name="Footer Placeholder 3">
            <a:extLst>
              <a:ext uri="{FF2B5EF4-FFF2-40B4-BE49-F238E27FC236}">
                <a16:creationId xmlns="" xmlns:a16="http://schemas.microsoft.com/office/drawing/2014/main" id="{A9AF7C44-B584-4511-8331-308F7A54161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094D969E-B26B-4383-AC1D-51C1EEDAC5AF}"/>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14177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4E34C81C-5DB0-4F7D-8663-9FA6F6AB5048}"/>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3" name="Footer Placeholder 2">
            <a:extLst>
              <a:ext uri="{FF2B5EF4-FFF2-40B4-BE49-F238E27FC236}">
                <a16:creationId xmlns="" xmlns:a16="http://schemas.microsoft.com/office/drawing/2014/main" id="{E2740CF6-9D33-4591-99C5-4CC17B19AB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95DECC41-4FEC-40B4-ACCA-EA64227D0DA1}"/>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9677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50BAEC-C59A-4030-8219-9C5C5E0F8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007649F9-B3EB-4623-9CF9-B067E0122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1607B402-F1E4-4197-836A-EE9F7F5B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7AF55FA0-B78E-47D9-B1A8-E7AED62927D1}"/>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6" name="Footer Placeholder 5">
            <a:extLst>
              <a:ext uri="{FF2B5EF4-FFF2-40B4-BE49-F238E27FC236}">
                <a16:creationId xmlns="" xmlns:a16="http://schemas.microsoft.com/office/drawing/2014/main" id="{0E54E640-D3A5-4A71-A512-D2C94FC894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054112C6-8F7A-4620-9AF8-BBBCF3216205}"/>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6002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38AB59-B45C-48CC-8E5B-AA849CA22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 xmlns:a16="http://schemas.microsoft.com/office/drawing/2014/main" id="{FA51277D-D697-43D3-8987-D714B57A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 xmlns:a16="http://schemas.microsoft.com/office/drawing/2014/main" id="{834D7630-37DA-457F-8A32-A50E1628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428BCFBE-3DCF-496B-9022-A2B7C16EF8EE}"/>
              </a:ext>
            </a:extLst>
          </p:cNvPr>
          <p:cNvSpPr>
            <a:spLocks noGrp="1"/>
          </p:cNvSpPr>
          <p:nvPr>
            <p:ph type="dt" sz="half" idx="10"/>
          </p:nvPr>
        </p:nvSpPr>
        <p:spPr/>
        <p:txBody>
          <a:bodyPr/>
          <a:lstStyle/>
          <a:p>
            <a:fld id="{315C2B31-F406-409A-BCA6-62F27C2421EE}" type="datetimeFigureOut">
              <a:rPr lang="en-GB" smtClean="0"/>
              <a:t>17/12/2019</a:t>
            </a:fld>
            <a:endParaRPr lang="en-GB"/>
          </a:p>
        </p:txBody>
      </p:sp>
      <p:sp>
        <p:nvSpPr>
          <p:cNvPr id="6" name="Footer Placeholder 5">
            <a:extLst>
              <a:ext uri="{FF2B5EF4-FFF2-40B4-BE49-F238E27FC236}">
                <a16:creationId xmlns="" xmlns:a16="http://schemas.microsoft.com/office/drawing/2014/main" id="{208352E2-2199-4979-BF3D-FF08C430C3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1316E7F5-6190-4FE3-8404-245E4EF0E160}"/>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807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1B5E17B-625E-4B8F-B43A-19A26485B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629AB913-C148-4283-9CBC-94970508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5FF217B4-7B9D-493C-B173-D64B88932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C2B31-F406-409A-BCA6-62F27C2421EE}" type="datetimeFigureOut">
              <a:rPr lang="en-GB" smtClean="0"/>
              <a:t>17/12/2019</a:t>
            </a:fld>
            <a:endParaRPr lang="en-GB"/>
          </a:p>
        </p:txBody>
      </p:sp>
      <p:sp>
        <p:nvSpPr>
          <p:cNvPr id="5" name="Footer Placeholder 4">
            <a:extLst>
              <a:ext uri="{FF2B5EF4-FFF2-40B4-BE49-F238E27FC236}">
                <a16:creationId xmlns="" xmlns:a16="http://schemas.microsoft.com/office/drawing/2014/main" id="{D22C9A7D-2AC8-4BDB-87F9-9292B5AB1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BA3FFB29-7FC3-4F5F-86C9-E0737584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EFD3-81E4-4D07-B0BB-CCCE6C84F210}" type="slidenum">
              <a:rPr lang="en-GB" smtClean="0"/>
              <a:t>‹#›</a:t>
            </a:fld>
            <a:endParaRPr lang="en-GB"/>
          </a:p>
        </p:txBody>
      </p:sp>
    </p:spTree>
    <p:extLst>
      <p:ext uri="{BB962C8B-B14F-4D97-AF65-F5344CB8AC3E}">
        <p14:creationId xmlns:p14="http://schemas.microsoft.com/office/powerpoint/2010/main" val="3816075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hyperlink" Target="https://www.lightbulblanguages.co.uk/about.htm#c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147371" y="-130561"/>
            <a:ext cx="12432714" cy="7023722"/>
            <a:chOff x="-147371" y="-130561"/>
            <a:chExt cx="12432714" cy="7023722"/>
          </a:xfrm>
        </p:grpSpPr>
        <p:sp>
          <p:nvSpPr>
            <p:cNvPr id="4" name="Rectangle 3">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 xmlns:a16="http://schemas.microsoft.com/office/drawing/2014/main" id="{813BE1B7-E499-4338-BD35-514F225DDA0F}"/>
                </a:ext>
              </a:extLst>
            </p:cNvPr>
            <p:cNvSpPr/>
            <p:nvPr/>
          </p:nvSpPr>
          <p:spPr>
            <a:xfrm>
              <a:off x="25178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Gans</a:t>
              </a:r>
              <a:endParaRPr lang="en-GB" sz="3200" dirty="0">
                <a:solidFill>
                  <a:schemeClr val="tx1"/>
                </a:solidFill>
                <a:latin typeface="Verdana" panose="020B0604030504040204" pitchFamily="34" charset="0"/>
                <a:ea typeface="Verdana" panose="020B0604030504040204" pitchFamily="34" charset="0"/>
              </a:endParaRPr>
            </a:p>
          </p:txBody>
        </p:sp>
        <p:sp>
          <p:nvSpPr>
            <p:cNvPr id="8" name="Flowchart: Alternate Process 7">
              <a:extLst>
                <a:ext uri="{FF2B5EF4-FFF2-40B4-BE49-F238E27FC236}">
                  <a16:creationId xmlns="" xmlns:a16="http://schemas.microsoft.com/office/drawing/2014/main" id="{8153ABC0-CEA5-42D4-9847-3A37362F86D3}"/>
                </a:ext>
              </a:extLst>
            </p:cNvPr>
            <p:cNvSpPr/>
            <p:nvPr/>
          </p:nvSpPr>
          <p:spPr>
            <a:xfrm>
              <a:off x="25178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Esel</a:t>
              </a:r>
              <a:endParaRPr lang="en-GB" sz="3200" dirty="0">
                <a:solidFill>
                  <a:schemeClr val="tx1"/>
                </a:solidFill>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 xmlns:a16="http://schemas.microsoft.com/office/drawing/2014/main" id="{2AE41CB7-D005-41E6-AE48-0BDCADE6630A}"/>
                </a:ext>
              </a:extLst>
            </p:cNvPr>
            <p:cNvSpPr/>
            <p:nvPr/>
          </p:nvSpPr>
          <p:spPr>
            <a:xfrm>
              <a:off x="25178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Stollen</a:t>
              </a:r>
              <a:endParaRPr lang="en-GB" sz="3200" dirty="0">
                <a:solidFill>
                  <a:schemeClr val="tx1"/>
                </a:solidFill>
                <a:latin typeface="Verdana" panose="020B0604030504040204" pitchFamily="34" charset="0"/>
                <a:ea typeface="Verdana" panose="020B0604030504040204" pitchFamily="34" charset="0"/>
              </a:endParaRPr>
            </a:p>
          </p:txBody>
        </p:sp>
        <p:sp>
          <p:nvSpPr>
            <p:cNvPr id="10" name="Flowchart: Alternate Process 9">
              <a:extLst>
                <a:ext uri="{FF2B5EF4-FFF2-40B4-BE49-F238E27FC236}">
                  <a16:creationId xmlns="" xmlns:a16="http://schemas.microsoft.com/office/drawing/2014/main" id="{C4D4EE3E-87F6-40AD-B373-D7E4305649C1}"/>
                </a:ext>
              </a:extLst>
            </p:cNvPr>
            <p:cNvSpPr/>
            <p:nvPr/>
          </p:nvSpPr>
          <p:spPr>
            <a:xfrm>
              <a:off x="25178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Efeu</a:t>
              </a:r>
              <a:endParaRPr lang="en-GB" sz="3200" dirty="0">
                <a:solidFill>
                  <a:schemeClr val="tx1"/>
                </a:solidFill>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 xmlns:a16="http://schemas.microsoft.com/office/drawing/2014/main" id="{691A2517-C557-411E-BAB8-59340A0DFB0D}"/>
                </a:ext>
              </a:extLst>
            </p:cNvPr>
            <p:cNvSpPr/>
            <p:nvPr/>
          </p:nvSpPr>
          <p:spPr>
            <a:xfrm>
              <a:off x="318714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Stechpalme</a:t>
              </a:r>
              <a:endParaRPr lang="en-GB" sz="3200" dirty="0">
                <a:solidFill>
                  <a:schemeClr val="tx1"/>
                </a:solidFill>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 xmlns:a16="http://schemas.microsoft.com/office/drawing/2014/main" id="{4DECC94B-4E1A-481B-8B07-4CACC54A0D42}"/>
                </a:ext>
              </a:extLst>
            </p:cNvPr>
            <p:cNvSpPr/>
            <p:nvPr/>
          </p:nvSpPr>
          <p:spPr>
            <a:xfrm>
              <a:off x="318714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Lebkuchen</a:t>
              </a:r>
              <a:endParaRPr lang="en-GB" sz="3200" dirty="0">
                <a:solidFill>
                  <a:schemeClr val="tx1"/>
                </a:solidFill>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 xmlns:a16="http://schemas.microsoft.com/office/drawing/2014/main" id="{B33C8C46-4E8B-4FD9-98A5-565C4CDD4C9F}"/>
                </a:ext>
              </a:extLst>
            </p:cNvPr>
            <p:cNvSpPr/>
            <p:nvPr/>
          </p:nvSpPr>
          <p:spPr>
            <a:xfrm>
              <a:off x="318714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100" dirty="0" err="1" smtClean="0">
                  <a:solidFill>
                    <a:schemeClr val="tx1"/>
                  </a:solidFill>
                  <a:latin typeface="Verdana" panose="020B0604030504040204" pitchFamily="34" charset="0"/>
                  <a:ea typeface="Verdana" panose="020B0604030504040204" pitchFamily="34" charset="0"/>
                </a:rPr>
                <a:t>Adventskranz</a:t>
              </a:r>
              <a:endParaRPr lang="en-GB" sz="3100" dirty="0">
                <a:solidFill>
                  <a:schemeClr val="tx1"/>
                </a:solidFill>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 xmlns:a16="http://schemas.microsoft.com/office/drawing/2014/main" id="{AB2902B3-B411-47B4-964A-44C7D5DC7AC4}"/>
                </a:ext>
              </a:extLst>
            </p:cNvPr>
            <p:cNvSpPr/>
            <p:nvPr/>
          </p:nvSpPr>
          <p:spPr>
            <a:xfrm>
              <a:off x="318714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König</a:t>
              </a:r>
              <a:endParaRPr lang="en-GB" sz="3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Flowchart: Alternate Process 14">
              <a:extLst>
                <a:ext uri="{FF2B5EF4-FFF2-40B4-BE49-F238E27FC236}">
                  <a16:creationId xmlns="" xmlns:a16="http://schemas.microsoft.com/office/drawing/2014/main" id="{41B45D86-60A5-4D51-8F04-EEB362DF88B4}"/>
                </a:ext>
              </a:extLst>
            </p:cNvPr>
            <p:cNvSpPr/>
            <p:nvPr/>
          </p:nvSpPr>
          <p:spPr>
            <a:xfrm>
              <a:off x="612249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Mistel</a:t>
              </a:r>
              <a:endParaRPr lang="en-GB" sz="3200" dirty="0">
                <a:solidFill>
                  <a:schemeClr val="tx1"/>
                </a:solidFill>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 xmlns:a16="http://schemas.microsoft.com/office/drawing/2014/main" id="{8832F317-7380-4566-A2E6-338C2F97F3B7}"/>
                </a:ext>
              </a:extLst>
            </p:cNvPr>
            <p:cNvSpPr/>
            <p:nvPr/>
          </p:nvSpPr>
          <p:spPr>
            <a:xfrm>
              <a:off x="612249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solidFill>
                    <a:schemeClr val="tx1"/>
                  </a:solidFill>
                  <a:latin typeface="Verdana" panose="020B0604030504040204" pitchFamily="34" charset="0"/>
                  <a:ea typeface="Verdana" panose="020B0604030504040204" pitchFamily="34" charset="0"/>
                </a:rPr>
                <a:t>Lied</a:t>
              </a:r>
              <a:endParaRPr lang="en-GB" sz="3200" dirty="0">
                <a:solidFill>
                  <a:schemeClr val="tx1"/>
                </a:solidFill>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 xmlns:a16="http://schemas.microsoft.com/office/drawing/2014/main" id="{CD54A868-8BB8-471A-9742-699C1554E91B}"/>
                </a:ext>
              </a:extLst>
            </p:cNvPr>
            <p:cNvSpPr/>
            <p:nvPr/>
          </p:nvSpPr>
          <p:spPr>
            <a:xfrm>
              <a:off x="612249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solidFill>
                    <a:schemeClr val="tx1"/>
                  </a:solidFill>
                  <a:latin typeface="Verdana" panose="020B0604030504040204" pitchFamily="34" charset="0"/>
                  <a:ea typeface="Verdana" panose="020B0604030504040204" pitchFamily="34" charset="0"/>
                </a:rPr>
                <a:t>Engel</a:t>
              </a:r>
              <a:endParaRPr lang="en-GB" sz="3200" dirty="0">
                <a:solidFill>
                  <a:schemeClr val="tx1"/>
                </a:solidFill>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 xmlns:a16="http://schemas.microsoft.com/office/drawing/2014/main" id="{35A083B1-09F5-4B0C-B977-E0736CB97FDA}"/>
                </a:ext>
              </a:extLst>
            </p:cNvPr>
            <p:cNvSpPr/>
            <p:nvPr/>
          </p:nvSpPr>
          <p:spPr>
            <a:xfrm>
              <a:off x="612249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Sekt</a:t>
              </a:r>
              <a:endParaRPr lang="en-GB" sz="3200" dirty="0">
                <a:solidFill>
                  <a:schemeClr val="tx1"/>
                </a:solidFill>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 xmlns:a16="http://schemas.microsoft.com/office/drawing/2014/main" id="{494F29FB-198E-463F-AFD6-53B506ED35FF}"/>
                </a:ext>
              </a:extLst>
            </p:cNvPr>
            <p:cNvSpPr/>
            <p:nvPr/>
          </p:nvSpPr>
          <p:spPr>
            <a:xfrm>
              <a:off x="905785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Schäfer</a:t>
              </a:r>
              <a:endParaRPr lang="en-GB" sz="3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0" name="Flowchart: Alternate Process 19">
              <a:extLst>
                <a:ext uri="{FF2B5EF4-FFF2-40B4-BE49-F238E27FC236}">
                  <a16:creationId xmlns="" xmlns:a16="http://schemas.microsoft.com/office/drawing/2014/main" id="{3ADFC0C1-8720-4CB8-8FB1-804398C9FF93}"/>
                </a:ext>
              </a:extLst>
            </p:cNvPr>
            <p:cNvSpPr/>
            <p:nvPr/>
          </p:nvSpPr>
          <p:spPr>
            <a:xfrm>
              <a:off x="905785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Kerzen</a:t>
              </a:r>
              <a:endParaRPr lang="en-GB" sz="3200" dirty="0">
                <a:solidFill>
                  <a:schemeClr val="tx1"/>
                </a:solidFill>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 xmlns:a16="http://schemas.microsoft.com/office/drawing/2014/main" id="{21C8EB98-6417-4E21-9D0E-7484C2E369D4}"/>
                </a:ext>
              </a:extLst>
            </p:cNvPr>
            <p:cNvSpPr/>
            <p:nvPr/>
          </p:nvSpPr>
          <p:spPr>
            <a:xfrm>
              <a:off x="905785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solidFill>
                    <a:schemeClr val="tx1"/>
                  </a:solidFill>
                  <a:latin typeface="Verdana" panose="020B0604030504040204" pitchFamily="34" charset="0"/>
                  <a:ea typeface="Verdana" panose="020B0604030504040204" pitchFamily="34" charset="0"/>
                </a:rPr>
                <a:t>Geschenk</a:t>
              </a:r>
              <a:endParaRPr lang="en-GB" sz="3200" dirty="0">
                <a:solidFill>
                  <a:schemeClr val="tx1"/>
                </a:solidFill>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 xmlns:a16="http://schemas.microsoft.com/office/drawing/2014/main" id="{66F8DD12-DF4A-4F1F-B10A-04C01E6ABB79}"/>
                </a:ext>
              </a:extLst>
            </p:cNvPr>
            <p:cNvSpPr/>
            <p:nvPr/>
          </p:nvSpPr>
          <p:spPr>
            <a:xfrm>
              <a:off x="905785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200" dirty="0" smtClean="0">
                  <a:solidFill>
                    <a:schemeClr val="tx1"/>
                  </a:solidFill>
                  <a:latin typeface="Verdana" panose="020B0604030504040204" pitchFamily="34" charset="0"/>
                  <a:ea typeface="Verdana" panose="020B0604030504040204" pitchFamily="34" charset="0"/>
                </a:rPr>
                <a:t>Tannenbaum</a:t>
              </a:r>
              <a:endParaRPr lang="en-GB" sz="3200" dirty="0">
                <a:solidFill>
                  <a:schemeClr val="tx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 xmlns:a16="http://schemas.microsoft.com/office/drawing/2014/main" id="{CEB78502-3EE5-4E29-9A4C-F613A673D257}"/>
                </a:ext>
              </a:extLst>
            </p:cNvPr>
            <p:cNvSpPr txBox="1"/>
            <p:nvPr/>
          </p:nvSpPr>
          <p:spPr>
            <a:xfrm>
              <a:off x="6353908" y="6677717"/>
              <a:ext cx="5931435"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pic>
          <p:nvPicPr>
            <p:cNvPr id="27" name="Picture 26" descr="A picture containing object, clock&#10;&#10;Description automatically generated">
              <a:extLst>
                <a:ext uri="{FF2B5EF4-FFF2-40B4-BE49-F238E27FC236}">
                  <a16:creationId xmlns="" xmlns:a16="http://schemas.microsoft.com/office/drawing/2014/main" id="{1DF862CD-9427-41F5-BD9A-1FB911E315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grpSp>
    </p:spTree>
    <p:extLst>
      <p:ext uri="{BB962C8B-B14F-4D97-AF65-F5344CB8AC3E}">
        <p14:creationId xmlns:p14="http://schemas.microsoft.com/office/powerpoint/2010/main" val="282100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47371" y="-130561"/>
            <a:ext cx="12432714" cy="7023722"/>
            <a:chOff x="-147371" y="-130561"/>
            <a:chExt cx="12432714" cy="7023722"/>
          </a:xfrm>
        </p:grpSpPr>
        <p:sp>
          <p:nvSpPr>
            <p:cNvPr id="7" name="Flowchart: Alternate Process 6">
              <a:extLst>
                <a:ext uri="{FF2B5EF4-FFF2-40B4-BE49-F238E27FC236}">
                  <a16:creationId xmlns=""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Gans</a:t>
              </a:r>
              <a:endParaRPr lang="en-GB" sz="3200" dirty="0">
                <a:latin typeface="Verdana" panose="020B0604030504040204" pitchFamily="34" charset="0"/>
                <a:ea typeface="Verdana" panose="020B0604030504040204" pitchFamily="34" charset="0"/>
              </a:endParaRPr>
            </a:p>
          </p:txBody>
        </p:sp>
        <p:sp>
          <p:nvSpPr>
            <p:cNvPr id="8" name="Flowchart: Alternate Process 7">
              <a:extLst>
                <a:ext uri="{FF2B5EF4-FFF2-40B4-BE49-F238E27FC236}">
                  <a16:creationId xmlns="" xmlns:a16="http://schemas.microsoft.com/office/drawing/2014/main" id="{8153ABC0-CEA5-42D4-9847-3A37362F86D3}"/>
                </a:ext>
              </a:extLst>
            </p:cNvPr>
            <p:cNvSpPr/>
            <p:nvPr/>
          </p:nvSpPr>
          <p:spPr>
            <a:xfrm>
              <a:off x="25178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Mistel</a:t>
              </a:r>
              <a:endParaRPr lang="en-GB" sz="3200" dirty="0">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 xmlns:a16="http://schemas.microsoft.com/office/drawing/2014/main" id="{2AE41CB7-D005-41E6-AE48-0BDCADE6630A}"/>
                </a:ext>
              </a:extLst>
            </p:cNvPr>
            <p:cNvSpPr/>
            <p:nvPr/>
          </p:nvSpPr>
          <p:spPr>
            <a:xfrm>
              <a:off x="25178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Sch</a:t>
              </a:r>
              <a:r>
                <a:rPr lang="en-GB" sz="3200" dirty="0" err="1" smtClean="0">
                  <a:latin typeface="Verdana"/>
                  <a:ea typeface="Verdana"/>
                  <a:cs typeface="Verdana"/>
                </a:rPr>
                <a:t>äfer</a:t>
              </a:r>
              <a:endParaRPr lang="en-GB" sz="3200" dirty="0">
                <a:latin typeface="Verdana" panose="020B0604030504040204" pitchFamily="34" charset="0"/>
                <a:ea typeface="Verdana" panose="020B0604030504040204" pitchFamily="34" charset="0"/>
              </a:endParaRPr>
            </a:p>
          </p:txBody>
        </p:sp>
        <p:sp>
          <p:nvSpPr>
            <p:cNvPr id="10" name="Flowchart: Alternate Process 9">
              <a:extLst>
                <a:ext uri="{FF2B5EF4-FFF2-40B4-BE49-F238E27FC236}">
                  <a16:creationId xmlns="" xmlns:a16="http://schemas.microsoft.com/office/drawing/2014/main" id="{C4D4EE3E-87F6-40AD-B373-D7E4305649C1}"/>
                </a:ext>
              </a:extLst>
            </p:cNvPr>
            <p:cNvSpPr/>
            <p:nvPr/>
          </p:nvSpPr>
          <p:spPr>
            <a:xfrm>
              <a:off x="25178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Verdana" panose="020B0604030504040204" pitchFamily="34" charset="0"/>
                  <a:ea typeface="Verdana" panose="020B0604030504040204" pitchFamily="34" charset="0"/>
                </a:rPr>
                <a:t>Lied</a:t>
              </a:r>
              <a:endParaRPr lang="en-GB" sz="3200" dirty="0">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Lebkuchen</a:t>
              </a:r>
              <a:endParaRPr lang="en-GB" sz="3200" dirty="0">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 xmlns:a16="http://schemas.microsoft.com/office/drawing/2014/main" id="{4DECC94B-4E1A-481B-8B07-4CACC54A0D42}"/>
                </a:ext>
              </a:extLst>
            </p:cNvPr>
            <p:cNvSpPr/>
            <p:nvPr/>
          </p:nvSpPr>
          <p:spPr>
            <a:xfrm>
              <a:off x="318714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Stechpalme</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 xmlns:a16="http://schemas.microsoft.com/office/drawing/2014/main" id="{B33C8C46-4E8B-4FD9-98A5-565C4CDD4C9F}"/>
                </a:ext>
              </a:extLst>
            </p:cNvPr>
            <p:cNvSpPr/>
            <p:nvPr/>
          </p:nvSpPr>
          <p:spPr>
            <a:xfrm>
              <a:off x="318714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Esel</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 xmlns:a16="http://schemas.microsoft.com/office/drawing/2014/main" id="{AB2902B3-B411-47B4-964A-44C7D5DC7AC4}"/>
                </a:ext>
              </a:extLst>
            </p:cNvPr>
            <p:cNvSpPr/>
            <p:nvPr/>
          </p:nvSpPr>
          <p:spPr>
            <a:xfrm>
              <a:off x="318714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Kerzen</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Stollen</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 xmlns:a16="http://schemas.microsoft.com/office/drawing/2014/main" id="{8832F317-7380-4566-A2E6-338C2F97F3B7}"/>
                </a:ext>
              </a:extLst>
            </p:cNvPr>
            <p:cNvSpPr/>
            <p:nvPr/>
          </p:nvSpPr>
          <p:spPr>
            <a:xfrm>
              <a:off x="612249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Efeu</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 xmlns:a16="http://schemas.microsoft.com/office/drawing/2014/main" id="{CD54A868-8BB8-471A-9742-699C1554E91B}"/>
                </a:ext>
              </a:extLst>
            </p:cNvPr>
            <p:cNvSpPr/>
            <p:nvPr/>
          </p:nvSpPr>
          <p:spPr>
            <a:xfrm>
              <a:off x="612249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Verdana" panose="020B0604030504040204" pitchFamily="34" charset="0"/>
                  <a:ea typeface="Verdana" panose="020B0604030504040204" pitchFamily="34" charset="0"/>
                </a:rPr>
                <a:t>Engel</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 xmlns:a16="http://schemas.microsoft.com/office/drawing/2014/main" id="{35A083B1-09F5-4B0C-B977-E0736CB97FDA}"/>
                </a:ext>
              </a:extLst>
            </p:cNvPr>
            <p:cNvSpPr/>
            <p:nvPr/>
          </p:nvSpPr>
          <p:spPr>
            <a:xfrm>
              <a:off x="612249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100" dirty="0" err="1" smtClean="0">
                  <a:latin typeface="Verdana" panose="020B0604030504040204" pitchFamily="34" charset="0"/>
                  <a:ea typeface="Verdana" panose="020B0604030504040204" pitchFamily="34" charset="0"/>
                </a:rPr>
                <a:t>Adventskranz</a:t>
              </a:r>
              <a:endParaRPr lang="en-GB" sz="31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Sekt</a:t>
              </a:r>
              <a:endParaRPr lang="en-GB" sz="3200" dirty="0">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 xmlns:a16="http://schemas.microsoft.com/office/drawing/2014/main" id="{3ADFC0C1-8720-4CB8-8FB1-804398C9FF93}"/>
                </a:ext>
              </a:extLst>
            </p:cNvPr>
            <p:cNvSpPr/>
            <p:nvPr/>
          </p:nvSpPr>
          <p:spPr>
            <a:xfrm>
              <a:off x="905785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200" dirty="0" smtClean="0">
                  <a:latin typeface="Verdana" panose="020B0604030504040204" pitchFamily="34" charset="0"/>
                  <a:ea typeface="Verdana" panose="020B0604030504040204" pitchFamily="34" charset="0"/>
                </a:rPr>
                <a:t>Tannenbaum</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 xmlns:a16="http://schemas.microsoft.com/office/drawing/2014/main" id="{21C8EB98-6417-4E21-9D0E-7484C2E369D4}"/>
                </a:ext>
              </a:extLst>
            </p:cNvPr>
            <p:cNvSpPr/>
            <p:nvPr/>
          </p:nvSpPr>
          <p:spPr>
            <a:xfrm>
              <a:off x="905785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cs typeface="Verdana" panose="020B0604030504040204" pitchFamily="34" charset="0"/>
                </a:rPr>
                <a:t>König</a:t>
              </a:r>
              <a:endParaRPr lang="en-GB" sz="3200" dirty="0">
                <a:latin typeface="Verdana" panose="020B0604030504040204" pitchFamily="34" charset="0"/>
                <a:ea typeface="Verdana" panose="020B0604030504040204" pitchFamily="34" charset="0"/>
                <a:cs typeface="Verdana" panose="020B0604030504040204" pitchFamily="34" charset="0"/>
              </a:endParaRPr>
            </a:p>
          </p:txBody>
        </p:sp>
        <p:sp>
          <p:nvSpPr>
            <p:cNvPr id="22" name="Flowchart: Alternate Process 21">
              <a:extLst>
                <a:ext uri="{FF2B5EF4-FFF2-40B4-BE49-F238E27FC236}">
                  <a16:creationId xmlns="" xmlns:a16="http://schemas.microsoft.com/office/drawing/2014/main" id="{66F8DD12-DF4A-4F1F-B10A-04C01E6ABB79}"/>
                </a:ext>
              </a:extLst>
            </p:cNvPr>
            <p:cNvSpPr/>
            <p:nvPr/>
          </p:nvSpPr>
          <p:spPr>
            <a:xfrm>
              <a:off x="905785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Geschenk</a:t>
              </a:r>
              <a:endParaRPr lang="en-GB" sz="3200" dirty="0">
                <a:latin typeface="Verdana" panose="020B0604030504040204" pitchFamily="34" charset="0"/>
                <a:ea typeface="Verdana" panose="020B0604030504040204" pitchFamily="34" charset="0"/>
              </a:endParaRPr>
            </a:p>
          </p:txBody>
        </p:sp>
        <p:sp>
          <p:nvSpPr>
            <p:cNvPr id="28" name="Rectangle 27">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descr="A picture containing object, clock&#10;&#10;Description automatically generated">
              <a:extLst>
                <a:ext uri="{FF2B5EF4-FFF2-40B4-BE49-F238E27FC236}">
                  <a16:creationId xmlns="" xmlns:a16="http://schemas.microsoft.com/office/drawing/2014/main" id="{6561D7B0-6ABB-4DAF-9454-1DCB454D681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sp>
          <p:nvSpPr>
            <p:cNvPr id="23" name="TextBox 22">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11583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47371" y="-130561"/>
            <a:ext cx="12432714" cy="7023722"/>
            <a:chOff x="-147371" y="-130561"/>
            <a:chExt cx="12432714" cy="7023722"/>
          </a:xfrm>
        </p:grpSpPr>
        <p:grpSp>
          <p:nvGrpSpPr>
            <p:cNvPr id="3" name="Group 2"/>
            <p:cNvGrpSpPr/>
            <p:nvPr/>
          </p:nvGrpSpPr>
          <p:grpSpPr>
            <a:xfrm>
              <a:off x="-147371" y="-130561"/>
              <a:ext cx="12339371" cy="6988561"/>
              <a:chOff x="-147371" y="-130561"/>
              <a:chExt cx="12339371" cy="6988561"/>
            </a:xfrm>
          </p:grpSpPr>
          <p:sp>
            <p:nvSpPr>
              <p:cNvPr id="13" name="Rectangle 12">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Gans</a:t>
                </a:r>
                <a:endParaRPr lang="en-GB" sz="3200" dirty="0">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Lebkuchen</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Stollen</a:t>
                </a:r>
                <a:endParaRPr lang="en-GB" sz="32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Sekt</a:t>
                </a:r>
                <a:endParaRPr lang="en-GB" sz="3200" dirty="0">
                  <a:latin typeface="Verdana" panose="020B0604030504040204" pitchFamily="34" charset="0"/>
                  <a:ea typeface="Verdana" panose="020B0604030504040204" pitchFamily="34" charset="0"/>
                </a:endParaRPr>
              </a:p>
            </p:txBody>
          </p:sp>
          <p:sp>
            <p:nvSpPr>
              <p:cNvPr id="2" name="Rectangle 1">
                <a:extLst>
                  <a:ext uri="{FF2B5EF4-FFF2-40B4-BE49-F238E27FC236}">
                    <a16:creationId xmlns="" xmlns:a16="http://schemas.microsoft.com/office/drawing/2014/main" id="{23861519-85A2-4EAD-99D7-030186EE48D1}"/>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typical </a:t>
                </a:r>
                <a:r>
                  <a:rPr lang="en-GB" sz="3200" dirty="0" smtClean="0">
                    <a:solidFill>
                      <a:schemeClr val="tx1"/>
                    </a:solidFill>
                    <a:latin typeface="Verdana" panose="020B0604030504040204" pitchFamily="34" charset="0"/>
                    <a:ea typeface="Verdana" panose="020B0604030504040204" pitchFamily="34" charset="0"/>
                  </a:rPr>
                  <a:t>German </a:t>
                </a:r>
                <a:r>
                  <a:rPr lang="en-GB" sz="3200" dirty="0">
                    <a:solidFill>
                      <a:schemeClr val="tx1"/>
                    </a:solidFill>
                    <a:latin typeface="Verdana" panose="020B0604030504040204" pitchFamily="34" charset="0"/>
                    <a:ea typeface="Verdana" panose="020B0604030504040204" pitchFamily="34" charset="0"/>
                  </a:rPr>
                  <a:t>Christmas foods and drinks</a:t>
                </a:r>
              </a:p>
            </p:txBody>
          </p:sp>
          <p:pic>
            <p:nvPicPr>
              <p:cNvPr id="12" name="Picture 11" descr="A picture containing object, clock&#10;&#10;Description automatically generated">
                <a:extLst>
                  <a:ext uri="{FF2B5EF4-FFF2-40B4-BE49-F238E27FC236}">
                    <a16:creationId xmlns="" xmlns:a16="http://schemas.microsoft.com/office/drawing/2014/main" id="{704269F4-9F47-485D-A777-89DF83E663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grpSp>
        <p:sp>
          <p:nvSpPr>
            <p:cNvPr id="17" name="TextBox 16">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1468413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47371" y="-130561"/>
            <a:ext cx="12432714" cy="7023722"/>
            <a:chOff x="-147371" y="-130561"/>
            <a:chExt cx="12432714" cy="7023722"/>
          </a:xfrm>
        </p:grpSpPr>
        <p:grpSp>
          <p:nvGrpSpPr>
            <p:cNvPr id="2" name="Group 1"/>
            <p:cNvGrpSpPr/>
            <p:nvPr/>
          </p:nvGrpSpPr>
          <p:grpSpPr>
            <a:xfrm>
              <a:off x="-147371" y="-130561"/>
              <a:ext cx="12339371" cy="6988561"/>
              <a:chOff x="-147371" y="-130561"/>
              <a:chExt cx="12339371" cy="6988561"/>
            </a:xfrm>
          </p:grpSpPr>
          <p:sp>
            <p:nvSpPr>
              <p:cNvPr id="13" name="Rectangle 12">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a:extLst>
                  <a:ext uri="{FF2B5EF4-FFF2-40B4-BE49-F238E27FC236}">
                    <a16:creationId xmlns="" xmlns:a16="http://schemas.microsoft.com/office/drawing/2014/main" id="{8153ABC0-CEA5-42D4-9847-3A37362F86D3}"/>
                  </a:ext>
                </a:extLst>
              </p:cNvPr>
              <p:cNvSpPr/>
              <p:nvPr/>
            </p:nvSpPr>
            <p:spPr>
              <a:xfrm>
                <a:off x="25178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Mistel</a:t>
                </a:r>
                <a:endParaRPr lang="en-GB" sz="3200" dirty="0">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 xmlns:a16="http://schemas.microsoft.com/office/drawing/2014/main" id="{4DECC94B-4E1A-481B-8B07-4CACC54A0D42}"/>
                  </a:ext>
                </a:extLst>
              </p:cNvPr>
              <p:cNvSpPr/>
              <p:nvPr/>
            </p:nvSpPr>
            <p:spPr>
              <a:xfrm>
                <a:off x="318714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Stechpalme</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 xmlns:a16="http://schemas.microsoft.com/office/drawing/2014/main" id="{8832F317-7380-4566-A2E6-338C2F97F3B7}"/>
                  </a:ext>
                </a:extLst>
              </p:cNvPr>
              <p:cNvSpPr/>
              <p:nvPr/>
            </p:nvSpPr>
            <p:spPr>
              <a:xfrm>
                <a:off x="612249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Efeu</a:t>
                </a:r>
                <a:endParaRPr lang="en-GB" sz="3200" dirty="0">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 xmlns:a16="http://schemas.microsoft.com/office/drawing/2014/main" id="{3ADFC0C1-8720-4CB8-8FB1-804398C9FF93}"/>
                  </a:ext>
                </a:extLst>
              </p:cNvPr>
              <p:cNvSpPr/>
              <p:nvPr/>
            </p:nvSpPr>
            <p:spPr>
              <a:xfrm>
                <a:off x="905785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200" dirty="0" smtClean="0">
                    <a:latin typeface="Verdana" panose="020B0604030504040204" pitchFamily="34" charset="0"/>
                    <a:ea typeface="Verdana" panose="020B0604030504040204" pitchFamily="34" charset="0"/>
                  </a:rPr>
                  <a:t>Tannenbaum</a:t>
                </a:r>
                <a:endParaRPr lang="en-GB" sz="3200" dirty="0">
                  <a:latin typeface="Verdana" panose="020B0604030504040204" pitchFamily="34" charset="0"/>
                  <a:ea typeface="Verdana" panose="020B0604030504040204" pitchFamily="34" charset="0"/>
                </a:endParaRPr>
              </a:p>
            </p:txBody>
          </p:sp>
          <p:sp>
            <p:nvSpPr>
              <p:cNvPr id="24" name="Rectangle 23">
                <a:extLst>
                  <a:ext uri="{FF2B5EF4-FFF2-40B4-BE49-F238E27FC236}">
                    <a16:creationId xmlns="" xmlns:a16="http://schemas.microsoft.com/office/drawing/2014/main" id="{9DA3BA32-78C9-4CDD-83F7-3273BCE5F4C3}"/>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plants used to decorate the house at</a:t>
                </a:r>
                <a:br>
                  <a:rPr lang="en-GB" sz="3200" dirty="0">
                    <a:solidFill>
                      <a:schemeClr val="tx1"/>
                    </a:solidFill>
                    <a:latin typeface="Verdana" panose="020B0604030504040204" pitchFamily="34" charset="0"/>
                    <a:ea typeface="Verdana" panose="020B0604030504040204" pitchFamily="34" charset="0"/>
                  </a:rPr>
                </a:br>
                <a:r>
                  <a:rPr lang="en-GB" sz="3200" dirty="0">
                    <a:solidFill>
                      <a:schemeClr val="tx1"/>
                    </a:solidFill>
                    <a:latin typeface="Verdana" panose="020B0604030504040204" pitchFamily="34" charset="0"/>
                    <a:ea typeface="Verdana" panose="020B0604030504040204" pitchFamily="34" charset="0"/>
                  </a:rPr>
                  <a:t>Christmas time</a:t>
                </a:r>
              </a:p>
            </p:txBody>
          </p:sp>
          <p:pic>
            <p:nvPicPr>
              <p:cNvPr id="11" name="Picture 10" descr="A picture containing object, clock&#10;&#10;Description automatically generated">
                <a:extLst>
                  <a:ext uri="{FF2B5EF4-FFF2-40B4-BE49-F238E27FC236}">
                    <a16:creationId xmlns="" xmlns:a16="http://schemas.microsoft.com/office/drawing/2014/main" id="{10AD9E53-A087-446A-B4D5-6BE53D393C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grpSp>
        <p:sp>
          <p:nvSpPr>
            <p:cNvPr id="17" name="TextBox 16">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3295463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47371" y="-130561"/>
            <a:ext cx="12432714" cy="7023722"/>
            <a:chOff x="-147371" y="-130561"/>
            <a:chExt cx="12432714" cy="7023722"/>
          </a:xfrm>
        </p:grpSpPr>
        <p:grpSp>
          <p:nvGrpSpPr>
            <p:cNvPr id="2" name="Group 1"/>
            <p:cNvGrpSpPr/>
            <p:nvPr/>
          </p:nvGrpSpPr>
          <p:grpSpPr>
            <a:xfrm>
              <a:off x="-147371" y="-130561"/>
              <a:ext cx="12339371" cy="6988561"/>
              <a:chOff x="-147371" y="-130561"/>
              <a:chExt cx="12339371" cy="6988561"/>
            </a:xfrm>
          </p:grpSpPr>
          <p:sp>
            <p:nvSpPr>
              <p:cNvPr id="12" name="Rectangle 11">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a:extLst>
                  <a:ext uri="{FF2B5EF4-FFF2-40B4-BE49-F238E27FC236}">
                    <a16:creationId xmlns="" xmlns:a16="http://schemas.microsoft.com/office/drawing/2014/main" id="{2AE41CB7-D005-41E6-AE48-0BDCADE6630A}"/>
                  </a:ext>
                </a:extLst>
              </p:cNvPr>
              <p:cNvSpPr/>
              <p:nvPr/>
            </p:nvSpPr>
            <p:spPr>
              <a:xfrm>
                <a:off x="25178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Sch</a:t>
                </a:r>
                <a:r>
                  <a:rPr lang="en-GB" sz="3200" dirty="0" err="1">
                    <a:latin typeface="Verdana"/>
                    <a:ea typeface="Verdana"/>
                    <a:cs typeface="Verdana"/>
                  </a:rPr>
                  <a:t>äfer</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 xmlns:a16="http://schemas.microsoft.com/office/drawing/2014/main" id="{B33C8C46-4E8B-4FD9-98A5-565C4CDD4C9F}"/>
                  </a:ext>
                </a:extLst>
              </p:cNvPr>
              <p:cNvSpPr/>
              <p:nvPr/>
            </p:nvSpPr>
            <p:spPr>
              <a:xfrm>
                <a:off x="318714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Esel</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 xmlns:a16="http://schemas.microsoft.com/office/drawing/2014/main" id="{CD54A868-8BB8-471A-9742-699C1554E91B}"/>
                  </a:ext>
                </a:extLst>
              </p:cNvPr>
              <p:cNvSpPr/>
              <p:nvPr/>
            </p:nvSpPr>
            <p:spPr>
              <a:xfrm>
                <a:off x="612249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Verdana" panose="020B0604030504040204" pitchFamily="34" charset="0"/>
                    <a:ea typeface="Verdana" panose="020B0604030504040204" pitchFamily="34" charset="0"/>
                  </a:rPr>
                  <a:t>Engel</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 xmlns:a16="http://schemas.microsoft.com/office/drawing/2014/main" id="{21C8EB98-6417-4E21-9D0E-7484C2E369D4}"/>
                  </a:ext>
                </a:extLst>
              </p:cNvPr>
              <p:cNvSpPr/>
              <p:nvPr/>
            </p:nvSpPr>
            <p:spPr>
              <a:xfrm>
                <a:off x="905785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cs typeface="Verdana" panose="020B0604030504040204" pitchFamily="34" charset="0"/>
                  </a:rPr>
                  <a:t>König</a:t>
                </a:r>
                <a:endParaRPr lang="en-GB" sz="3200" dirty="0">
                  <a:latin typeface="Verdana" panose="020B0604030504040204" pitchFamily="34" charset="0"/>
                  <a:ea typeface="Verdana" panose="020B0604030504040204" pitchFamily="34" charset="0"/>
                  <a:cs typeface="Verdana" panose="020B0604030504040204" pitchFamily="34" charset="0"/>
                </a:endParaRPr>
              </a:p>
            </p:txBody>
          </p:sp>
          <p:sp>
            <p:nvSpPr>
              <p:cNvPr id="24" name="Rectangle 23">
                <a:extLst>
                  <a:ext uri="{FF2B5EF4-FFF2-40B4-BE49-F238E27FC236}">
                    <a16:creationId xmlns="" xmlns:a16="http://schemas.microsoft.com/office/drawing/2014/main" id="{0231C899-63E4-48C7-AF2B-EBED1DFA9B89}"/>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characters in the Nativity story</a:t>
                </a:r>
              </a:p>
            </p:txBody>
          </p:sp>
          <p:pic>
            <p:nvPicPr>
              <p:cNvPr id="11" name="Picture 10" descr="A picture containing object, clock&#10;&#10;Description automatically generated">
                <a:extLst>
                  <a:ext uri="{FF2B5EF4-FFF2-40B4-BE49-F238E27FC236}">
                    <a16:creationId xmlns="" xmlns:a16="http://schemas.microsoft.com/office/drawing/2014/main" id="{F86780DE-35D9-4C8F-9D69-95E8436EE6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grpSp>
        <p:sp>
          <p:nvSpPr>
            <p:cNvPr id="16" name="TextBox 15">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586465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47371" y="-130561"/>
            <a:ext cx="12432714" cy="7023722"/>
            <a:chOff x="-147371" y="-130561"/>
            <a:chExt cx="12432714" cy="7023722"/>
          </a:xfrm>
        </p:grpSpPr>
        <p:grpSp>
          <p:nvGrpSpPr>
            <p:cNvPr id="2" name="Group 1"/>
            <p:cNvGrpSpPr/>
            <p:nvPr/>
          </p:nvGrpSpPr>
          <p:grpSpPr>
            <a:xfrm>
              <a:off x="-147371" y="-130561"/>
              <a:ext cx="12339371" cy="6988561"/>
              <a:chOff x="-147371" y="-130561"/>
              <a:chExt cx="12339371" cy="6988561"/>
            </a:xfrm>
          </p:grpSpPr>
          <p:sp>
            <p:nvSpPr>
              <p:cNvPr id="12" name="Rectangle 11">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e Process 9">
                <a:extLst>
                  <a:ext uri="{FF2B5EF4-FFF2-40B4-BE49-F238E27FC236}">
                    <a16:creationId xmlns="" xmlns:a16="http://schemas.microsoft.com/office/drawing/2014/main" id="{C4D4EE3E-87F6-40AD-B373-D7E4305649C1}"/>
                  </a:ext>
                </a:extLst>
              </p:cNvPr>
              <p:cNvSpPr/>
              <p:nvPr/>
            </p:nvSpPr>
            <p:spPr>
              <a:xfrm>
                <a:off x="25178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Verdana" panose="020B0604030504040204" pitchFamily="34" charset="0"/>
                    <a:ea typeface="Verdana" panose="020B0604030504040204" pitchFamily="34" charset="0"/>
                  </a:rPr>
                  <a:t>Lied</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 xmlns:a16="http://schemas.microsoft.com/office/drawing/2014/main" id="{AB2902B3-B411-47B4-964A-44C7D5DC7AC4}"/>
                  </a:ext>
                </a:extLst>
              </p:cNvPr>
              <p:cNvSpPr/>
              <p:nvPr/>
            </p:nvSpPr>
            <p:spPr>
              <a:xfrm>
                <a:off x="318714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Kerzen</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 xmlns:a16="http://schemas.microsoft.com/office/drawing/2014/main" id="{35A083B1-09F5-4B0C-B977-E0736CB97FDA}"/>
                  </a:ext>
                </a:extLst>
              </p:cNvPr>
              <p:cNvSpPr/>
              <p:nvPr/>
            </p:nvSpPr>
            <p:spPr>
              <a:xfrm>
                <a:off x="612249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3100" dirty="0" err="1" smtClean="0">
                    <a:latin typeface="Verdana" panose="020B0604030504040204" pitchFamily="34" charset="0"/>
                    <a:ea typeface="Verdana" panose="020B0604030504040204" pitchFamily="34" charset="0"/>
                  </a:rPr>
                  <a:t>Adventskranz</a:t>
                </a:r>
                <a:endParaRPr lang="en-GB" sz="3100" dirty="0">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 xmlns:a16="http://schemas.microsoft.com/office/drawing/2014/main" id="{66F8DD12-DF4A-4F1F-B10A-04C01E6ABB79}"/>
                  </a:ext>
                </a:extLst>
              </p:cNvPr>
              <p:cNvSpPr/>
              <p:nvPr/>
            </p:nvSpPr>
            <p:spPr>
              <a:xfrm>
                <a:off x="905785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smtClean="0">
                    <a:latin typeface="Verdana" panose="020B0604030504040204" pitchFamily="34" charset="0"/>
                    <a:ea typeface="Verdana" panose="020B0604030504040204" pitchFamily="34" charset="0"/>
                  </a:rPr>
                  <a:t>Geschenk</a:t>
                </a:r>
                <a:endParaRPr lang="en-GB" sz="3200" dirty="0">
                  <a:latin typeface="Verdana" panose="020B0604030504040204" pitchFamily="34" charset="0"/>
                  <a:ea typeface="Verdana" panose="020B0604030504040204" pitchFamily="34" charset="0"/>
                </a:endParaRPr>
              </a:p>
            </p:txBody>
          </p:sp>
          <p:sp>
            <p:nvSpPr>
              <p:cNvPr id="24" name="Rectangle 23">
                <a:extLst>
                  <a:ext uri="{FF2B5EF4-FFF2-40B4-BE49-F238E27FC236}">
                    <a16:creationId xmlns="" xmlns:a16="http://schemas.microsoft.com/office/drawing/2014/main" id="{4E3F05BE-07C7-4F47-B420-C8984678F16C}"/>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solidFill>
                      <a:schemeClr val="tx1"/>
                    </a:solidFill>
                    <a:latin typeface="Verdana" panose="020B0604030504040204" pitchFamily="34" charset="0"/>
                    <a:ea typeface="Verdana" panose="020B0604030504040204" pitchFamily="34" charset="0"/>
                  </a:rPr>
                  <a:t>objects associated with celebrating Christmas</a:t>
                </a:r>
                <a:endParaRPr lang="en-GB" sz="3200" dirty="0">
                  <a:solidFill>
                    <a:schemeClr val="tx1"/>
                  </a:solidFill>
                  <a:latin typeface="Verdana" panose="020B0604030504040204" pitchFamily="34" charset="0"/>
                  <a:ea typeface="Verdana" panose="020B0604030504040204" pitchFamily="34" charset="0"/>
                </a:endParaRPr>
              </a:p>
            </p:txBody>
          </p:sp>
          <p:pic>
            <p:nvPicPr>
              <p:cNvPr id="11" name="Picture 10" descr="A picture containing object, clock&#10;&#10;Description automatically generated">
                <a:extLst>
                  <a:ext uri="{FF2B5EF4-FFF2-40B4-BE49-F238E27FC236}">
                    <a16:creationId xmlns="" xmlns:a16="http://schemas.microsoft.com/office/drawing/2014/main" id="{0239A88F-573B-41A7-94F8-0D89E3A09D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06769" y="-71163"/>
                <a:ext cx="1299836" cy="1181040"/>
              </a:xfrm>
              <a:prstGeom prst="rect">
                <a:avLst/>
              </a:prstGeom>
            </p:spPr>
          </p:pic>
        </p:grpSp>
        <p:sp>
          <p:nvSpPr>
            <p:cNvPr id="16" name="TextBox 15">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476358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12192000" cy="6858000"/>
            <a:chOff x="0" y="0"/>
            <a:chExt cx="12192000" cy="6858000"/>
          </a:xfrm>
        </p:grpSpPr>
        <p:sp>
          <p:nvSpPr>
            <p:cNvPr id="11" name="Rectangle 10">
              <a:extLst>
                <a:ext uri="{FF2B5EF4-FFF2-40B4-BE49-F238E27FC236}">
                  <a16:creationId xmlns="" xmlns:a16="http://schemas.microsoft.com/office/drawing/2014/main" id="{DEB5A2DB-A400-4019-9890-BC4D25FC3EEB}"/>
                </a:ext>
              </a:extLst>
            </p:cNvPr>
            <p:cNvSpPr/>
            <p:nvPr/>
          </p:nvSpPr>
          <p:spPr>
            <a:xfrm>
              <a:off x="0" y="0"/>
              <a:ext cx="12192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 xmlns:a16="http://schemas.microsoft.com/office/drawing/2014/main" id="{2B1C7D35-4D4B-4630-90E1-29E283C67711}"/>
                </a:ext>
              </a:extLst>
            </p:cNvPr>
            <p:cNvSpPr/>
            <p:nvPr/>
          </p:nvSpPr>
          <p:spPr>
            <a:xfrm>
              <a:off x="59140" y="53923"/>
              <a:ext cx="12075710" cy="675630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 xmlns:a16="http://schemas.microsoft.com/office/drawing/2014/main" id="{34BACF5C-C82B-4FA7-BB93-163B24ACD3D9}"/>
                </a:ext>
              </a:extLst>
            </p:cNvPr>
            <p:cNvSpPr/>
            <p:nvPr/>
          </p:nvSpPr>
          <p:spPr>
            <a:xfrm>
              <a:off x="112643" y="99391"/>
              <a:ext cx="11961075" cy="6656251"/>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 xmlns:a16="http://schemas.microsoft.com/office/drawing/2014/main" id="{4E47809A-47C0-444F-85E8-8D195537BA5D}"/>
                </a:ext>
              </a:extLst>
            </p:cNvPr>
            <p:cNvSpPr txBox="1"/>
            <p:nvPr/>
          </p:nvSpPr>
          <p:spPr>
            <a:xfrm>
              <a:off x="265043" y="145776"/>
              <a:ext cx="11661914" cy="4278094"/>
            </a:xfrm>
            <a:prstGeom prst="rect">
              <a:avLst/>
            </a:prstGeom>
            <a:noFill/>
          </p:spPr>
          <p:txBody>
            <a:bodyPr wrap="square" rtlCol="0">
              <a:spAutoFit/>
            </a:bodyPr>
            <a:lstStyle/>
            <a:p>
              <a:r>
                <a:rPr lang="en-GB" sz="1700" b="1" dirty="0">
                  <a:solidFill>
                    <a:schemeClr val="bg1"/>
                  </a:solidFill>
                  <a:latin typeface="Verdana" panose="020B0604030504040204" pitchFamily="34" charset="0"/>
                  <a:ea typeface="Verdana" panose="020B0604030504040204" pitchFamily="34" charset="0"/>
                </a:rPr>
                <a:t>How to play The Wall:</a:t>
              </a:r>
            </a:p>
            <a:p>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Playing the game (you’ll already know how if you watch Only Connect!):</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Students can work individually, in pairs or in small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students slide 1, and give them a time limit within which they need to sort the words or phrases into 4 groups.  Each group of words or phrases needs to have a link, and students will need to explain what the words or phrases in each group have in common.</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At the end of the time, show the answers (slide 2).  Students can check their own answers.  </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slides 3-6 in turn.  Students will need to tell you what the link is between the 4 words or phrases shown.  When you click, the answer in the white box will be revealed.</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rgbClr val="FFFF00"/>
                  </a:solidFill>
                  <a:latin typeface="Verdana" panose="020B0604030504040204" pitchFamily="34" charset="0"/>
                  <a:ea typeface="Verdana" panose="020B0604030504040204" pitchFamily="34" charset="0"/>
                </a:rPr>
                <a:t>If you use this template to make your own game of The Wall and you’d like to share it, we would be really grateful if you could acknowledge this free template by sharing your game through Light Bulb Languages, as per item 6 of our copyright statement </a:t>
              </a:r>
              <a:r>
                <a:rPr lang="en-GB" sz="1700" dirty="0">
                  <a:solidFill>
                    <a:srgbClr val="FFFF00"/>
                  </a:solidFill>
                  <a:latin typeface="Verdana" panose="020B0604030504040204" pitchFamily="34" charset="0"/>
                  <a:ea typeface="Verdana" panose="020B0604030504040204" pitchFamily="34" charset="0"/>
                  <a:hlinkClick r:id="rId2"/>
                </a:rPr>
                <a:t>https://www.lightbulblanguages.co.uk/about.htm#cs</a:t>
              </a:r>
              <a:r>
                <a:rPr lang="en-GB" sz="1700" dirty="0">
                  <a:solidFill>
                    <a:srgbClr val="FFFF00"/>
                  </a:solidFill>
                  <a:latin typeface="Verdana" panose="020B0604030504040204" pitchFamily="34" charset="0"/>
                  <a:ea typeface="Verdana" panose="020B0604030504040204" pitchFamily="34" charset="0"/>
                </a:rPr>
                <a:t>  </a:t>
              </a:r>
              <a:r>
                <a:rPr lang="en-GB" sz="1700" dirty="0" err="1" smtClean="0">
                  <a:solidFill>
                    <a:srgbClr val="FFFF00"/>
                  </a:solidFill>
                  <a:latin typeface="Verdana" panose="020B0604030504040204" pitchFamily="34" charset="0"/>
                  <a:ea typeface="Verdana" panose="020B0604030504040204" pitchFamily="34" charset="0"/>
                </a:rPr>
                <a:t>Danke</a:t>
              </a:r>
              <a:r>
                <a:rPr lang="en-GB" sz="1700" dirty="0" smtClean="0">
                  <a:solidFill>
                    <a:srgbClr val="FFFF00"/>
                  </a:solidFill>
                  <a:latin typeface="Verdana" panose="020B0604030504040204" pitchFamily="34" charset="0"/>
                  <a:ea typeface="Verdana" panose="020B0604030504040204" pitchFamily="34" charset="0"/>
                </a:rPr>
                <a:t>!</a:t>
              </a:r>
              <a:endParaRPr lang="en-GB" sz="1700" dirty="0">
                <a:solidFill>
                  <a:srgbClr val="FFFF00"/>
                </a:solidFill>
                <a:latin typeface="Verdana" panose="020B0604030504040204" pitchFamily="34" charset="0"/>
                <a:ea typeface="Verdana" panose="020B0604030504040204" pitchFamily="34" charset="0"/>
              </a:endParaRPr>
            </a:p>
          </p:txBody>
        </p:sp>
      </p:grpSp>
      <p:sp>
        <p:nvSpPr>
          <p:cNvPr id="15" name="TextBox 14">
            <a:extLst>
              <a:ext uri="{FF2B5EF4-FFF2-40B4-BE49-F238E27FC236}">
                <a16:creationId xmlns="" xmlns:a16="http://schemas.microsoft.com/office/drawing/2014/main" id="{CB540E5A-B1FB-4584-AB32-9CBF3B05F3A1}"/>
              </a:ext>
            </a:extLst>
          </p:cNvPr>
          <p:cNvSpPr txBox="1"/>
          <p:nvPr/>
        </p:nvSpPr>
        <p:spPr>
          <a:xfrm>
            <a:off x="7440072" y="6677717"/>
            <a:ext cx="4845271" cy="215444"/>
          </a:xfrm>
          <a:prstGeom prst="rect">
            <a:avLst/>
          </a:prstGeom>
          <a:noFill/>
        </p:spPr>
        <p:txBody>
          <a:bodyPr wrap="square" rtlCol="0">
            <a:spAutoFit/>
          </a:bodyPr>
          <a:lstStyle/>
          <a:p>
            <a:pPr algn="r"/>
            <a:r>
              <a:rPr lang="en-GB" sz="800" dirty="0">
                <a:latin typeface="Arial Rounded MT Bold" panose="020F0704030504030204" pitchFamily="34" charset="0"/>
              </a:rPr>
              <a:t>© </a:t>
            </a:r>
            <a:r>
              <a:rPr lang="en-GB" sz="800" dirty="0" smtClean="0">
                <a:latin typeface="Arial Rounded MT Bold" panose="020F0704030504030204" pitchFamily="34" charset="0"/>
              </a:rPr>
              <a:t>Light Bulb Languages/</a:t>
            </a:r>
            <a:r>
              <a:rPr lang="en-GB" sz="800" dirty="0" err="1" smtClean="0">
                <a:latin typeface="Arial Rounded MT Bold" panose="020F0704030504030204" pitchFamily="34" charset="0"/>
              </a:rPr>
              <a:t>HWhiteley</a:t>
            </a:r>
            <a:r>
              <a:rPr lang="en-GB" sz="800" dirty="0" smtClean="0">
                <a:latin typeface="Arial Rounded MT Bold" panose="020F0704030504030204" pitchFamily="34" charset="0"/>
              </a:rPr>
              <a:t> 2019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33328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327</Words>
  <Application>Microsoft Office PowerPoint</Application>
  <PresentationFormat>Custom</PresentationFormat>
  <Paragraphs>69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Seccombe</dc:creator>
  <cp:lastModifiedBy>Clare</cp:lastModifiedBy>
  <cp:revision>23</cp:revision>
  <dcterms:created xsi:type="dcterms:W3CDTF">2019-01-02T11:44:23Z</dcterms:created>
  <dcterms:modified xsi:type="dcterms:W3CDTF">2019-12-17T13:07:26Z</dcterms:modified>
</cp:coreProperties>
</file>