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7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6" r:id="rId20"/>
    <p:sldId id="275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4" r:id="rId29"/>
    <p:sldId id="286" r:id="rId30"/>
    <p:sldId id="288" r:id="rId31"/>
    <p:sldId id="28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BA8E5-785C-4DF4-A044-419B735E00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B408F-5E9D-46F8-ADC7-B99D64F79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6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99E4392-E91B-40D9-9D62-778AA6B40610}" type="slidenum">
              <a:rPr lang="es-UY" altLang="en-US">
                <a:latin typeface="Arial" charset="0"/>
              </a:rPr>
              <a:pPr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74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4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12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53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54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5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51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03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85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17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83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E08C8-06EE-44B9-A745-BB360494C101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858F2-2DBD-475D-B8D3-FA99617DC8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2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4233" y="765175"/>
            <a:ext cx="6815667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0" dirty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1617" y="3500438"/>
            <a:ext cx="7541683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0000" dirty="0">
                <a:solidFill>
                  <a:schemeClr val="bg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51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6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17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9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9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62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6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6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9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7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23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5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7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9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96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614" t="6033" r="4312" b="1694"/>
          <a:stretch/>
        </p:blipFill>
        <p:spPr>
          <a:xfrm>
            <a:off x="0" y="0"/>
            <a:ext cx="996374" cy="1001332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6930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14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9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5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9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6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17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2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03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7052" y="620713"/>
            <a:ext cx="10850033" cy="32932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800" dirty="0"/>
              <a:t>NOTES FOR THE TEACHER: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Students can work in groups or as a whole class.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The aim of the game is to score 100 points or more.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Groups take it in turns to say one of the family members.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Teacher reveals the next slide showing the family members. 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The group scores the number of points shown next to the family member they have chosen.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If you get to slide </a:t>
            </a:r>
            <a:r>
              <a:rPr lang="en-GB" sz="2000" dirty="0" smtClean="0"/>
              <a:t>29 </a:t>
            </a:r>
            <a:r>
              <a:rPr lang="en-GB" sz="2000" dirty="0"/>
              <a:t>and nobody has reached 100 points, click on the return button. </a:t>
            </a:r>
            <a:r>
              <a:rPr lang="en-GB" sz="2000" dirty="0"/>
              <a:t>This will take you back to slide 3 and you can run through the slides again.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To make things more interesting you could give each team a wild card which will allow then to double their points on the next turn (see next slide).</a:t>
            </a:r>
          </a:p>
        </p:txBody>
      </p:sp>
      <p:sp>
        <p:nvSpPr>
          <p:cNvPr id="58371" name="TextBox 4"/>
          <p:cNvSpPr txBox="1">
            <a:spLocks noChangeArrowheads="1"/>
          </p:cNvSpPr>
          <p:nvPr/>
        </p:nvSpPr>
        <p:spPr bwMode="auto">
          <a:xfrm>
            <a:off x="1583267" y="6308725"/>
            <a:ext cx="1046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/>
            <a:r>
              <a:rPr lang="en-GB" altLang="en-US" sz="1400" dirty="0">
                <a:latin typeface="Arial Rounded MT Bold" pitchFamily="34" charset="0"/>
              </a:rPr>
              <a:t>© Light Bulb </a:t>
            </a:r>
            <a:r>
              <a:rPr lang="en-GB" altLang="en-US" sz="1400" dirty="0" smtClean="0">
                <a:latin typeface="Arial Rounded MT Bold" pitchFamily="34" charset="0"/>
              </a:rPr>
              <a:t>Languages/</a:t>
            </a:r>
            <a:r>
              <a:rPr lang="en-GB" altLang="en-US" sz="1400" dirty="0" err="1" smtClean="0">
                <a:latin typeface="Arial Rounded MT Bold" pitchFamily="34" charset="0"/>
              </a:rPr>
              <a:t>SThiéry</a:t>
            </a:r>
            <a:r>
              <a:rPr lang="en-GB" altLang="en-US" sz="1400" dirty="0" smtClean="0">
                <a:latin typeface="Arial Rounded MT Bold" pitchFamily="34" charset="0"/>
              </a:rPr>
              <a:t> 2021  </a:t>
            </a:r>
            <a:r>
              <a:rPr lang="en-GB" altLang="en-US" sz="1400" dirty="0">
                <a:solidFill>
                  <a:srgbClr val="CBE4FF"/>
                </a:solidFill>
                <a:latin typeface="Arial Rounded MT Bold" pitchFamily="34" charset="0"/>
                <a:hlinkClick r:id="rId2"/>
              </a:rPr>
              <a:t>http://www.lightbulblanguages.co.uk</a:t>
            </a:r>
            <a:r>
              <a:rPr lang="en-GB" altLang="en-US" sz="1400" dirty="0">
                <a:solidFill>
                  <a:srgbClr val="CBE4FF"/>
                </a:solidFill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18" y="0"/>
          <a:ext cx="12189885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3295"/>
                <a:gridCol w="4063295"/>
                <a:gridCol w="4063295"/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121916" marR="1219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409" name="TextBox 4"/>
          <p:cNvSpPr txBox="1">
            <a:spLocks noChangeArrowheads="1"/>
          </p:cNvSpPr>
          <p:nvPr/>
        </p:nvSpPr>
        <p:spPr bwMode="auto">
          <a:xfrm>
            <a:off x="383117" y="1557338"/>
            <a:ext cx="336126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 dirty="0"/>
              <a:t>x2</a:t>
            </a:r>
          </a:p>
        </p:txBody>
      </p:sp>
      <p:sp>
        <p:nvSpPr>
          <p:cNvPr id="59410" name="TextBox 6"/>
          <p:cNvSpPr txBox="1">
            <a:spLocks noChangeArrowheads="1"/>
          </p:cNvSpPr>
          <p:nvPr/>
        </p:nvSpPr>
        <p:spPr bwMode="auto">
          <a:xfrm>
            <a:off x="4415367" y="1557338"/>
            <a:ext cx="336126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/>
              <a:t>x2</a:t>
            </a:r>
          </a:p>
        </p:txBody>
      </p:sp>
      <p:sp>
        <p:nvSpPr>
          <p:cNvPr id="59411" name="TextBox 8"/>
          <p:cNvSpPr txBox="1">
            <a:spLocks noChangeArrowheads="1"/>
          </p:cNvSpPr>
          <p:nvPr/>
        </p:nvSpPr>
        <p:spPr bwMode="auto">
          <a:xfrm>
            <a:off x="8462434" y="1557338"/>
            <a:ext cx="335915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/>
              <a:t>x2</a:t>
            </a:r>
          </a:p>
        </p:txBody>
      </p:sp>
      <p:sp>
        <p:nvSpPr>
          <p:cNvPr id="59412" name="TextBox 10"/>
          <p:cNvSpPr txBox="1">
            <a:spLocks noChangeArrowheads="1"/>
          </p:cNvSpPr>
          <p:nvPr/>
        </p:nvSpPr>
        <p:spPr bwMode="auto">
          <a:xfrm>
            <a:off x="383117" y="4954589"/>
            <a:ext cx="336126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/>
              <a:t>x2</a:t>
            </a:r>
          </a:p>
        </p:txBody>
      </p:sp>
      <p:sp>
        <p:nvSpPr>
          <p:cNvPr id="59413" name="TextBox 12"/>
          <p:cNvSpPr txBox="1">
            <a:spLocks noChangeArrowheads="1"/>
          </p:cNvSpPr>
          <p:nvPr/>
        </p:nvSpPr>
        <p:spPr bwMode="auto">
          <a:xfrm>
            <a:off x="4415367" y="4954589"/>
            <a:ext cx="336126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/>
              <a:t>x2</a:t>
            </a:r>
          </a:p>
        </p:txBody>
      </p:sp>
      <p:sp>
        <p:nvSpPr>
          <p:cNvPr id="59414" name="TextBox 14"/>
          <p:cNvSpPr txBox="1">
            <a:spLocks noChangeArrowheads="1"/>
          </p:cNvSpPr>
          <p:nvPr/>
        </p:nvSpPr>
        <p:spPr bwMode="auto">
          <a:xfrm>
            <a:off x="8462434" y="4954589"/>
            <a:ext cx="3359151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altLang="en-US" sz="9600"/>
              <a:t>x2</a:t>
            </a:r>
          </a:p>
        </p:txBody>
      </p:sp>
      <p:pic>
        <p:nvPicPr>
          <p:cNvPr id="59415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34" y="115889"/>
            <a:ext cx="2973917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6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85" y="125414"/>
            <a:ext cx="2976033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7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051" y="125414"/>
            <a:ext cx="2973916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8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34" y="3503614"/>
            <a:ext cx="2973917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85" y="3513138"/>
            <a:ext cx="297603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0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051" y="3513138"/>
            <a:ext cx="2973916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6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8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7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short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pantalon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robe </a:t>
            </a:r>
            <a:r>
              <a:rPr lang="en-GB" sz="2400" dirty="0" err="1" smtClean="0">
                <a:latin typeface="Letter-join Plus 8" panose="02000505000000020003" pitchFamily="50" charset="0"/>
              </a:rPr>
              <a:t>bleue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pull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chemise blanche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polo blanc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un gilet vert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Letter-join Plus 8" panose="02000505000000020003" pitchFamily="50" charset="0"/>
              </a:rPr>
              <a:t>u</a:t>
            </a:r>
            <a:r>
              <a:rPr lang="en-GB" sz="2400" dirty="0" err="1" smtClean="0">
                <a:latin typeface="Letter-join Plus 8" panose="02000505000000020003" pitchFamily="50" charset="0"/>
              </a:rPr>
              <a:t>ne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jupe</a:t>
            </a:r>
            <a:r>
              <a:rPr lang="en-GB" sz="2400" dirty="0" smtClean="0">
                <a:latin typeface="Letter-join Plus 8" panose="02000505000000020003" pitchFamily="50" charset="0"/>
              </a:rPr>
              <a:t> noire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chaussures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</a:t>
            </a:r>
            <a:r>
              <a:rPr lang="en-GB" sz="2400" dirty="0" err="1" smtClean="0">
                <a:latin typeface="Letter-join Plus 8" panose="02000505000000020003" pitchFamily="50" charset="0"/>
              </a:rPr>
              <a:t>noires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d</a:t>
            </a:r>
            <a:r>
              <a:rPr lang="en-GB" sz="2400" dirty="0" smtClean="0">
                <a:latin typeface="Letter-join Plus 8" panose="02000505000000020003" pitchFamily="50" charset="0"/>
              </a:rPr>
              <a:t>es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chaussettes</a:t>
            </a:r>
            <a:r>
              <a:rPr lang="en-GB" sz="2400" dirty="0" smtClean="0">
                <a:latin typeface="Letter-join Plus 8" panose="02000505000000020003" pitchFamily="50" charset="0"/>
              </a:rPr>
              <a:t> blanches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Letter-join Plus 8" panose="02000505000000020003" pitchFamily="50" charset="0"/>
              </a:rPr>
              <a:t>u</a:t>
            </a:r>
            <a:r>
              <a:rPr lang="en-GB" sz="2400" dirty="0" smtClean="0">
                <a:latin typeface="Letter-join Plus 8" panose="02000505000000020003" pitchFamily="50" charset="0"/>
              </a:rPr>
              <a:t>n </a:t>
            </a:r>
            <a:r>
              <a:rPr lang="en-GB" sz="2400" dirty="0" err="1" smtClean="0">
                <a:latin typeface="Letter-join Plus 8" panose="02000505000000020003" pitchFamily="50" charset="0"/>
              </a:rPr>
              <a:t>collant</a:t>
            </a:r>
            <a:r>
              <a:rPr lang="en-GB" sz="2400" dirty="0" smtClean="0">
                <a:latin typeface="Letter-join Plus 8" panose="02000505000000020003" pitchFamily="50" charset="0"/>
              </a:rPr>
              <a:t> noir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527" y="2578138"/>
            <a:ext cx="1114839" cy="14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83" y="2535145"/>
            <a:ext cx="682500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154" y="4835735"/>
            <a:ext cx="240345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476" y="4836787"/>
            <a:ext cx="992432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4795" y="4836261"/>
            <a:ext cx="1630000" cy="144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622" y="2456214"/>
            <a:ext cx="875945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0626" y="4835735"/>
            <a:ext cx="594175" cy="14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765591" y="4018138"/>
            <a:ext cx="19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9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6911" y="4018138"/>
            <a:ext cx="2393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14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867" y="3985361"/>
            <a:ext cx="221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5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88" y="158517"/>
            <a:ext cx="1212245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052" y="208980"/>
            <a:ext cx="1134340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3908" y="151819"/>
            <a:ext cx="1334795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8464" y="162286"/>
            <a:ext cx="1252465" cy="144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8572" y="1689405"/>
            <a:ext cx="1719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91813" y="1652764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6844" y="1648979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7153" y="1648979"/>
            <a:ext cx="1896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6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63962" y="2578138"/>
            <a:ext cx="1466667" cy="144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60681" y="4016788"/>
            <a:ext cx="287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0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00539" y="6279519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17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-9421" y="6276261"/>
            <a:ext cx="3114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3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8617" y="6275735"/>
            <a:ext cx="350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12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8772" y="6275735"/>
            <a:ext cx="247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Letter-join Plus 8" panose="02000505000000020003" pitchFamily="50" charset="0"/>
              </a:rPr>
              <a:t>1</a:t>
            </a:r>
            <a:endParaRPr lang="en-GB" sz="2400" dirty="0">
              <a:latin typeface="Letter-join Plus 8" panose="0200050500000002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>
          <a:xfrm>
            <a:off x="11082430" y="0"/>
            <a:ext cx="1109570" cy="6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488</Words>
  <Application>Microsoft Office PowerPoint</Application>
  <PresentationFormat>Custom</PresentationFormat>
  <Paragraphs>186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Schools ICT - Bolton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Thiery</dc:creator>
  <cp:lastModifiedBy>Clare</cp:lastModifiedBy>
  <cp:revision>16</cp:revision>
  <dcterms:created xsi:type="dcterms:W3CDTF">2021-06-16T18:17:19Z</dcterms:created>
  <dcterms:modified xsi:type="dcterms:W3CDTF">2021-07-07T11:02:47Z</dcterms:modified>
</cp:coreProperties>
</file>