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60" r:id="rId4"/>
    <p:sldId id="261" r:id="rId5"/>
    <p:sldId id="262" r:id="rId6"/>
    <p:sldId id="264" r:id="rId7"/>
    <p:sldId id="26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61FF"/>
    <a:srgbClr val="5400D0"/>
    <a:srgbClr val="8A3BFF"/>
    <a:srgbClr val="7D25FF"/>
    <a:srgbClr val="6600FF"/>
    <a:srgbClr val="FFFF00"/>
    <a:srgbClr val="FFFF5D"/>
    <a:srgbClr val="FFFF43"/>
    <a:srgbClr val="DDDDDD"/>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00" d="100"/>
          <a:sy n="100" d="100"/>
        </p:scale>
        <p:origin x="-936" y="-13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363B9-A975-480A-BA6C-DED17E494D4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51BA913-A9FA-40ED-B5B6-165E90D6D3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8F242EA-897C-416D-9407-55F26E9C9025}"/>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C404FE5B-B88B-4F5E-B8A8-17B78B1A1E3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156B97-C174-4030-BC5D-3F505FD3F6B7}"/>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654495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5111E5-ED93-47E1-AD07-8E1F257F9475}"/>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B34499-C8C9-4FAA-8179-47AD353B3CF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AB9EFAD-2295-4FB2-B04C-730C4034B402}"/>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526D2C97-24F0-4FFB-8D92-1E02E702BF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8F0F58-43DB-4E0D-B3AB-09D31B44DBE4}"/>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3927023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8370C-E158-4CEC-BAA2-19BCC44F6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168A371-79A5-4F16-AB75-FE6F7586A70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06C27FD-82C4-4868-9164-0B48B3015182}"/>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8CE071B4-4049-4B24-8BAB-3C89998C9EE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4E03D44-DBCE-4822-9AE4-796C40C74896}"/>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1640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61F8-3B68-476D-A73C-6F823ADE3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F636128-9E9C-4711-B7D2-F9F324CD848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9F611B-AF46-4F09-9D09-E3F996B2D240}"/>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27B7FC00-B843-4490-A480-730AD04E7F5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3CF2DE5-7DBE-4565-A054-E7A160CD2D69}"/>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4057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0BE0E-56F8-4B46-A93D-F7558C4D35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D5A045A-8912-47ED-BBC8-A681BA07D4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91C3587-2E9D-4C6C-9346-4DD78B1EB97B}"/>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A07ADD49-5ED7-4FC7-A539-6B247C521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A4C3BD1-E986-414C-A447-F22C19A085AD}"/>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822380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DEF22-5178-4047-B2B0-CB353B9266C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C25C88-04B2-4A58-AC64-43B1614753B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C09F21E-76B9-44A1-8408-43451C799B1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55C5EBF-E985-4BF7-B911-0654527D284B}"/>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6" name="Footer Placeholder 5">
            <a:extLst>
              <a:ext uri="{FF2B5EF4-FFF2-40B4-BE49-F238E27FC236}">
                <a16:creationId xmlns:a16="http://schemas.microsoft.com/office/drawing/2014/main" id="{97053CDC-305B-4124-A226-AD64EB38AA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9CBD458-D071-456D-A3DB-66C78A53CC3B}"/>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820856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286C8-561F-47BA-8BBA-1754947A3FC3}"/>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EBFFF9C-55E4-4F0A-8CEF-8FA5F862C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45AEFD-0A07-4E0D-AB18-C513C42653B7}"/>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66C335E-3E5D-49D8-BA59-48D7D336DA7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E89BC8-FA5A-4655-9E5A-E26B66AD3C7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49AD702-2037-4FB1-B30F-5FAC22C5A313}"/>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8" name="Footer Placeholder 7">
            <a:extLst>
              <a:ext uri="{FF2B5EF4-FFF2-40B4-BE49-F238E27FC236}">
                <a16:creationId xmlns:a16="http://schemas.microsoft.com/office/drawing/2014/main" id="{89207005-5170-414B-BA78-B71FC8BADC4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36DEFC4-E6B1-44A1-B496-62DE899A8A98}"/>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3211575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8019C-5D36-4372-BBC3-36BAAFD494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B5157B0-1AAF-4236-B168-92F755F77218}"/>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4" name="Footer Placeholder 3">
            <a:extLst>
              <a:ext uri="{FF2B5EF4-FFF2-40B4-BE49-F238E27FC236}">
                <a16:creationId xmlns:a16="http://schemas.microsoft.com/office/drawing/2014/main" id="{A9AF7C44-B584-4511-8331-308F7A54161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94D969E-B26B-4383-AC1D-51C1EEDAC5AF}"/>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2141772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E34C81C-5DB0-4F7D-8663-9FA6F6AB5048}"/>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3" name="Footer Placeholder 2">
            <a:extLst>
              <a:ext uri="{FF2B5EF4-FFF2-40B4-BE49-F238E27FC236}">
                <a16:creationId xmlns:a16="http://schemas.microsoft.com/office/drawing/2014/main" id="{E2740CF6-9D33-4591-99C5-4CC17B19ABE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5DECC41-4FEC-40B4-ACCA-EA64227D0DA1}"/>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696775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50BAEC-C59A-4030-8219-9C5C5E0F8F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7649F9-B3EB-4623-9CF9-B067E0122F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607B402-F1E4-4197-836A-EE9F7F5BFA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F55FA0-B78E-47D9-B1A8-E7AED62927D1}"/>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6" name="Footer Placeholder 5">
            <a:extLst>
              <a:ext uri="{FF2B5EF4-FFF2-40B4-BE49-F238E27FC236}">
                <a16:creationId xmlns:a16="http://schemas.microsoft.com/office/drawing/2014/main" id="{0E54E640-D3A5-4A71-A512-D2C94FC8941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54112C6-8F7A-4620-9AF8-BBBCF3216205}"/>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60027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38AB59-B45C-48CC-8E5B-AA849CA2240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A51277D-D697-43D3-8987-D714B57A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34D7630-37DA-457F-8A32-A50E1628DE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28BCFBE-3DCF-496B-9022-A2B7C16EF8EE}"/>
              </a:ext>
            </a:extLst>
          </p:cNvPr>
          <p:cNvSpPr>
            <a:spLocks noGrp="1"/>
          </p:cNvSpPr>
          <p:nvPr>
            <p:ph type="dt" sz="half" idx="10"/>
          </p:nvPr>
        </p:nvSpPr>
        <p:spPr/>
        <p:txBody>
          <a:bodyPr/>
          <a:lstStyle/>
          <a:p>
            <a:fld id="{315C2B31-F406-409A-BCA6-62F27C2421EE}" type="datetimeFigureOut">
              <a:rPr lang="en-GB" smtClean="0"/>
              <a:t>07/08/2024</a:t>
            </a:fld>
            <a:endParaRPr lang="en-GB"/>
          </a:p>
        </p:txBody>
      </p:sp>
      <p:sp>
        <p:nvSpPr>
          <p:cNvPr id="6" name="Footer Placeholder 5">
            <a:extLst>
              <a:ext uri="{FF2B5EF4-FFF2-40B4-BE49-F238E27FC236}">
                <a16:creationId xmlns:a16="http://schemas.microsoft.com/office/drawing/2014/main" id="{208352E2-2199-4979-BF3D-FF08C430C30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16E7F5-6190-4FE3-8404-245E4EF0E160}"/>
              </a:ext>
            </a:extLst>
          </p:cNvPr>
          <p:cNvSpPr>
            <a:spLocks noGrp="1"/>
          </p:cNvSpPr>
          <p:nvPr>
            <p:ph type="sldNum" sz="quarter" idx="12"/>
          </p:nvPr>
        </p:nvSpPr>
        <p:spPr/>
        <p:txBody>
          <a:bodyPr/>
          <a:lstStyle/>
          <a:p>
            <a:fld id="{E196EFD3-81E4-4D07-B0BB-CCCE6C84F210}" type="slidenum">
              <a:rPr lang="en-GB" smtClean="0"/>
              <a:t>‹#›</a:t>
            </a:fld>
            <a:endParaRPr lang="en-GB"/>
          </a:p>
        </p:txBody>
      </p:sp>
    </p:spTree>
    <p:extLst>
      <p:ext uri="{BB962C8B-B14F-4D97-AF65-F5344CB8AC3E}">
        <p14:creationId xmlns:p14="http://schemas.microsoft.com/office/powerpoint/2010/main" val="1480771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1B5E17B-625E-4B8F-B43A-19A26485BC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29AB913-C148-4283-9CBC-949705086CA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F217B4-7B9D-493C-B173-D64B8893234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5C2B31-F406-409A-BCA6-62F27C2421EE}" type="datetimeFigureOut">
              <a:rPr lang="en-GB" smtClean="0"/>
              <a:t>07/08/2024</a:t>
            </a:fld>
            <a:endParaRPr lang="en-GB"/>
          </a:p>
        </p:txBody>
      </p:sp>
      <p:sp>
        <p:nvSpPr>
          <p:cNvPr id="5" name="Footer Placeholder 4">
            <a:extLst>
              <a:ext uri="{FF2B5EF4-FFF2-40B4-BE49-F238E27FC236}">
                <a16:creationId xmlns:a16="http://schemas.microsoft.com/office/drawing/2014/main" id="{D22C9A7D-2AC8-4BDB-87F9-9292B5AB1D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A3FFB29-7FC3-4F5F-86C9-E0737584C5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96EFD3-81E4-4D07-B0BB-CCCE6C84F210}" type="slidenum">
              <a:rPr lang="en-GB" smtClean="0"/>
              <a:t>‹#›</a:t>
            </a:fld>
            <a:endParaRPr lang="en-GB"/>
          </a:p>
        </p:txBody>
      </p:sp>
    </p:spTree>
    <p:extLst>
      <p:ext uri="{BB962C8B-B14F-4D97-AF65-F5344CB8AC3E}">
        <p14:creationId xmlns:p14="http://schemas.microsoft.com/office/powerpoint/2010/main" val="38160753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www.lightbulblanguages.co.uk/"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www.lightbulblanguages.co.uk/" TargetMode="External"/><Relationship Id="rId2" Type="http://schemas.openxmlformats.org/officeDocument/2006/relationships/hyperlink" Target="https://www.lightbulblanguages.co.uk/about.htm#cs"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4AC2B748-677F-43D7-9ACD-E02E0CBA9E28}"/>
              </a:ext>
            </a:extLst>
          </p:cNvPr>
          <p:cNvGrpSpPr/>
          <p:nvPr/>
        </p:nvGrpSpPr>
        <p:grpSpPr>
          <a:xfrm>
            <a:off x="0" y="0"/>
            <a:ext cx="12245503" cy="6913935"/>
            <a:chOff x="0" y="0"/>
            <a:chExt cx="12245503" cy="6913935"/>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crêpe suzette</a:t>
              </a: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faites</a:t>
              </a:r>
              <a:endParaRPr lang="en-GB" sz="3200" dirty="0">
                <a:solidFill>
                  <a:schemeClr val="tx1"/>
                </a:solidFill>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fromage</a:t>
              </a: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bon</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pain de </a:t>
              </a:r>
              <a:r>
                <a:rPr lang="en-GB" sz="3200" dirty="0" err="1">
                  <a:solidFill>
                    <a:schemeClr val="tx1"/>
                  </a:solidFill>
                  <a:latin typeface="Verdana" panose="020B0604030504040204" pitchFamily="34" charset="0"/>
                  <a:ea typeface="Verdana" panose="020B0604030504040204" pitchFamily="34" charset="0"/>
                </a:rPr>
                <a:t>mie</a:t>
              </a:r>
              <a:endParaRPr lang="en-GB" sz="3200" dirty="0">
                <a:solidFill>
                  <a:schemeClr val="tx1"/>
                </a:solidFill>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croque-monsieur</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coupez</a:t>
              </a:r>
              <a:endParaRPr lang="en-GB" sz="3200" dirty="0">
                <a:solidFill>
                  <a:schemeClr val="tx1"/>
                </a:solidFill>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beurre</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tartinez</a:t>
              </a:r>
              <a:endParaRPr lang="en-GB" sz="3200" dirty="0">
                <a:solidFill>
                  <a:schemeClr val="tx1"/>
                </a:solidFill>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jambon</a:t>
              </a: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raclette</a:t>
              </a: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poêlez</a:t>
              </a:r>
              <a:endParaRPr lang="en-GB" sz="3200" dirty="0">
                <a:solidFill>
                  <a:schemeClr val="tx1"/>
                </a:solidFill>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100" dirty="0" err="1">
                  <a:solidFill>
                    <a:schemeClr val="tx1"/>
                  </a:solidFill>
                  <a:latin typeface="Verdana" panose="020B0604030504040204" pitchFamily="34" charset="0"/>
                  <a:ea typeface="Verdana" panose="020B0604030504040204" pitchFamily="34" charset="0"/>
                </a:rPr>
                <a:t>délicieux</a:t>
              </a:r>
              <a:endParaRPr lang="en-GB" sz="3100" dirty="0">
                <a:solidFill>
                  <a:schemeClr val="tx1"/>
                </a:solidFill>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chaud</a:t>
              </a:r>
              <a:endParaRPr lang="en-GB" sz="3200" dirty="0">
                <a:solidFill>
                  <a:schemeClr val="tx1"/>
                </a:solidFill>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solidFill>
                    <a:schemeClr val="tx1"/>
                  </a:solidFill>
                  <a:latin typeface="Verdana" panose="020B0604030504040204" pitchFamily="34" charset="0"/>
                  <a:ea typeface="Verdana" panose="020B0604030504040204" pitchFamily="34" charset="0"/>
                </a:rPr>
                <a:t>dégoûtant</a:t>
              </a:r>
              <a:endParaRPr lang="en-GB" sz="3200" dirty="0">
                <a:solidFill>
                  <a:schemeClr val="tx1"/>
                </a:solidFill>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a:gsLst>
                <a:gs pos="28000">
                  <a:schemeClr val="bg1"/>
                </a:gs>
                <a:gs pos="0">
                  <a:schemeClr val="bg1"/>
                </a:gs>
                <a:gs pos="54000">
                  <a:schemeClr val="bg1">
                    <a:lumMod val="85000"/>
                  </a:schemeClr>
                </a:gs>
                <a:gs pos="77000">
                  <a:schemeClr val="bg1">
                    <a:lumMod val="75000"/>
                  </a:schemeClr>
                </a:gs>
                <a:gs pos="100000">
                  <a:schemeClr val="bg1">
                    <a:lumMod val="65000"/>
                  </a:scheme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ratatouille</a:t>
              </a:r>
            </a:p>
          </p:txBody>
        </p:sp>
        <p:sp>
          <p:nvSpPr>
            <p:cNvPr id="2" name="TextBox 1">
              <a:extLst>
                <a:ext uri="{FF2B5EF4-FFF2-40B4-BE49-F238E27FC236}">
                  <a16:creationId xmlns:a16="http://schemas.microsoft.com/office/drawing/2014/main" id="{CEB78502-3EE5-4E29-9A4C-F613A673D257}"/>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grpSp>
    </p:spTree>
    <p:extLst>
      <p:ext uri="{BB962C8B-B14F-4D97-AF65-F5344CB8AC3E}">
        <p14:creationId xmlns:p14="http://schemas.microsoft.com/office/powerpoint/2010/main" val="2821008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6C4B808-11F8-44F4-A9DD-BC1C12432F76}"/>
              </a:ext>
            </a:extLst>
          </p:cNvPr>
          <p:cNvGrpSpPr/>
          <p:nvPr/>
        </p:nvGrpSpPr>
        <p:grpSpPr>
          <a:xfrm>
            <a:off x="0" y="0"/>
            <a:ext cx="12192000" cy="6858000"/>
            <a:chOff x="0" y="0"/>
            <a:chExt cx="12192000" cy="685800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crêpe suzette</a:t>
              </a:r>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coupez</a:t>
              </a:r>
              <a:endParaRPr lang="en-GB" sz="3200" dirty="0">
                <a:latin typeface="Verdana" panose="020B0604030504040204" pitchFamily="34" charset="0"/>
                <a:ea typeface="Verdana" panose="020B0604030504040204" pitchFamily="34" charset="0"/>
              </a:endParaRPr>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100" dirty="0">
                  <a:latin typeface="Verdana" panose="020B0604030504040204" pitchFamily="34" charset="0"/>
                  <a:ea typeface="Verdana" panose="020B0604030504040204" pitchFamily="34" charset="0"/>
                </a:rPr>
                <a:t>beurre</a:t>
              </a:r>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bon</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raclette</a:t>
              </a: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tartinez</a:t>
              </a:r>
              <a:endParaRPr lang="en-GB" sz="3200" dirty="0">
                <a:latin typeface="Verdana" panose="020B0604030504040204" pitchFamily="34" charset="0"/>
                <a:ea typeface="Verdana" panose="020B0604030504040204" pitchFamily="34" charset="0"/>
              </a:endParaRP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pain de </a:t>
              </a:r>
              <a:r>
                <a:rPr lang="en-GB" sz="3200" dirty="0" err="1">
                  <a:latin typeface="Verdana" panose="020B0604030504040204" pitchFamily="34" charset="0"/>
                  <a:ea typeface="Verdana" panose="020B0604030504040204" pitchFamily="34" charset="0"/>
                </a:rPr>
                <a:t>mie</a:t>
              </a:r>
              <a:endParaRPr lang="en-GB" sz="3200" dirty="0">
                <a:latin typeface="Verdana" panose="020B0604030504040204" pitchFamily="34" charset="0"/>
                <a:ea typeface="Verdana" panose="020B0604030504040204" pitchFamily="34" charset="0"/>
              </a:endParaRP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délicieux</a:t>
              </a:r>
              <a:endParaRPr lang="en-GB" sz="3200" dirty="0">
                <a:latin typeface="Verdana" panose="020B0604030504040204" pitchFamily="34" charset="0"/>
                <a:ea typeface="Verdana" panose="020B0604030504040204" pitchFamily="34" charset="0"/>
              </a:endParaRP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croque-monsieur</a:t>
              </a: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faites</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jambon</a:t>
              </a: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chaud</a:t>
              </a:r>
              <a:endParaRPr lang="en-GB" sz="3200" dirty="0">
                <a:latin typeface="Verdana" panose="020B0604030504040204" pitchFamily="34" charset="0"/>
                <a:ea typeface="Verdana" panose="020B0604030504040204" pitchFamily="34" charset="0"/>
              </a:endParaRP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ratatouille</a:t>
              </a: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1859519"/>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poêlez</a:t>
              </a:r>
              <a:endParaRPr lang="en-GB" sz="3200" dirty="0">
                <a:latin typeface="Verdana" panose="020B0604030504040204" pitchFamily="34" charset="0"/>
                <a:ea typeface="Verdana" panose="020B0604030504040204" pitchFamily="34" charset="0"/>
              </a:endParaRP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4" y="3499286"/>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fromage</a:t>
              </a: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5139052"/>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dégoûtant</a:t>
              </a:r>
              <a:endParaRPr lang="en-GB" sz="3200" dirty="0">
                <a:latin typeface="Verdana" panose="020B0604030504040204" pitchFamily="34" charset="0"/>
                <a:ea typeface="Verdana" panose="020B0604030504040204" pitchFamily="34" charset="0"/>
              </a:endParaRPr>
            </a:p>
          </p:txBody>
        </p:sp>
      </p:grpSp>
      <p:sp>
        <p:nvSpPr>
          <p:cNvPr id="3" name="TextBox 2">
            <a:extLst>
              <a:ext uri="{FF2B5EF4-FFF2-40B4-BE49-F238E27FC236}">
                <a16:creationId xmlns:a16="http://schemas.microsoft.com/office/drawing/2014/main" id="{8C340A2C-FBAC-59C0-530A-A8E5D949288D}"/>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115832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Flowchart: Alternate Process 6">
            <a:extLst>
              <a:ext uri="{FF2B5EF4-FFF2-40B4-BE49-F238E27FC236}">
                <a16:creationId xmlns:a16="http://schemas.microsoft.com/office/drawing/2014/main" id="{813BE1B7-E499-4338-BD35-514F225DDA0F}"/>
              </a:ext>
            </a:extLst>
          </p:cNvPr>
          <p:cNvSpPr/>
          <p:nvPr/>
        </p:nvSpPr>
        <p:spPr>
          <a:xfrm>
            <a:off x="25178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crêpe suzette</a:t>
            </a:r>
          </a:p>
        </p:txBody>
      </p:sp>
      <p:sp>
        <p:nvSpPr>
          <p:cNvPr id="11" name="Flowchart: Alternate Process 10">
            <a:extLst>
              <a:ext uri="{FF2B5EF4-FFF2-40B4-BE49-F238E27FC236}">
                <a16:creationId xmlns:a16="http://schemas.microsoft.com/office/drawing/2014/main" id="{691A2517-C557-411E-BAB8-59340A0DFB0D}"/>
              </a:ext>
            </a:extLst>
          </p:cNvPr>
          <p:cNvSpPr/>
          <p:nvPr/>
        </p:nvSpPr>
        <p:spPr>
          <a:xfrm>
            <a:off x="318714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raclette</a:t>
            </a:r>
          </a:p>
        </p:txBody>
      </p:sp>
      <p:sp>
        <p:nvSpPr>
          <p:cNvPr id="15" name="Flowchart: Alternate Process 14">
            <a:extLst>
              <a:ext uri="{FF2B5EF4-FFF2-40B4-BE49-F238E27FC236}">
                <a16:creationId xmlns:a16="http://schemas.microsoft.com/office/drawing/2014/main" id="{41B45D86-60A5-4D51-8F04-EEB362DF88B4}"/>
              </a:ext>
            </a:extLst>
          </p:cNvPr>
          <p:cNvSpPr/>
          <p:nvPr/>
        </p:nvSpPr>
        <p:spPr>
          <a:xfrm>
            <a:off x="6122499"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croque-monsieur</a:t>
            </a:r>
          </a:p>
        </p:txBody>
      </p:sp>
      <p:sp>
        <p:nvSpPr>
          <p:cNvPr id="19" name="Flowchart: Alternate Process 18">
            <a:extLst>
              <a:ext uri="{FF2B5EF4-FFF2-40B4-BE49-F238E27FC236}">
                <a16:creationId xmlns:a16="http://schemas.microsoft.com/office/drawing/2014/main" id="{494F29FB-198E-463F-AFD6-53B506ED35FF}"/>
              </a:ext>
            </a:extLst>
          </p:cNvPr>
          <p:cNvSpPr/>
          <p:nvPr/>
        </p:nvSpPr>
        <p:spPr>
          <a:xfrm>
            <a:off x="9057854" y="219752"/>
            <a:ext cx="2822715" cy="1450733"/>
          </a:xfrm>
          <a:prstGeom prst="flowChartAlternateProcess">
            <a:avLst/>
          </a:prstGeom>
          <a:gradFill flip="none" rotWithShape="1">
            <a:gsLst>
              <a:gs pos="28000">
                <a:srgbClr val="0099CC"/>
              </a:gs>
              <a:gs pos="0">
                <a:srgbClr val="0099CC"/>
              </a:gs>
              <a:gs pos="54000">
                <a:srgbClr val="0099CC"/>
              </a:gs>
              <a:gs pos="77000">
                <a:srgbClr val="005BE2"/>
              </a:gs>
              <a:gs pos="100000">
                <a:srgbClr val="004CB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ratatouille</a:t>
            </a:r>
          </a:p>
        </p:txBody>
      </p:sp>
      <p:sp>
        <p:nvSpPr>
          <p:cNvPr id="2" name="Rectangle 1">
            <a:extLst>
              <a:ext uri="{FF2B5EF4-FFF2-40B4-BE49-F238E27FC236}">
                <a16:creationId xmlns:a16="http://schemas.microsoft.com/office/drawing/2014/main" id="{23861519-85A2-4EAD-99D7-030186EE48D1}"/>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Food – French specialities</a:t>
            </a:r>
          </a:p>
        </p:txBody>
      </p:sp>
      <p:sp>
        <p:nvSpPr>
          <p:cNvPr id="3" name="TextBox 2">
            <a:extLst>
              <a:ext uri="{FF2B5EF4-FFF2-40B4-BE49-F238E27FC236}">
                <a16:creationId xmlns:a16="http://schemas.microsoft.com/office/drawing/2014/main" id="{C714DCA1-6297-BB0E-1F75-1CB1F6176722}"/>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1468413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Flowchart: Alternate Process 7">
            <a:extLst>
              <a:ext uri="{FF2B5EF4-FFF2-40B4-BE49-F238E27FC236}">
                <a16:creationId xmlns:a16="http://schemas.microsoft.com/office/drawing/2014/main" id="{8153ABC0-CEA5-42D4-9847-3A37362F86D3}"/>
              </a:ext>
            </a:extLst>
          </p:cNvPr>
          <p:cNvSpPr/>
          <p:nvPr/>
        </p:nvSpPr>
        <p:spPr>
          <a:xfrm>
            <a:off x="25178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coupez</a:t>
            </a:r>
            <a:endParaRPr lang="en-GB" sz="3200" dirty="0">
              <a:latin typeface="Verdana" panose="020B0604030504040204" pitchFamily="34" charset="0"/>
              <a:ea typeface="Verdana" panose="020B0604030504040204" pitchFamily="34" charset="0"/>
            </a:endParaRPr>
          </a:p>
        </p:txBody>
      </p:sp>
      <p:sp>
        <p:nvSpPr>
          <p:cNvPr id="12" name="Flowchart: Alternate Process 11">
            <a:extLst>
              <a:ext uri="{FF2B5EF4-FFF2-40B4-BE49-F238E27FC236}">
                <a16:creationId xmlns:a16="http://schemas.microsoft.com/office/drawing/2014/main" id="{4DECC94B-4E1A-481B-8B07-4CACC54A0D42}"/>
              </a:ext>
            </a:extLst>
          </p:cNvPr>
          <p:cNvSpPr/>
          <p:nvPr/>
        </p:nvSpPr>
        <p:spPr>
          <a:xfrm>
            <a:off x="318714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tartinez</a:t>
            </a:r>
            <a:endParaRPr lang="en-GB" sz="3200" dirty="0">
              <a:latin typeface="Verdana" panose="020B0604030504040204" pitchFamily="34" charset="0"/>
              <a:ea typeface="Verdana" panose="020B0604030504040204" pitchFamily="34" charset="0"/>
            </a:endParaRPr>
          </a:p>
        </p:txBody>
      </p:sp>
      <p:sp>
        <p:nvSpPr>
          <p:cNvPr id="16" name="Flowchart: Alternate Process 15">
            <a:extLst>
              <a:ext uri="{FF2B5EF4-FFF2-40B4-BE49-F238E27FC236}">
                <a16:creationId xmlns:a16="http://schemas.microsoft.com/office/drawing/2014/main" id="{8832F317-7380-4566-A2E6-338C2F97F3B7}"/>
              </a:ext>
            </a:extLst>
          </p:cNvPr>
          <p:cNvSpPr/>
          <p:nvPr/>
        </p:nvSpPr>
        <p:spPr>
          <a:xfrm>
            <a:off x="6122499"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faites</a:t>
            </a:r>
            <a:endParaRPr lang="en-GB" sz="3200" dirty="0">
              <a:latin typeface="Verdana" panose="020B0604030504040204" pitchFamily="34" charset="0"/>
              <a:ea typeface="Verdana" panose="020B0604030504040204" pitchFamily="34" charset="0"/>
            </a:endParaRPr>
          </a:p>
        </p:txBody>
      </p:sp>
      <p:sp>
        <p:nvSpPr>
          <p:cNvPr id="20" name="Flowchart: Alternate Process 19">
            <a:extLst>
              <a:ext uri="{FF2B5EF4-FFF2-40B4-BE49-F238E27FC236}">
                <a16:creationId xmlns:a16="http://schemas.microsoft.com/office/drawing/2014/main" id="{3ADFC0C1-8720-4CB8-8FB1-804398C9FF93}"/>
              </a:ext>
            </a:extLst>
          </p:cNvPr>
          <p:cNvSpPr/>
          <p:nvPr/>
        </p:nvSpPr>
        <p:spPr>
          <a:xfrm>
            <a:off x="9057854" y="229501"/>
            <a:ext cx="2822715" cy="1450733"/>
          </a:xfrm>
          <a:prstGeom prst="flowChartAlternateProcess">
            <a:avLst/>
          </a:prstGeom>
          <a:gradFill flip="none" rotWithShape="1">
            <a:gsLst>
              <a:gs pos="28000">
                <a:srgbClr val="92D050"/>
              </a:gs>
              <a:gs pos="0">
                <a:srgbClr val="92D050"/>
              </a:gs>
              <a:gs pos="54000">
                <a:srgbClr val="92D050"/>
              </a:gs>
              <a:gs pos="77000">
                <a:srgbClr val="6BA42C"/>
              </a:gs>
              <a:gs pos="100000">
                <a:srgbClr val="6BA42C"/>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poêlez</a:t>
            </a:r>
            <a:endParaRPr lang="en-GB" sz="3200" dirty="0">
              <a:latin typeface="Verdana" panose="020B0604030504040204" pitchFamily="34" charset="0"/>
              <a:ea typeface="Verdana" panose="020B0604030504040204" pitchFamily="34" charset="0"/>
            </a:endParaRPr>
          </a:p>
        </p:txBody>
      </p:sp>
      <p:sp>
        <p:nvSpPr>
          <p:cNvPr id="24" name="Rectangle 23">
            <a:extLst>
              <a:ext uri="{FF2B5EF4-FFF2-40B4-BE49-F238E27FC236}">
                <a16:creationId xmlns:a16="http://schemas.microsoft.com/office/drawing/2014/main" id="{9DA3BA32-78C9-4CDD-83F7-3273BCE5F4C3}"/>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Verbs – used for recipes</a:t>
            </a:r>
          </a:p>
        </p:txBody>
      </p:sp>
      <p:sp>
        <p:nvSpPr>
          <p:cNvPr id="2" name="TextBox 1">
            <a:extLst>
              <a:ext uri="{FF2B5EF4-FFF2-40B4-BE49-F238E27FC236}">
                <a16:creationId xmlns:a16="http://schemas.microsoft.com/office/drawing/2014/main" id="{9DADAF2B-6FA9-BD64-FFF6-428EE807BFFB}"/>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3295463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Flowchart: Alternate Process 8">
            <a:extLst>
              <a:ext uri="{FF2B5EF4-FFF2-40B4-BE49-F238E27FC236}">
                <a16:creationId xmlns:a16="http://schemas.microsoft.com/office/drawing/2014/main" id="{2AE41CB7-D005-41E6-AE48-0BDCADE6630A}"/>
              </a:ext>
            </a:extLst>
          </p:cNvPr>
          <p:cNvSpPr/>
          <p:nvPr/>
        </p:nvSpPr>
        <p:spPr>
          <a:xfrm>
            <a:off x="25178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100" dirty="0">
                <a:latin typeface="Verdana" panose="020B0604030504040204" pitchFamily="34" charset="0"/>
                <a:ea typeface="Verdana" panose="020B0604030504040204" pitchFamily="34" charset="0"/>
              </a:rPr>
              <a:t>beurre</a:t>
            </a:r>
          </a:p>
        </p:txBody>
      </p:sp>
      <p:sp>
        <p:nvSpPr>
          <p:cNvPr id="13" name="Flowchart: Alternate Process 12">
            <a:extLst>
              <a:ext uri="{FF2B5EF4-FFF2-40B4-BE49-F238E27FC236}">
                <a16:creationId xmlns:a16="http://schemas.microsoft.com/office/drawing/2014/main" id="{B33C8C46-4E8B-4FD9-98A5-565C4CDD4C9F}"/>
              </a:ext>
            </a:extLst>
          </p:cNvPr>
          <p:cNvSpPr/>
          <p:nvPr/>
        </p:nvSpPr>
        <p:spPr>
          <a:xfrm>
            <a:off x="3187144"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pain de </a:t>
            </a:r>
            <a:r>
              <a:rPr lang="en-GB" sz="3200" dirty="0" err="1">
                <a:latin typeface="Verdana" panose="020B0604030504040204" pitchFamily="34" charset="0"/>
                <a:ea typeface="Verdana" panose="020B0604030504040204" pitchFamily="34" charset="0"/>
              </a:rPr>
              <a:t>mie</a:t>
            </a:r>
            <a:endParaRPr lang="en-GB" sz="3200" dirty="0">
              <a:latin typeface="Verdana" panose="020B0604030504040204" pitchFamily="34" charset="0"/>
              <a:ea typeface="Verdana" panose="020B0604030504040204" pitchFamily="34" charset="0"/>
            </a:endParaRPr>
          </a:p>
        </p:txBody>
      </p:sp>
      <p:sp>
        <p:nvSpPr>
          <p:cNvPr id="17" name="Flowchart: Alternate Process 16">
            <a:extLst>
              <a:ext uri="{FF2B5EF4-FFF2-40B4-BE49-F238E27FC236}">
                <a16:creationId xmlns:a16="http://schemas.microsoft.com/office/drawing/2014/main" id="{CD54A868-8BB8-471A-9742-699C1554E91B}"/>
              </a:ext>
            </a:extLst>
          </p:cNvPr>
          <p:cNvSpPr/>
          <p:nvPr/>
        </p:nvSpPr>
        <p:spPr>
          <a:xfrm>
            <a:off x="6122499" y="226002"/>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jambon</a:t>
            </a:r>
          </a:p>
        </p:txBody>
      </p:sp>
      <p:sp>
        <p:nvSpPr>
          <p:cNvPr id="21" name="Flowchart: Alternate Process 20">
            <a:extLst>
              <a:ext uri="{FF2B5EF4-FFF2-40B4-BE49-F238E27FC236}">
                <a16:creationId xmlns:a16="http://schemas.microsoft.com/office/drawing/2014/main" id="{21C8EB98-6417-4E21-9D0E-7484C2E369D4}"/>
              </a:ext>
            </a:extLst>
          </p:cNvPr>
          <p:cNvSpPr/>
          <p:nvPr/>
        </p:nvSpPr>
        <p:spPr>
          <a:xfrm>
            <a:off x="9057853" y="226001"/>
            <a:ext cx="2822715" cy="1450733"/>
          </a:xfrm>
          <a:prstGeom prst="flowChartAlternateProcess">
            <a:avLst/>
          </a:prstGeom>
          <a:gradFill flip="none" rotWithShape="1">
            <a:gsLst>
              <a:gs pos="28000">
                <a:srgbClr val="FF4F4F"/>
              </a:gs>
              <a:gs pos="0">
                <a:srgbClr val="FF4F4F"/>
              </a:gs>
              <a:gs pos="54000">
                <a:srgbClr val="FF4F4F"/>
              </a:gs>
              <a:gs pos="77000">
                <a:srgbClr val="FF1D1D"/>
              </a:gs>
              <a:gs pos="100000">
                <a:srgbClr val="FF000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fromage</a:t>
            </a:r>
          </a:p>
        </p:txBody>
      </p:sp>
      <p:sp>
        <p:nvSpPr>
          <p:cNvPr id="24" name="Rectangle 23">
            <a:extLst>
              <a:ext uri="{FF2B5EF4-FFF2-40B4-BE49-F238E27FC236}">
                <a16:creationId xmlns:a16="http://schemas.microsoft.com/office/drawing/2014/main" id="{0231C899-63E4-48C7-AF2B-EBED1DFA9B89}"/>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Food – basic ingredients</a:t>
            </a:r>
          </a:p>
        </p:txBody>
      </p:sp>
      <p:sp>
        <p:nvSpPr>
          <p:cNvPr id="2" name="TextBox 1">
            <a:extLst>
              <a:ext uri="{FF2B5EF4-FFF2-40B4-BE49-F238E27FC236}">
                <a16:creationId xmlns:a16="http://schemas.microsoft.com/office/drawing/2014/main" id="{1EE45011-7893-2B49-6E94-6878631BA497}"/>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586465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Flowchart: Alternate Process 9">
            <a:extLst>
              <a:ext uri="{FF2B5EF4-FFF2-40B4-BE49-F238E27FC236}">
                <a16:creationId xmlns:a16="http://schemas.microsoft.com/office/drawing/2014/main" id="{C4D4EE3E-87F6-40AD-B373-D7E4305649C1}"/>
              </a:ext>
            </a:extLst>
          </p:cNvPr>
          <p:cNvSpPr/>
          <p:nvPr/>
        </p:nvSpPr>
        <p:spPr>
          <a:xfrm>
            <a:off x="25178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latin typeface="Verdana" panose="020B0604030504040204" pitchFamily="34" charset="0"/>
                <a:ea typeface="Verdana" panose="020B0604030504040204" pitchFamily="34" charset="0"/>
              </a:rPr>
              <a:t>bon</a:t>
            </a:r>
          </a:p>
        </p:txBody>
      </p:sp>
      <p:sp>
        <p:nvSpPr>
          <p:cNvPr id="14" name="Flowchart: Alternate Process 13">
            <a:extLst>
              <a:ext uri="{FF2B5EF4-FFF2-40B4-BE49-F238E27FC236}">
                <a16:creationId xmlns:a16="http://schemas.microsoft.com/office/drawing/2014/main" id="{AB2902B3-B411-47B4-964A-44C7D5DC7AC4}"/>
              </a:ext>
            </a:extLst>
          </p:cNvPr>
          <p:cNvSpPr/>
          <p:nvPr/>
        </p:nvSpPr>
        <p:spPr>
          <a:xfrm>
            <a:off x="318714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délicieux</a:t>
            </a:r>
            <a:endParaRPr lang="en-GB" sz="3200" dirty="0">
              <a:latin typeface="Verdana" panose="020B0604030504040204" pitchFamily="34" charset="0"/>
              <a:ea typeface="Verdana" panose="020B0604030504040204" pitchFamily="34" charset="0"/>
            </a:endParaRPr>
          </a:p>
        </p:txBody>
      </p:sp>
      <p:sp>
        <p:nvSpPr>
          <p:cNvPr id="18" name="Flowchart: Alternate Process 17">
            <a:extLst>
              <a:ext uri="{FF2B5EF4-FFF2-40B4-BE49-F238E27FC236}">
                <a16:creationId xmlns:a16="http://schemas.microsoft.com/office/drawing/2014/main" id="{35A083B1-09F5-4B0C-B977-E0736CB97FDA}"/>
              </a:ext>
            </a:extLst>
          </p:cNvPr>
          <p:cNvSpPr/>
          <p:nvPr/>
        </p:nvSpPr>
        <p:spPr>
          <a:xfrm>
            <a:off x="6122499"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chaud</a:t>
            </a:r>
            <a:endParaRPr lang="en-GB" sz="3200" dirty="0">
              <a:latin typeface="Verdana" panose="020B0604030504040204" pitchFamily="34" charset="0"/>
              <a:ea typeface="Verdana" panose="020B0604030504040204" pitchFamily="34" charset="0"/>
            </a:endParaRPr>
          </a:p>
        </p:txBody>
      </p:sp>
      <p:sp>
        <p:nvSpPr>
          <p:cNvPr id="22" name="Flowchart: Alternate Process 21">
            <a:extLst>
              <a:ext uri="{FF2B5EF4-FFF2-40B4-BE49-F238E27FC236}">
                <a16:creationId xmlns:a16="http://schemas.microsoft.com/office/drawing/2014/main" id="{66F8DD12-DF4A-4F1F-B10A-04C01E6ABB79}"/>
              </a:ext>
            </a:extLst>
          </p:cNvPr>
          <p:cNvSpPr/>
          <p:nvPr/>
        </p:nvSpPr>
        <p:spPr>
          <a:xfrm>
            <a:off x="9057854" y="235748"/>
            <a:ext cx="2822715" cy="1450733"/>
          </a:xfrm>
          <a:prstGeom prst="flowChartAlternateProcess">
            <a:avLst/>
          </a:prstGeom>
          <a:gradFill flip="none" rotWithShape="1">
            <a:gsLst>
              <a:gs pos="28000">
                <a:srgbClr val="A161FF"/>
              </a:gs>
              <a:gs pos="0">
                <a:srgbClr val="A161FF"/>
              </a:gs>
              <a:gs pos="54000">
                <a:srgbClr val="A161FF"/>
              </a:gs>
              <a:gs pos="77000">
                <a:srgbClr val="7D25FF"/>
              </a:gs>
              <a:gs pos="100000">
                <a:srgbClr val="5400D0"/>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err="1">
                <a:latin typeface="Verdana" panose="020B0604030504040204" pitchFamily="34" charset="0"/>
                <a:ea typeface="Verdana" panose="020B0604030504040204" pitchFamily="34" charset="0"/>
              </a:rPr>
              <a:t>dégoûtant</a:t>
            </a:r>
            <a:endParaRPr lang="en-GB" sz="3200" dirty="0">
              <a:latin typeface="Verdana" panose="020B0604030504040204" pitchFamily="34" charset="0"/>
              <a:ea typeface="Verdana" panose="020B0604030504040204" pitchFamily="34" charset="0"/>
            </a:endParaRPr>
          </a:p>
        </p:txBody>
      </p:sp>
      <p:sp>
        <p:nvSpPr>
          <p:cNvPr id="24" name="Rectangle 23">
            <a:extLst>
              <a:ext uri="{FF2B5EF4-FFF2-40B4-BE49-F238E27FC236}">
                <a16:creationId xmlns:a16="http://schemas.microsoft.com/office/drawing/2014/main" id="{4E3F05BE-07C7-4F47-B420-C8984678F16C}"/>
              </a:ext>
            </a:extLst>
          </p:cNvPr>
          <p:cNvSpPr/>
          <p:nvPr/>
        </p:nvSpPr>
        <p:spPr>
          <a:xfrm>
            <a:off x="609600" y="1987826"/>
            <a:ext cx="10893287" cy="1722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Verdana" panose="020B0604030504040204" pitchFamily="34" charset="0"/>
                <a:ea typeface="Verdana" panose="020B0604030504040204" pitchFamily="34" charset="0"/>
              </a:rPr>
              <a:t>Adjectives - used after </a:t>
            </a:r>
            <a:r>
              <a:rPr lang="en-GB" sz="3200" dirty="0" err="1">
                <a:solidFill>
                  <a:schemeClr val="tx1"/>
                </a:solidFill>
                <a:latin typeface="Verdana" panose="020B0604030504040204" pitchFamily="34" charset="0"/>
                <a:ea typeface="Verdana" panose="020B0604030504040204" pitchFamily="34" charset="0"/>
              </a:rPr>
              <a:t>c’est</a:t>
            </a:r>
            <a:r>
              <a:rPr lang="en-GB" sz="3200" dirty="0">
                <a:solidFill>
                  <a:schemeClr val="tx1"/>
                </a:solidFill>
                <a:latin typeface="Verdana" panose="020B0604030504040204" pitchFamily="34" charset="0"/>
                <a:ea typeface="Verdana" panose="020B0604030504040204" pitchFamily="34" charset="0"/>
              </a:rPr>
              <a:t>… (it’s…)</a:t>
            </a:r>
          </a:p>
        </p:txBody>
      </p:sp>
      <p:sp>
        <p:nvSpPr>
          <p:cNvPr id="2" name="TextBox 1">
            <a:extLst>
              <a:ext uri="{FF2B5EF4-FFF2-40B4-BE49-F238E27FC236}">
                <a16:creationId xmlns:a16="http://schemas.microsoft.com/office/drawing/2014/main" id="{BB94F2A1-7B85-C8C0-D272-343FB0F8DD11}"/>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2"/>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476358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33774452-355B-4D31-B37F-835E11CDB676}"/>
              </a:ext>
            </a:extLst>
          </p:cNvPr>
          <p:cNvGrpSpPr/>
          <p:nvPr/>
        </p:nvGrpSpPr>
        <p:grpSpPr>
          <a:xfrm>
            <a:off x="0" y="0"/>
            <a:ext cx="12192000" cy="6858000"/>
            <a:chOff x="0" y="0"/>
            <a:chExt cx="12192000" cy="6858000"/>
          </a:xfrm>
        </p:grpSpPr>
        <p:sp>
          <p:nvSpPr>
            <p:cNvPr id="4" name="Rectangle 3">
              <a:extLst>
                <a:ext uri="{FF2B5EF4-FFF2-40B4-BE49-F238E27FC236}">
                  <a16:creationId xmlns:a16="http://schemas.microsoft.com/office/drawing/2014/main" id="{DEB5A2DB-A400-4019-9890-BC4D25FC3EEB}"/>
                </a:ext>
              </a:extLst>
            </p:cNvPr>
            <p:cNvSpPr/>
            <p:nvPr/>
          </p:nvSpPr>
          <p:spPr>
            <a:xfrm>
              <a:off x="0" y="0"/>
              <a:ext cx="12192000" cy="6858000"/>
            </a:xfrm>
            <a:prstGeom prst="rect">
              <a:avLst/>
            </a:prstGeom>
            <a:noFill/>
            <a:ln w="57150">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2B1C7D35-4D4B-4630-90E1-29E283C67711}"/>
                </a:ext>
              </a:extLst>
            </p:cNvPr>
            <p:cNvSpPr/>
            <p:nvPr/>
          </p:nvSpPr>
          <p:spPr>
            <a:xfrm>
              <a:off x="59140" y="53923"/>
              <a:ext cx="12075710" cy="6756309"/>
            </a:xfrm>
            <a:prstGeom prst="rect">
              <a:avLst/>
            </a:prstGeom>
            <a:no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a:extLst>
                <a:ext uri="{FF2B5EF4-FFF2-40B4-BE49-F238E27FC236}">
                  <a16:creationId xmlns:a16="http://schemas.microsoft.com/office/drawing/2014/main" id="{34BACF5C-C82B-4FA7-BB93-163B24ACD3D9}"/>
                </a:ext>
              </a:extLst>
            </p:cNvPr>
            <p:cNvSpPr/>
            <p:nvPr/>
          </p:nvSpPr>
          <p:spPr>
            <a:xfrm>
              <a:off x="112643" y="99391"/>
              <a:ext cx="11961075" cy="6656251"/>
            </a:xfrm>
            <a:prstGeom prst="rect">
              <a:avLst/>
            </a:prstGeom>
            <a:noFill/>
            <a:ln w="571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TextBox 2">
              <a:extLst>
                <a:ext uri="{FF2B5EF4-FFF2-40B4-BE49-F238E27FC236}">
                  <a16:creationId xmlns:a16="http://schemas.microsoft.com/office/drawing/2014/main" id="{4E47809A-47C0-444F-85E8-8D195537BA5D}"/>
                </a:ext>
              </a:extLst>
            </p:cNvPr>
            <p:cNvSpPr txBox="1"/>
            <p:nvPr/>
          </p:nvSpPr>
          <p:spPr>
            <a:xfrm>
              <a:off x="265043" y="145776"/>
              <a:ext cx="11661914" cy="4539704"/>
            </a:xfrm>
            <a:prstGeom prst="rect">
              <a:avLst/>
            </a:prstGeom>
            <a:noFill/>
          </p:spPr>
          <p:txBody>
            <a:bodyPr wrap="square" rtlCol="0">
              <a:spAutoFit/>
            </a:bodyPr>
            <a:lstStyle/>
            <a:p>
              <a:r>
                <a:rPr lang="en-GB" sz="1700" b="1" dirty="0">
                  <a:solidFill>
                    <a:schemeClr val="bg1"/>
                  </a:solidFill>
                  <a:latin typeface="Verdana" panose="020B0604030504040204" pitchFamily="34" charset="0"/>
                  <a:ea typeface="Verdana" panose="020B0604030504040204" pitchFamily="34" charset="0"/>
                </a:rPr>
                <a:t>How to play The Wall:</a:t>
              </a:r>
            </a:p>
            <a:p>
              <a:endParaRPr lang="en-GB" sz="1700" b="1" dirty="0">
                <a:solidFill>
                  <a:schemeClr val="bg1"/>
                </a:solidFill>
                <a:latin typeface="Verdana" panose="020B0604030504040204" pitchFamily="34" charset="0"/>
                <a:ea typeface="Verdana" panose="020B0604030504040204" pitchFamily="34" charset="0"/>
              </a:endParaRPr>
            </a:p>
            <a:p>
              <a:r>
                <a:rPr lang="en-GB" sz="1700" dirty="0">
                  <a:solidFill>
                    <a:schemeClr val="bg1"/>
                  </a:solidFill>
                  <a:latin typeface="Verdana" panose="020B0604030504040204" pitchFamily="34" charset="0"/>
                  <a:ea typeface="Verdana" panose="020B0604030504040204" pitchFamily="34" charset="0"/>
                </a:rPr>
                <a:t>(you’ll already know how to play if you watch Only Connect!)</a:t>
              </a:r>
            </a:p>
            <a:p>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Students can work individually, in pairs or in small groups.</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students slide 1, and give them a time limit within which they need to sort the words or phrases into 4 groups.  Each group of words or phrases needs to have a link, and students will need to explain what the words or phrases in each group have in common.</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At the end of the time, show the answers (slide 2).  Students can check their own answers.  </a:t>
              </a:r>
            </a:p>
            <a:p>
              <a:pPr marL="342900" indent="-342900">
                <a:buFont typeface="Arial" panose="020B0604020202020204" pitchFamily="34" charset="0"/>
                <a:buChar char="•"/>
              </a:pPr>
              <a:r>
                <a:rPr lang="en-GB" sz="1700" dirty="0">
                  <a:solidFill>
                    <a:schemeClr val="bg1"/>
                  </a:solidFill>
                  <a:latin typeface="Verdana" panose="020B0604030504040204" pitchFamily="34" charset="0"/>
                  <a:ea typeface="Verdana" panose="020B0604030504040204" pitchFamily="34" charset="0"/>
                </a:rPr>
                <a:t>Show slides 3-6 in turn.  Students will need to tell you what the link is between the 4 words or phrases shown.  When you click, the answer in the white box will be revealed.</a:t>
              </a: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pPr marL="342900" indent="-342900">
                <a:buFont typeface="Arial" panose="020B0604020202020204" pitchFamily="34" charset="0"/>
                <a:buChar char="•"/>
              </a:pPr>
              <a:endParaRPr lang="en-GB" sz="1700" dirty="0">
                <a:solidFill>
                  <a:schemeClr val="bg1"/>
                </a:solidFill>
                <a:latin typeface="Verdana" panose="020B0604030504040204" pitchFamily="34" charset="0"/>
                <a:ea typeface="Verdana" panose="020B0604030504040204" pitchFamily="34" charset="0"/>
              </a:endParaRPr>
            </a:p>
            <a:p>
              <a:r>
                <a:rPr lang="en-GB" sz="1700" dirty="0">
                  <a:solidFill>
                    <a:srgbClr val="FFFF00"/>
                  </a:solidFill>
                  <a:latin typeface="Verdana" panose="020B0604030504040204" pitchFamily="34" charset="0"/>
                  <a:ea typeface="Verdana" panose="020B0604030504040204" pitchFamily="34" charset="0"/>
                </a:rPr>
                <a:t>If you use this template to make your own game of The Wall and you’d like to share it, we would be really grateful if you could acknowledge this free template by sharing your game through Light Bulb Languages, as per item 6 of our copyright statement </a:t>
              </a:r>
              <a:r>
                <a:rPr lang="en-GB" sz="1700" dirty="0">
                  <a:solidFill>
                    <a:srgbClr val="FFFF00"/>
                  </a:solidFill>
                  <a:latin typeface="Verdana" panose="020B0604030504040204" pitchFamily="34" charset="0"/>
                  <a:ea typeface="Verdana" panose="020B0604030504040204" pitchFamily="34" charset="0"/>
                  <a:hlinkClick r:id="rId2"/>
                </a:rPr>
                <a:t>https://www.lightbulblanguages.co.uk/about.htm#cs</a:t>
              </a:r>
              <a:r>
                <a:rPr lang="en-GB" sz="1700" dirty="0">
                  <a:solidFill>
                    <a:srgbClr val="FFFF00"/>
                  </a:solidFill>
                  <a:latin typeface="Verdana" panose="020B0604030504040204" pitchFamily="34" charset="0"/>
                  <a:ea typeface="Verdana" panose="020B0604030504040204" pitchFamily="34" charset="0"/>
                </a:rPr>
                <a:t>  Merci!</a:t>
              </a:r>
            </a:p>
          </p:txBody>
        </p:sp>
      </p:grpSp>
      <p:sp>
        <p:nvSpPr>
          <p:cNvPr id="2" name="TextBox 1">
            <a:extLst>
              <a:ext uri="{FF2B5EF4-FFF2-40B4-BE49-F238E27FC236}">
                <a16:creationId xmlns:a16="http://schemas.microsoft.com/office/drawing/2014/main" id="{117DF406-8A97-0DED-DB42-6B373729C20A}"/>
              </a:ext>
            </a:extLst>
          </p:cNvPr>
          <p:cNvSpPr txBox="1"/>
          <p:nvPr/>
        </p:nvSpPr>
        <p:spPr>
          <a:xfrm>
            <a:off x="8001000" y="6698491"/>
            <a:ext cx="4244503" cy="215444"/>
          </a:xfrm>
          <a:prstGeom prst="rect">
            <a:avLst/>
          </a:prstGeom>
          <a:noFill/>
        </p:spPr>
        <p:txBody>
          <a:bodyPr wrap="square" rtlCol="0">
            <a:spAutoFit/>
          </a:bodyPr>
          <a:lstStyle/>
          <a:p>
            <a:r>
              <a:rPr lang="en-GB" sz="800" dirty="0">
                <a:latin typeface="Arial Rounded MT Bold" panose="020F0704030504030204" pitchFamily="34" charset="0"/>
              </a:rPr>
              <a:t>© Light Bulb Languages 2024 </a:t>
            </a:r>
            <a:r>
              <a:rPr lang="en-GB" sz="800" dirty="0" err="1">
                <a:latin typeface="Arial Rounded MT Bold" panose="020F0704030504030204" pitchFamily="34" charset="0"/>
              </a:rPr>
              <a:t>MHamilton</a:t>
            </a:r>
            <a:r>
              <a:rPr lang="en-GB" sz="800" dirty="0">
                <a:latin typeface="Arial Rounded MT Bold" panose="020F0704030504030204" pitchFamily="34" charset="0"/>
              </a:rPr>
              <a:t>/CS </a:t>
            </a:r>
            <a:r>
              <a:rPr lang="en-GB" sz="800" dirty="0">
                <a:latin typeface="Arial Rounded MT Bold" panose="020F0704030504030204" pitchFamily="34" charset="0"/>
                <a:hlinkClick r:id="rId3"/>
              </a:rPr>
              <a:t>http://www.lightbulblanguages.co.uk</a:t>
            </a:r>
            <a:r>
              <a:rPr lang="en-GB" sz="800" dirty="0">
                <a:latin typeface="Arial Rounded MT Bold" panose="020F0704030504030204" pitchFamily="34" charset="0"/>
              </a:rPr>
              <a:t> </a:t>
            </a:r>
          </a:p>
        </p:txBody>
      </p:sp>
    </p:spTree>
    <p:extLst>
      <p:ext uri="{BB962C8B-B14F-4D97-AF65-F5344CB8AC3E}">
        <p14:creationId xmlns:p14="http://schemas.microsoft.com/office/powerpoint/2010/main" val="33328674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TotalTime>
  <Words>409</Words>
  <Application>Microsoft Office PowerPoint</Application>
  <PresentationFormat>Widescreen</PresentationFormat>
  <Paragraphs>70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Verdana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Clare Seccombe</dc:creator>
  <cp:lastModifiedBy>Clare Seccombe</cp:lastModifiedBy>
  <cp:revision>20</cp:revision>
  <dcterms:created xsi:type="dcterms:W3CDTF">2019-01-02T11:44:23Z</dcterms:created>
  <dcterms:modified xsi:type="dcterms:W3CDTF">2024-08-07T20:28:46Z</dcterms:modified>
</cp:coreProperties>
</file>