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3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4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5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6.xml" ContentType="application/vnd.openxmlformats-officedocument.presentationml.tag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7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tags/tag8.xml" ContentType="application/vnd.openxmlformats-officedocument.presentationml.tags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tags/tag9.xml" ContentType="application/vnd.openxmlformats-officedocument.presentationml.tags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tags/tag10.xml" ContentType="application/vnd.openxmlformats-officedocument.presentationml.tags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402" r:id="rId2"/>
    <p:sldId id="406" r:id="rId3"/>
    <p:sldId id="363" r:id="rId4"/>
    <p:sldId id="407" r:id="rId5"/>
    <p:sldId id="408" r:id="rId6"/>
    <p:sldId id="409" r:id="rId7"/>
    <p:sldId id="410" r:id="rId8"/>
    <p:sldId id="411" r:id="rId9"/>
    <p:sldId id="412" r:id="rId10"/>
    <p:sldId id="413" r:id="rId11"/>
    <p:sldId id="415" r:id="rId12"/>
    <p:sldId id="416" r:id="rId13"/>
    <p:sldId id="417" r:id="rId14"/>
    <p:sldId id="418" r:id="rId15"/>
    <p:sldId id="419" r:id="rId16"/>
    <p:sldId id="420" r:id="rId17"/>
    <p:sldId id="421" r:id="rId18"/>
    <p:sldId id="422" r:id="rId19"/>
    <p:sldId id="423" r:id="rId20"/>
    <p:sldId id="424" r:id="rId2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D19B7"/>
    <a:srgbClr val="5C29A7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81894" autoAdjust="0"/>
  </p:normalViewPr>
  <p:slideViewPr>
    <p:cSldViewPr>
      <p:cViewPr varScale="1">
        <p:scale>
          <a:sx n="61" d="100"/>
          <a:sy n="61" d="100"/>
        </p:scale>
        <p:origin x="165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496A0336-032B-4752-BD77-0F049E0B12A4}" type="datetimeFigureOut">
              <a:rPr lang="en-US"/>
              <a:pPr>
                <a:defRPr/>
              </a:pPr>
              <a:t>4/15/2014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fr-FR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C0ED2CB6-8C30-4372-B9A6-B0622BC517C1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57065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fr-FR" smtClean="0"/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E76041F-64BD-4145-B5AA-EFC900547855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fr-FR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793099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6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2F30459-3338-414D-95C8-6CEEAC5F09BB}" type="slidenum">
              <a:rPr lang="en-GB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GB">
              <a:cs typeface="Arial" charset="0"/>
            </a:endParaRPr>
          </a:p>
        </p:txBody>
      </p:sp>
      <p:sp>
        <p:nvSpPr>
          <p:cNvPr id="34819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2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smtClean="0"/>
              <a:t>Pictures for memorisation strategies eg. Write it down and put it somewhere you will see it!</a:t>
            </a:r>
          </a:p>
        </p:txBody>
      </p:sp>
    </p:spTree>
    <p:extLst>
      <p:ext uri="{BB962C8B-B14F-4D97-AF65-F5344CB8AC3E}">
        <p14:creationId xmlns:p14="http://schemas.microsoft.com/office/powerpoint/2010/main" val="26860388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fr-FR" smtClean="0"/>
          </a:p>
        </p:txBody>
      </p:sp>
      <p:sp>
        <p:nvSpPr>
          <p:cNvPr id="3686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16207ED-98C6-4FB7-9330-A87EFEE53094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fr-FR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829048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6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832C333-48A3-45E7-9884-34F359400E5A}" type="slidenum">
              <a:rPr lang="en-GB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en-GB">
              <a:cs typeface="Arial" charset="0"/>
            </a:endParaRPr>
          </a:p>
        </p:txBody>
      </p:sp>
      <p:sp>
        <p:nvSpPr>
          <p:cNvPr id="38915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smtClean="0"/>
              <a:t>Pictures for memorisation strategies eg. Write it down and put it somewhere you will see it!</a:t>
            </a:r>
          </a:p>
        </p:txBody>
      </p:sp>
    </p:spTree>
    <p:extLst>
      <p:ext uri="{BB962C8B-B14F-4D97-AF65-F5344CB8AC3E}">
        <p14:creationId xmlns:p14="http://schemas.microsoft.com/office/powerpoint/2010/main" val="191232875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fr-FR" smtClean="0"/>
          </a:p>
        </p:txBody>
      </p:sp>
      <p:sp>
        <p:nvSpPr>
          <p:cNvPr id="409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4BB59C1-4DE6-47D2-811F-4452A7C8042B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fr-FR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63841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6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8D3FF64-CC4F-4C4C-B368-1D168B00198A}" type="slidenum">
              <a:rPr lang="en-GB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en-GB">
              <a:cs typeface="Arial" charset="0"/>
            </a:endParaRPr>
          </a:p>
        </p:txBody>
      </p:sp>
      <p:sp>
        <p:nvSpPr>
          <p:cNvPr id="43011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2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smtClean="0"/>
              <a:t>Pictures for memorisation strategies eg. Write it down and put it somewhere you will see it!</a:t>
            </a:r>
          </a:p>
        </p:txBody>
      </p:sp>
    </p:spTree>
    <p:extLst>
      <p:ext uri="{BB962C8B-B14F-4D97-AF65-F5344CB8AC3E}">
        <p14:creationId xmlns:p14="http://schemas.microsoft.com/office/powerpoint/2010/main" val="142967770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fr-FR" smtClean="0"/>
          </a:p>
        </p:txBody>
      </p:sp>
      <p:sp>
        <p:nvSpPr>
          <p:cNvPr id="4505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ED9A1A5-CA47-43D6-A248-19A02E37B3FA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fr-FR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606994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6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4C69B93-DCC4-47C8-B1D1-3BE3936798BA}" type="slidenum">
              <a:rPr lang="en-GB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en-GB">
              <a:cs typeface="Arial" charset="0"/>
            </a:endParaRPr>
          </a:p>
        </p:txBody>
      </p:sp>
      <p:sp>
        <p:nvSpPr>
          <p:cNvPr id="47107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8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smtClean="0"/>
              <a:t>Pictures for memorisation strategies eg. Write it down and put it somewhere you will see it!</a:t>
            </a:r>
          </a:p>
        </p:txBody>
      </p:sp>
    </p:spTree>
    <p:extLst>
      <p:ext uri="{BB962C8B-B14F-4D97-AF65-F5344CB8AC3E}">
        <p14:creationId xmlns:p14="http://schemas.microsoft.com/office/powerpoint/2010/main" val="285019861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fr-FR" smtClean="0"/>
          </a:p>
        </p:txBody>
      </p:sp>
      <p:sp>
        <p:nvSpPr>
          <p:cNvPr id="4915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7B872B8-F857-430B-B6ED-C27EBE9375C8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fr-FR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439627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6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8E2E4CA-87ED-4C86-8E06-35C655FEB209}" type="slidenum">
              <a:rPr lang="en-GB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en-GB">
              <a:cs typeface="Arial" charset="0"/>
            </a:endParaRPr>
          </a:p>
        </p:txBody>
      </p:sp>
      <p:sp>
        <p:nvSpPr>
          <p:cNvPr id="51203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smtClean="0"/>
              <a:t>Pictures for memorisation strategies eg. Write it down and put it somewhere you will see it!</a:t>
            </a:r>
          </a:p>
        </p:txBody>
      </p:sp>
    </p:spTree>
    <p:extLst>
      <p:ext uri="{BB962C8B-B14F-4D97-AF65-F5344CB8AC3E}">
        <p14:creationId xmlns:p14="http://schemas.microsoft.com/office/powerpoint/2010/main" val="362589412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fr-FR" smtClean="0"/>
          </a:p>
        </p:txBody>
      </p:sp>
      <p:sp>
        <p:nvSpPr>
          <p:cNvPr id="5325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A672253-537F-41BC-870B-47B7614A2FC4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fr-FR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83606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6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A4601D8-C538-45A0-A23C-CA3A05C06823}" type="slidenum">
              <a:rPr lang="en-GB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GB">
              <a:cs typeface="Arial" charset="0"/>
            </a:endParaRPr>
          </a:p>
        </p:txBody>
      </p:sp>
      <p:sp>
        <p:nvSpPr>
          <p:cNvPr id="18435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smtClean="0"/>
              <a:t>Pictures for memorisation strategies eg. Write it down and put it somewhere you will see it!</a:t>
            </a:r>
          </a:p>
        </p:txBody>
      </p:sp>
    </p:spTree>
    <p:extLst>
      <p:ext uri="{BB962C8B-B14F-4D97-AF65-F5344CB8AC3E}">
        <p14:creationId xmlns:p14="http://schemas.microsoft.com/office/powerpoint/2010/main" val="31437678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fr-FR" smtClean="0"/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BD87AEE-09D9-4B8A-92F1-D9CFFAF24737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fr-FR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58512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6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3D2378E-BB98-4CF0-AD9D-4E29E976E699}" type="slidenum">
              <a:rPr lang="en-GB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GB">
              <a:cs typeface="Arial" charset="0"/>
            </a:endParaRPr>
          </a:p>
        </p:txBody>
      </p:sp>
      <p:sp>
        <p:nvSpPr>
          <p:cNvPr id="22531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2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smtClean="0"/>
              <a:t>Pictures for memorisation strategies eg. Write it down and put it somewhere you will see it!</a:t>
            </a:r>
          </a:p>
        </p:txBody>
      </p:sp>
    </p:spTree>
    <p:extLst>
      <p:ext uri="{BB962C8B-B14F-4D97-AF65-F5344CB8AC3E}">
        <p14:creationId xmlns:p14="http://schemas.microsoft.com/office/powerpoint/2010/main" val="4344777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fr-FR" smtClean="0"/>
          </a:p>
        </p:txBody>
      </p:sp>
      <p:sp>
        <p:nvSpPr>
          <p:cNvPr id="2457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4BBC91D-2AEC-45FE-AC06-37DFFC48CD99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fr-FR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0254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6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0744B73-ADEE-4EB7-8CF6-F0016F67B931}" type="slidenum">
              <a:rPr lang="en-GB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GB">
              <a:cs typeface="Arial" charset="0"/>
            </a:endParaRPr>
          </a:p>
        </p:txBody>
      </p:sp>
      <p:sp>
        <p:nvSpPr>
          <p:cNvPr id="26627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8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smtClean="0"/>
              <a:t>Pictures for memorisation strategies eg. Write it down and put it somewhere you will see it!</a:t>
            </a:r>
          </a:p>
        </p:txBody>
      </p:sp>
    </p:spTree>
    <p:extLst>
      <p:ext uri="{BB962C8B-B14F-4D97-AF65-F5344CB8AC3E}">
        <p14:creationId xmlns:p14="http://schemas.microsoft.com/office/powerpoint/2010/main" val="2043980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fr-FR" smtClean="0"/>
          </a:p>
        </p:txBody>
      </p:sp>
      <p:sp>
        <p:nvSpPr>
          <p:cNvPr id="2867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86BFD51-0E60-4E01-AD2D-C8198C03C8F9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fr-FR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70904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6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7168DE4-7444-4621-A284-FB5F83899EFB}" type="slidenum">
              <a:rPr lang="en-GB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GB">
              <a:cs typeface="Arial" charset="0"/>
            </a:endParaRPr>
          </a:p>
        </p:txBody>
      </p:sp>
      <p:sp>
        <p:nvSpPr>
          <p:cNvPr id="30723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smtClean="0"/>
              <a:t>Pictures for memorisation strategies eg. Write it down and put it somewhere you will see it!</a:t>
            </a:r>
          </a:p>
        </p:txBody>
      </p:sp>
    </p:spTree>
    <p:extLst>
      <p:ext uri="{BB962C8B-B14F-4D97-AF65-F5344CB8AC3E}">
        <p14:creationId xmlns:p14="http://schemas.microsoft.com/office/powerpoint/2010/main" val="16710345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fr-FR" smtClean="0"/>
          </a:p>
        </p:txBody>
      </p:sp>
      <p:sp>
        <p:nvSpPr>
          <p:cNvPr id="3277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AA3549D-AFC2-4C89-AD82-02184A7920DF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fr-FR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61364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2DFFF2-293A-4029-A95A-4C6AFD7FEA54}" type="datetimeFigureOut">
              <a:rPr lang="en-US"/>
              <a:pPr>
                <a:defRPr/>
              </a:pPr>
              <a:t>4/15/2014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42DF83-118F-400F-9B8A-24E1922122AE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2326EC-D95C-49DA-97A0-F3A607BAB5F4}" type="datetimeFigureOut">
              <a:rPr lang="en-US"/>
              <a:pPr>
                <a:defRPr/>
              </a:pPr>
              <a:t>4/15/2014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8D83C2-45F1-4D60-AB40-975AA73DB8E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104F4F-BE66-461B-B309-B195E48FBC93}" type="datetimeFigureOut">
              <a:rPr lang="en-US"/>
              <a:pPr>
                <a:defRPr/>
              </a:pPr>
              <a:t>4/15/2014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762CDD-A282-45ED-839A-9EA2D362E0D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8D14A0-903B-4EFF-9695-7CB7A5737114}" type="datetimeFigureOut">
              <a:rPr lang="en-US"/>
              <a:pPr>
                <a:defRPr/>
              </a:pPr>
              <a:t>4/15/2014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8B9E8F-C14A-4CFF-A9C6-776B8B98219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083199-4A67-42E6-BED2-EB1B63D7B4C5}" type="datetimeFigureOut">
              <a:rPr lang="en-US"/>
              <a:pPr>
                <a:defRPr/>
              </a:pPr>
              <a:t>4/15/2014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9F52FC-1285-45DC-91AC-3846CD4F6783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DFA78A-8C6F-4419-9CC7-DE96A4F28569}" type="datetimeFigureOut">
              <a:rPr lang="en-US"/>
              <a:pPr>
                <a:defRPr/>
              </a:pPr>
              <a:t>4/15/2014</a:t>
            </a:fld>
            <a:endParaRPr lang="fr-F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83A6D9-D3E1-4153-9790-0199C97A14A1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A53B26-7749-4AA7-A740-251454510188}" type="datetimeFigureOut">
              <a:rPr lang="en-US"/>
              <a:pPr>
                <a:defRPr/>
              </a:pPr>
              <a:t>4/15/2014</a:t>
            </a:fld>
            <a:endParaRPr lang="fr-FR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1B8497-1B77-4603-8E69-2140479AFAAA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C66B17-B39A-4135-935A-0CDA1CDA971D}" type="datetimeFigureOut">
              <a:rPr lang="en-US"/>
              <a:pPr>
                <a:defRPr/>
              </a:pPr>
              <a:t>4/15/2014</a:t>
            </a:fld>
            <a:endParaRPr lang="fr-F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F3557E-7B76-4552-9A3A-1C9A4A51A97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BEEA40-86C8-4C52-BD76-8E7C7389305C}" type="datetimeFigureOut">
              <a:rPr lang="en-US"/>
              <a:pPr>
                <a:defRPr/>
              </a:pPr>
              <a:t>4/15/2014</a:t>
            </a:fld>
            <a:endParaRPr lang="fr-FR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5812F1-7DB4-423B-853B-7FC61A3FAC92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D58A9D-9DA4-4AAD-8AF6-99512FA469CD}" type="datetimeFigureOut">
              <a:rPr lang="en-US"/>
              <a:pPr>
                <a:defRPr/>
              </a:pPr>
              <a:t>4/15/2014</a:t>
            </a:fld>
            <a:endParaRPr lang="fr-F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EB8578-9BA1-40BD-806D-0CAE40A2296A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A7D4BE-C68E-4588-8AB8-A1C774220810}" type="datetimeFigureOut">
              <a:rPr lang="en-US"/>
              <a:pPr>
                <a:defRPr/>
              </a:pPr>
              <a:t>4/15/2014</a:t>
            </a:fld>
            <a:endParaRPr lang="fr-F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5FFB90-112F-41E0-BC0D-B10AB42958A3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fr-FR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E9F665E-15C8-4ECE-A674-36E94684D260}" type="datetimeFigureOut">
              <a:rPr lang="en-US"/>
              <a:pPr>
                <a:defRPr/>
              </a:pPr>
              <a:t>4/15/2014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5684B5-27A0-4633-9378-9BE37779673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images.google.co.uk/imgres?imgurl=http://library.gmu.edu/resources/french/French%20flag.jpg&amp;imgrefurl=http://library.gmu.edu/resources/french/Francais%20Databases.html&amp;usg=__WiX57B8qpZmVTaxpAFUe2p74e_4=&amp;h=312&amp;w=502&amp;sz=14&amp;hl=en&amp;start=3&amp;um=1&amp;tbnid=kXlSNCwuHRnzeM:&amp;tbnh=81&amp;tbnw=130&amp;prev=/images?q=french+flag&amp;hl=en&amp;rlz=1T4GGLL_en-GB&amp;sa=X&amp;um=1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w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5.xml"/><Relationship Id="rId6" Type="http://schemas.openxmlformats.org/officeDocument/2006/relationships/image" Target="../media/image7.wmf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wmf"/><Relationship Id="rId7" Type="http://schemas.openxmlformats.org/officeDocument/2006/relationships/image" Target="../media/image12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wmf"/><Relationship Id="rId5" Type="http://schemas.openxmlformats.org/officeDocument/2006/relationships/image" Target="../media/image10.wmf"/><Relationship Id="rId4" Type="http://schemas.openxmlformats.org/officeDocument/2006/relationships/image" Target="../media/image9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6.xml"/><Relationship Id="rId6" Type="http://schemas.openxmlformats.org/officeDocument/2006/relationships/image" Target="../media/image7.wmf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wmf"/><Relationship Id="rId7" Type="http://schemas.openxmlformats.org/officeDocument/2006/relationships/image" Target="../media/image12.w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wmf"/><Relationship Id="rId5" Type="http://schemas.openxmlformats.org/officeDocument/2006/relationships/image" Target="../media/image10.wmf"/><Relationship Id="rId4" Type="http://schemas.openxmlformats.org/officeDocument/2006/relationships/image" Target="../media/image9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7.xml"/><Relationship Id="rId6" Type="http://schemas.openxmlformats.org/officeDocument/2006/relationships/image" Target="../media/image7.wmf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wmf"/><Relationship Id="rId7" Type="http://schemas.openxmlformats.org/officeDocument/2006/relationships/image" Target="../media/image12.w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wmf"/><Relationship Id="rId5" Type="http://schemas.openxmlformats.org/officeDocument/2006/relationships/image" Target="../media/image10.wmf"/><Relationship Id="rId4" Type="http://schemas.openxmlformats.org/officeDocument/2006/relationships/image" Target="../media/image9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8.xml"/><Relationship Id="rId6" Type="http://schemas.openxmlformats.org/officeDocument/2006/relationships/image" Target="../media/image7.wmf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wmf"/><Relationship Id="rId7" Type="http://schemas.openxmlformats.org/officeDocument/2006/relationships/image" Target="../media/image12.w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wmf"/><Relationship Id="rId5" Type="http://schemas.openxmlformats.org/officeDocument/2006/relationships/image" Target="../media/image10.wmf"/><Relationship Id="rId4" Type="http://schemas.openxmlformats.org/officeDocument/2006/relationships/image" Target="../media/image9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9.xml"/><Relationship Id="rId6" Type="http://schemas.openxmlformats.org/officeDocument/2006/relationships/image" Target="../media/image7.wmf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wmf"/><Relationship Id="rId7" Type="http://schemas.openxmlformats.org/officeDocument/2006/relationships/image" Target="../media/image12.w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wmf"/><Relationship Id="rId5" Type="http://schemas.openxmlformats.org/officeDocument/2006/relationships/image" Target="../media/image10.wmf"/><Relationship Id="rId4" Type="http://schemas.openxmlformats.org/officeDocument/2006/relationships/image" Target="../media/image9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.xml"/><Relationship Id="rId6" Type="http://schemas.openxmlformats.org/officeDocument/2006/relationships/image" Target="../media/image7.wmf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0.xml"/><Relationship Id="rId6" Type="http://schemas.openxmlformats.org/officeDocument/2006/relationships/image" Target="../media/image7.wmf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wmf"/><Relationship Id="rId7" Type="http://schemas.openxmlformats.org/officeDocument/2006/relationships/image" Target="../media/image12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wmf"/><Relationship Id="rId5" Type="http://schemas.openxmlformats.org/officeDocument/2006/relationships/image" Target="../media/image10.wmf"/><Relationship Id="rId4" Type="http://schemas.openxmlformats.org/officeDocument/2006/relationships/image" Target="../media/image9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.xml"/><Relationship Id="rId6" Type="http://schemas.openxmlformats.org/officeDocument/2006/relationships/image" Target="../media/image7.wmf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wmf"/><Relationship Id="rId7" Type="http://schemas.openxmlformats.org/officeDocument/2006/relationships/image" Target="../media/image12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wmf"/><Relationship Id="rId5" Type="http://schemas.openxmlformats.org/officeDocument/2006/relationships/image" Target="../media/image10.wmf"/><Relationship Id="rId4" Type="http://schemas.openxmlformats.org/officeDocument/2006/relationships/image" Target="../media/image9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Relationship Id="rId6" Type="http://schemas.openxmlformats.org/officeDocument/2006/relationships/image" Target="../media/image7.wmf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wmf"/><Relationship Id="rId7" Type="http://schemas.openxmlformats.org/officeDocument/2006/relationships/image" Target="../media/image12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wmf"/><Relationship Id="rId5" Type="http://schemas.openxmlformats.org/officeDocument/2006/relationships/image" Target="../media/image10.wmf"/><Relationship Id="rId4" Type="http://schemas.openxmlformats.org/officeDocument/2006/relationships/image" Target="../media/image9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4.xml"/><Relationship Id="rId6" Type="http://schemas.openxmlformats.org/officeDocument/2006/relationships/image" Target="../media/image7.wmf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wmf"/><Relationship Id="rId7" Type="http://schemas.openxmlformats.org/officeDocument/2006/relationships/image" Target="../media/image12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wmf"/><Relationship Id="rId5" Type="http://schemas.openxmlformats.org/officeDocument/2006/relationships/image" Target="../media/image10.wmf"/><Relationship Id="rId4" Type="http://schemas.openxmlformats.org/officeDocument/2006/relationships/image" Target="../media/image9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 descr="http://t2.gstatic.com/images?q=tbn:kXlSNCwuHRnzeM:http://library.gmu.edu/resources/french/French%2520flag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0"/>
            <a:ext cx="1719263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itle 1"/>
          <p:cNvSpPr txBox="1">
            <a:spLocks/>
          </p:cNvSpPr>
          <p:nvPr/>
        </p:nvSpPr>
        <p:spPr>
          <a:xfrm>
            <a:off x="755650" y="1052513"/>
            <a:ext cx="7700963" cy="792162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fr-FR" sz="4400" dirty="0">
                <a:latin typeface="+mj-lt"/>
                <a:ea typeface="+mj-ea"/>
                <a:cs typeface="+mj-cs"/>
              </a:rPr>
              <a:t>Bonjour  et bienvenue en classe!</a:t>
            </a:r>
          </a:p>
        </p:txBody>
      </p:sp>
      <p:sp>
        <p:nvSpPr>
          <p:cNvPr id="14340" name="WordArt 7"/>
          <p:cNvSpPr>
            <a:spLocks noChangeArrowheads="1" noChangeShapeType="1" noTextEdit="1"/>
          </p:cNvSpPr>
          <p:nvPr/>
        </p:nvSpPr>
        <p:spPr bwMode="auto">
          <a:xfrm>
            <a:off x="395288" y="1844675"/>
            <a:ext cx="8208962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Arial Black"/>
              </a:rPr>
              <a:t>Les routines importantes </a:t>
            </a:r>
          </a:p>
        </p:txBody>
      </p:sp>
      <p:sp>
        <p:nvSpPr>
          <p:cNvPr id="6" name="WordArt 5"/>
          <p:cNvSpPr>
            <a:spLocks noChangeArrowheads="1" noChangeShapeType="1" noTextEdit="1"/>
          </p:cNvSpPr>
          <p:nvPr/>
        </p:nvSpPr>
        <p:spPr bwMode="auto">
          <a:xfrm>
            <a:off x="611560" y="2996952"/>
            <a:ext cx="3430734" cy="108012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5400" b="1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/>
                <a:cs typeface="+mn-cs"/>
              </a:rPr>
              <a:t>é</a:t>
            </a:r>
            <a:r>
              <a:rPr lang="en-GB" sz="54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/>
                <a:cs typeface="+mn-cs"/>
              </a:rPr>
              <a:t>couter</a:t>
            </a:r>
          </a:p>
        </p:txBody>
      </p:sp>
      <p:sp>
        <p:nvSpPr>
          <p:cNvPr id="14342" name="WordArt 3"/>
          <p:cNvSpPr>
            <a:spLocks noChangeArrowheads="1" noChangeShapeType="1" noTextEdit="1"/>
          </p:cNvSpPr>
          <p:nvPr/>
        </p:nvSpPr>
        <p:spPr bwMode="auto">
          <a:xfrm>
            <a:off x="755650" y="4508500"/>
            <a:ext cx="2786063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54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solidFill>
                  <a:schemeClr val="accent1"/>
                </a:solidFill>
                <a:latin typeface="Arial Black"/>
              </a:rPr>
              <a:t>essayer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39552" y="5373216"/>
            <a:ext cx="3570760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5400" kern="10" dirty="0" err="1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Arial Black" pitchFamily="34" charset="0"/>
                <a:cs typeface="Arial"/>
              </a:rPr>
              <a:t>être</a:t>
            </a:r>
            <a:r>
              <a:rPr lang="en-GB" sz="54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Arial Black" pitchFamily="34" charset="0"/>
                <a:cs typeface="Arial"/>
              </a:rPr>
              <a:t> </a:t>
            </a:r>
            <a:r>
              <a:rPr lang="en-GB" sz="5400" kern="10" dirty="0" err="1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Arial Black" pitchFamily="34" charset="0"/>
                <a:cs typeface="Arial"/>
              </a:rPr>
              <a:t>poli</a:t>
            </a:r>
            <a:r>
              <a:rPr lang="en-GB" sz="54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Arial Black" pitchFamily="34" charset="0"/>
                <a:cs typeface="Arial"/>
              </a:rPr>
              <a:t> </a:t>
            </a:r>
            <a:endParaRPr lang="en-GB" sz="5400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solidFill>
                <a:srgbClr val="0070C0"/>
              </a:solidFill>
              <a:latin typeface="Arial Black" pitchFamily="34" charset="0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>
              <a:latin typeface="+mn-lt"/>
              <a:cs typeface="+mn-cs"/>
            </a:endParaRPr>
          </a:p>
        </p:txBody>
      </p:sp>
      <p:pic>
        <p:nvPicPr>
          <p:cNvPr id="14344" name="Picture 6" descr="MCj04238320000[1]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7538" y="2781300"/>
            <a:ext cx="1503362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5" name="TextBox 13"/>
          <p:cNvSpPr txBox="1">
            <a:spLocks noChangeArrowheads="1"/>
          </p:cNvSpPr>
          <p:nvPr/>
        </p:nvSpPr>
        <p:spPr bwMode="auto">
          <a:xfrm>
            <a:off x="5364163" y="4868863"/>
            <a:ext cx="30956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3600">
                <a:latin typeface="Calibri" pitchFamily="34" charset="0"/>
              </a:rPr>
              <a:t>Je suis d’accord</a:t>
            </a:r>
          </a:p>
        </p:txBody>
      </p:sp>
      <p:pic>
        <p:nvPicPr>
          <p:cNvPr id="14346" name="Picture 3" descr="Hand gesture illustration showing a 'thumbs up'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51500" y="5732463"/>
            <a:ext cx="909638" cy="909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Oval Callout 17"/>
          <p:cNvSpPr/>
          <p:nvPr/>
        </p:nvSpPr>
        <p:spPr>
          <a:xfrm>
            <a:off x="5003800" y="4724400"/>
            <a:ext cx="3671888" cy="828675"/>
          </a:xfrm>
          <a:prstGeom prst="wedgeEllipse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9" name="Oval Callout 18"/>
          <p:cNvSpPr/>
          <p:nvPr/>
        </p:nvSpPr>
        <p:spPr>
          <a:xfrm>
            <a:off x="6875463" y="5732463"/>
            <a:ext cx="1274762" cy="865187"/>
          </a:xfrm>
          <a:prstGeom prst="wedgeEllipse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4349" name="TextBox 19"/>
          <p:cNvSpPr txBox="1">
            <a:spLocks noChangeArrowheads="1"/>
          </p:cNvSpPr>
          <p:nvPr/>
        </p:nvSpPr>
        <p:spPr bwMode="auto">
          <a:xfrm>
            <a:off x="7092950" y="5949950"/>
            <a:ext cx="10747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2400">
                <a:solidFill>
                  <a:srgbClr val="002060"/>
                </a:solidFill>
                <a:latin typeface="Calibri" pitchFamily="34" charset="0"/>
              </a:rPr>
              <a:t>Merci 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Table 44"/>
          <p:cNvGraphicFramePr>
            <a:graphicFrameLocks noGrp="1"/>
          </p:cNvGraphicFramePr>
          <p:nvPr/>
        </p:nvGraphicFramePr>
        <p:xfrm>
          <a:off x="1403350" y="5300663"/>
          <a:ext cx="6096000" cy="8028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</a:tblGrid>
              <a:tr h="432048">
                <a:tc>
                  <a:txBody>
                    <a:bodyPr/>
                    <a:lstStyle/>
                    <a:p>
                      <a:r>
                        <a:rPr lang="fr-FR" dirty="0" smtClean="0"/>
                        <a:t>1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2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3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4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5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6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7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8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9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10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2699792" y="-171399"/>
            <a:ext cx="3479411" cy="110799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FF"/>
                </a:solidFill>
                <a:latin typeface="+mn-lt"/>
                <a:cs typeface="+mn-cs"/>
              </a:rPr>
              <a:t>Entrée</a:t>
            </a:r>
          </a:p>
        </p:txBody>
      </p:sp>
      <p:sp>
        <p:nvSpPr>
          <p:cNvPr id="3178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3178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31783" name="TextBox 13"/>
          <p:cNvSpPr txBox="1">
            <a:spLocks noChangeArrowheads="1"/>
          </p:cNvSpPr>
          <p:nvPr/>
        </p:nvSpPr>
        <p:spPr bwMode="auto">
          <a:xfrm>
            <a:off x="250825" y="1412875"/>
            <a:ext cx="8642350" cy="674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GB" sz="3600">
              <a:solidFill>
                <a:srgbClr val="0000FF"/>
              </a:solidFill>
              <a:latin typeface="Calibri" pitchFamily="34" charset="0"/>
            </a:endParaRPr>
          </a:p>
          <a:p>
            <a:r>
              <a:rPr lang="fr-FR" sz="3600">
                <a:solidFill>
                  <a:srgbClr val="0000FF"/>
                </a:solidFill>
                <a:latin typeface="Calibri" pitchFamily="34" charset="0"/>
              </a:rPr>
              <a:t> </a:t>
            </a:r>
          </a:p>
          <a:p>
            <a:r>
              <a:rPr lang="en-GB" sz="360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fr-FR" sz="3600">
                <a:latin typeface="Calibri" pitchFamily="34" charset="0"/>
              </a:rPr>
              <a:t> </a:t>
            </a:r>
          </a:p>
          <a:p>
            <a:r>
              <a:rPr lang="en-GB" sz="3600">
                <a:latin typeface="Calibri" pitchFamily="34" charset="0"/>
              </a:rPr>
              <a:t> </a:t>
            </a:r>
          </a:p>
          <a:p>
            <a:endParaRPr lang="en-GB" sz="3600">
              <a:solidFill>
                <a:srgbClr val="0000FF"/>
              </a:solidFill>
              <a:latin typeface="Calibri" pitchFamily="34" charset="0"/>
            </a:endParaRPr>
          </a:p>
          <a:p>
            <a:endParaRPr lang="en-GB" sz="3600">
              <a:solidFill>
                <a:srgbClr val="0000FF"/>
              </a:solidFill>
              <a:latin typeface="Calibri" pitchFamily="34" charset="0"/>
            </a:endParaRPr>
          </a:p>
          <a:p>
            <a:endParaRPr lang="en-GB" sz="3600">
              <a:latin typeface="Calibri" pitchFamily="34" charset="0"/>
            </a:endParaRPr>
          </a:p>
          <a:p>
            <a:endParaRPr lang="en-GB" sz="3600">
              <a:latin typeface="Calibri" pitchFamily="34" charset="0"/>
            </a:endParaRPr>
          </a:p>
          <a:p>
            <a:endParaRPr lang="en-GB" sz="3600">
              <a:latin typeface="Calibri" pitchFamily="34" charset="0"/>
            </a:endParaRPr>
          </a:p>
          <a:p>
            <a:endParaRPr lang="en-GB" sz="3600">
              <a:latin typeface="Calibri" pitchFamily="34" charset="0"/>
            </a:endParaRPr>
          </a:p>
          <a:p>
            <a:endParaRPr lang="en-GB" sz="3600">
              <a:latin typeface="Calibri" pitchFamily="34" charset="0"/>
            </a:endParaRPr>
          </a:p>
          <a:p>
            <a:endParaRPr lang="en-GB" sz="3600">
              <a:latin typeface="Calibri" pitchFamily="34" charset="0"/>
            </a:endParaRPr>
          </a:p>
        </p:txBody>
      </p:sp>
      <p:pic>
        <p:nvPicPr>
          <p:cNvPr id="31784" name="Picture 2" descr="C:\Users\Stefan\AppData\Local\Microsoft\Windows\Temporary Internet Files\Content.IE5\SVXIXUWE\MCj0355925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3" y="0"/>
            <a:ext cx="436562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85" name="Picture 3" descr="C:\Users\Stefan\AppData\Local\Microsoft\Windows\Temporary Internet Files\Content.IE5\Z0GHLXNT\MC900015916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316913" y="0"/>
            <a:ext cx="6064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86" name="Picture 2" descr="C:\Documents and Settings\kturney\Local Settings\Temporary Internet Files\Content.IE5\AYJN3KPQ\MC900434411[1]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875463" y="0"/>
            <a:ext cx="690562" cy="77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Content Placeholder 23"/>
          <p:cNvSpPr>
            <a:spLocks noGrp="1"/>
          </p:cNvSpPr>
          <p:nvPr>
            <p:ph sz="half" idx="1"/>
          </p:nvPr>
        </p:nvSpPr>
        <p:spPr>
          <a:xfrm>
            <a:off x="323850" y="765175"/>
            <a:ext cx="4038600" cy="4525963"/>
          </a:xfrm>
        </p:spPr>
        <p:txBody>
          <a:bodyPr rtlCol="0">
            <a:normAutofit fontScale="85000" lnSpcReduction="10000"/>
          </a:bodyPr>
          <a:lstStyle/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1.  il y avait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2.  ils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3.  j’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4. fait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5.  il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6. ici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7. fais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8. il y a 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9. je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10. l’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fr-FR" dirty="0" smtClean="0"/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fr-FR" dirty="0" smtClean="0"/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fr-FR" dirty="0" smtClean="0"/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fr-FR" dirty="0" smtClean="0"/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fr-FR" dirty="0"/>
          </a:p>
        </p:txBody>
      </p:sp>
      <p:sp>
        <p:nvSpPr>
          <p:cNvPr id="25" name="Content Placeholder 24"/>
          <p:cNvSpPr>
            <a:spLocks noGrp="1"/>
          </p:cNvSpPr>
          <p:nvPr>
            <p:ph sz="half" idx="2"/>
          </p:nvPr>
        </p:nvSpPr>
        <p:spPr>
          <a:xfrm>
            <a:off x="4643438" y="765175"/>
            <a:ext cx="4038600" cy="4525963"/>
          </a:xfrm>
        </p:spPr>
        <p:txBody>
          <a:bodyPr rtlCol="0">
            <a:normAutofit fontScale="850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A   </a:t>
            </a:r>
            <a:r>
              <a:rPr lang="fr-FR" b="1" dirty="0" err="1" smtClean="0"/>
              <a:t>they</a:t>
            </a:r>
            <a:endParaRPr lang="fr-FR" b="1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B  do/</a:t>
            </a:r>
            <a:r>
              <a:rPr lang="fr-FR" b="1" dirty="0" err="1" smtClean="0"/>
              <a:t>make</a:t>
            </a:r>
            <a:r>
              <a:rPr lang="fr-FR" b="1" dirty="0" smtClean="0"/>
              <a:t> (3rd </a:t>
            </a:r>
            <a:r>
              <a:rPr lang="fr-FR" b="1" dirty="0" err="1" smtClean="0"/>
              <a:t>person</a:t>
            </a:r>
            <a:r>
              <a:rPr lang="fr-FR" b="1" dirty="0" smtClean="0"/>
              <a:t> </a:t>
            </a:r>
            <a:r>
              <a:rPr lang="fr-FR" b="1" dirty="0" err="1" smtClean="0"/>
              <a:t>sing</a:t>
            </a:r>
            <a:r>
              <a:rPr lang="fr-FR" b="1" dirty="0" smtClean="0"/>
              <a:t>.)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C   </a:t>
            </a:r>
            <a:r>
              <a:rPr lang="fr-FR" b="1" dirty="0" err="1" smtClean="0"/>
              <a:t>he</a:t>
            </a:r>
            <a:endParaRPr lang="fr-FR" b="1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D   I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E   do/</a:t>
            </a:r>
            <a:r>
              <a:rPr lang="fr-FR" b="1" dirty="0" err="1" smtClean="0"/>
              <a:t>make</a:t>
            </a:r>
            <a:r>
              <a:rPr lang="fr-FR" b="1" dirty="0" smtClean="0"/>
              <a:t> (1st </a:t>
            </a:r>
            <a:r>
              <a:rPr lang="fr-FR" b="1" dirty="0" err="1" smtClean="0"/>
              <a:t>person</a:t>
            </a:r>
            <a:r>
              <a:rPr lang="fr-FR" b="1" dirty="0" smtClean="0"/>
              <a:t> </a:t>
            </a:r>
            <a:r>
              <a:rPr lang="fr-FR" b="1" dirty="0" err="1" smtClean="0"/>
              <a:t>sing</a:t>
            </a:r>
            <a:r>
              <a:rPr lang="fr-FR" b="1" dirty="0" smtClean="0"/>
              <a:t>.)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F   the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G  </a:t>
            </a:r>
            <a:r>
              <a:rPr lang="fr-FR" b="1" dirty="0" err="1" smtClean="0"/>
              <a:t>here</a:t>
            </a:r>
            <a:endParaRPr lang="fr-FR" b="1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H  </a:t>
            </a:r>
            <a:r>
              <a:rPr lang="fr-FR" b="1" dirty="0" err="1" smtClean="0"/>
              <a:t>there</a:t>
            </a:r>
            <a:r>
              <a:rPr lang="fr-FR" b="1" dirty="0" smtClean="0"/>
              <a:t> </a:t>
            </a:r>
            <a:r>
              <a:rPr lang="fr-FR" b="1" dirty="0" err="1" smtClean="0"/>
              <a:t>was</a:t>
            </a:r>
            <a:r>
              <a:rPr lang="fr-FR" b="1" dirty="0" smtClean="0"/>
              <a:t>/</a:t>
            </a:r>
            <a:r>
              <a:rPr lang="fr-FR" b="1" dirty="0" err="1" smtClean="0"/>
              <a:t>were</a:t>
            </a:r>
            <a:endParaRPr lang="fr-FR" b="1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I   </a:t>
            </a:r>
            <a:r>
              <a:rPr lang="fr-FR" b="1" dirty="0" err="1" smtClean="0"/>
              <a:t>there</a:t>
            </a:r>
            <a:r>
              <a:rPr lang="fr-FR" b="1" dirty="0" smtClean="0"/>
              <a:t> </a:t>
            </a:r>
            <a:r>
              <a:rPr lang="fr-FR" b="1" dirty="0" err="1" smtClean="0"/>
              <a:t>is</a:t>
            </a:r>
            <a:r>
              <a:rPr lang="fr-FR" b="1" dirty="0" smtClean="0"/>
              <a:t>/are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J  I (</a:t>
            </a:r>
            <a:r>
              <a:rPr lang="fr-FR" b="1" dirty="0" err="1" smtClean="0"/>
              <a:t>with</a:t>
            </a:r>
            <a:r>
              <a:rPr lang="fr-FR" b="1" dirty="0" smtClean="0"/>
              <a:t> </a:t>
            </a:r>
            <a:r>
              <a:rPr lang="fr-FR" b="1" dirty="0" err="1" smtClean="0"/>
              <a:t>vowel</a:t>
            </a:r>
            <a:r>
              <a:rPr lang="fr-FR" b="1" dirty="0" smtClean="0"/>
              <a:t>)</a:t>
            </a:r>
            <a:endParaRPr lang="fr-FR" b="1" dirty="0"/>
          </a:p>
        </p:txBody>
      </p:sp>
      <p:sp>
        <p:nvSpPr>
          <p:cNvPr id="47" name="TextBox 46"/>
          <p:cNvSpPr txBox="1">
            <a:spLocks noChangeArrowheads="1"/>
          </p:cNvSpPr>
          <p:nvPr/>
        </p:nvSpPr>
        <p:spPr bwMode="auto">
          <a:xfrm>
            <a:off x="3995738" y="5732463"/>
            <a:ext cx="3079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latin typeface="Calibri" pitchFamily="34" charset="0"/>
              </a:rPr>
              <a:t>C</a:t>
            </a:r>
          </a:p>
        </p:txBody>
      </p:sp>
      <p:sp>
        <p:nvSpPr>
          <p:cNvPr id="48" name="TextBox 47"/>
          <p:cNvSpPr txBox="1">
            <a:spLocks noChangeArrowheads="1"/>
          </p:cNvSpPr>
          <p:nvPr/>
        </p:nvSpPr>
        <p:spPr bwMode="auto">
          <a:xfrm>
            <a:off x="3419475" y="5732463"/>
            <a:ext cx="3095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latin typeface="Calibri" pitchFamily="34" charset="0"/>
              </a:rPr>
              <a:t>B</a:t>
            </a:r>
          </a:p>
        </p:txBody>
      </p:sp>
      <p:sp>
        <p:nvSpPr>
          <p:cNvPr id="49" name="TextBox 48"/>
          <p:cNvSpPr txBox="1">
            <a:spLocks noChangeArrowheads="1"/>
          </p:cNvSpPr>
          <p:nvPr/>
        </p:nvSpPr>
        <p:spPr bwMode="auto">
          <a:xfrm>
            <a:off x="5219700" y="5732463"/>
            <a:ext cx="2968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latin typeface="Calibri" pitchFamily="34" charset="0"/>
              </a:rPr>
              <a:t>E</a:t>
            </a:r>
          </a:p>
        </p:txBody>
      </p:sp>
      <p:sp>
        <p:nvSpPr>
          <p:cNvPr id="50" name="TextBox 49"/>
          <p:cNvSpPr txBox="1">
            <a:spLocks noChangeArrowheads="1"/>
          </p:cNvSpPr>
          <p:nvPr/>
        </p:nvSpPr>
        <p:spPr bwMode="auto">
          <a:xfrm>
            <a:off x="4572000" y="5732463"/>
            <a:ext cx="3302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latin typeface="Calibri" pitchFamily="34" charset="0"/>
              </a:rPr>
              <a:t>G</a:t>
            </a:r>
          </a:p>
        </p:txBody>
      </p:sp>
      <p:sp>
        <p:nvSpPr>
          <p:cNvPr id="51" name="TextBox 50"/>
          <p:cNvSpPr txBox="1">
            <a:spLocks noChangeArrowheads="1"/>
          </p:cNvSpPr>
          <p:nvPr/>
        </p:nvSpPr>
        <p:spPr bwMode="auto">
          <a:xfrm>
            <a:off x="6443663" y="5732463"/>
            <a:ext cx="3286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latin typeface="Calibri" pitchFamily="34" charset="0"/>
              </a:rPr>
              <a:t>D</a:t>
            </a:r>
          </a:p>
        </p:txBody>
      </p:sp>
      <p:sp>
        <p:nvSpPr>
          <p:cNvPr id="52" name="TextBox 51"/>
          <p:cNvSpPr txBox="1">
            <a:spLocks noChangeArrowheads="1"/>
          </p:cNvSpPr>
          <p:nvPr/>
        </p:nvSpPr>
        <p:spPr bwMode="auto">
          <a:xfrm>
            <a:off x="7019925" y="5732463"/>
            <a:ext cx="2905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latin typeface="Calibri" pitchFamily="34" charset="0"/>
              </a:rPr>
              <a:t>F</a:t>
            </a:r>
          </a:p>
        </p:txBody>
      </p:sp>
      <p:sp>
        <p:nvSpPr>
          <p:cNvPr id="53" name="TextBox 52"/>
          <p:cNvSpPr txBox="1">
            <a:spLocks noChangeArrowheads="1"/>
          </p:cNvSpPr>
          <p:nvPr/>
        </p:nvSpPr>
        <p:spPr bwMode="auto">
          <a:xfrm>
            <a:off x="2195513" y="5732463"/>
            <a:ext cx="3175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latin typeface="Calibri" pitchFamily="34" charset="0"/>
              </a:rPr>
              <a:t>A</a:t>
            </a:r>
          </a:p>
        </p:txBody>
      </p:sp>
      <p:sp>
        <p:nvSpPr>
          <p:cNvPr id="54" name="TextBox 53"/>
          <p:cNvSpPr txBox="1">
            <a:spLocks noChangeArrowheads="1"/>
          </p:cNvSpPr>
          <p:nvPr/>
        </p:nvSpPr>
        <p:spPr bwMode="auto">
          <a:xfrm>
            <a:off x="2843213" y="5732463"/>
            <a:ext cx="2587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latin typeface="Calibri" pitchFamily="34" charset="0"/>
              </a:rPr>
              <a:t>J</a:t>
            </a:r>
          </a:p>
        </p:txBody>
      </p:sp>
      <p:sp>
        <p:nvSpPr>
          <p:cNvPr id="55" name="TextBox 54"/>
          <p:cNvSpPr txBox="1">
            <a:spLocks noChangeArrowheads="1"/>
          </p:cNvSpPr>
          <p:nvPr/>
        </p:nvSpPr>
        <p:spPr bwMode="auto">
          <a:xfrm>
            <a:off x="5867400" y="5732463"/>
            <a:ext cx="2428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latin typeface="Calibri" pitchFamily="34" charset="0"/>
              </a:rPr>
              <a:t>I</a:t>
            </a:r>
          </a:p>
        </p:txBody>
      </p:sp>
      <p:sp>
        <p:nvSpPr>
          <p:cNvPr id="56" name="TextBox 55"/>
          <p:cNvSpPr txBox="1">
            <a:spLocks noChangeArrowheads="1"/>
          </p:cNvSpPr>
          <p:nvPr/>
        </p:nvSpPr>
        <p:spPr bwMode="auto">
          <a:xfrm>
            <a:off x="1547813" y="5732463"/>
            <a:ext cx="3286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latin typeface="Calibri" pitchFamily="34" charset="0"/>
              </a:rPr>
              <a:t>H</a:t>
            </a:r>
          </a:p>
        </p:txBody>
      </p:sp>
      <p:sp>
        <p:nvSpPr>
          <p:cNvPr id="31799" name="TextBox 56"/>
          <p:cNvSpPr txBox="1">
            <a:spLocks noChangeArrowheads="1"/>
          </p:cNvSpPr>
          <p:nvPr/>
        </p:nvSpPr>
        <p:spPr bwMode="auto">
          <a:xfrm>
            <a:off x="1258888" y="6308725"/>
            <a:ext cx="69135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2000">
                <a:latin typeface="Calibri" pitchFamily="34" charset="0"/>
              </a:rPr>
              <a:t>Extension – write phrases using these high frequency words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4"/>
          <p:cNvSpPr>
            <a:spLocks noChangeArrowheads="1"/>
          </p:cNvSpPr>
          <p:nvPr/>
        </p:nvSpPr>
        <p:spPr bwMode="auto">
          <a:xfrm>
            <a:off x="1692275" y="-171450"/>
            <a:ext cx="5472113" cy="1568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endParaRPr lang="en-GB" sz="7200" b="1">
              <a:solidFill>
                <a:srgbClr val="0000F1"/>
              </a:solidFill>
              <a:latin typeface="Calibri" pitchFamily="34" charset="0"/>
            </a:endParaRPr>
          </a:p>
        </p:txBody>
      </p:sp>
      <p:sp>
        <p:nvSpPr>
          <p:cNvPr id="33794" name="Rectangle 15"/>
          <p:cNvSpPr>
            <a:spLocks noChangeArrowheads="1"/>
          </p:cNvSpPr>
          <p:nvPr/>
        </p:nvSpPr>
        <p:spPr bwMode="auto">
          <a:xfrm>
            <a:off x="0" y="0"/>
            <a:ext cx="9144000" cy="1588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33795" name="Rectangle 16"/>
          <p:cNvSpPr>
            <a:spLocks noChangeArrowheads="1"/>
          </p:cNvSpPr>
          <p:nvPr/>
        </p:nvSpPr>
        <p:spPr bwMode="auto">
          <a:xfrm>
            <a:off x="0" y="0"/>
            <a:ext cx="9144000" cy="1588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33796" name="Rectangle 17"/>
          <p:cNvSpPr>
            <a:spLocks noChangeArrowheads="1"/>
          </p:cNvSpPr>
          <p:nvPr/>
        </p:nvSpPr>
        <p:spPr bwMode="auto">
          <a:xfrm>
            <a:off x="250825" y="1628775"/>
            <a:ext cx="8642350" cy="5632450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lIns="90000" tIns="45000" rIns="90000" bIns="45000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en-US" sz="3600">
              <a:solidFill>
                <a:srgbClr val="0000FF"/>
              </a:solidFill>
              <a:latin typeface="Calibri" pitchFamily="34" charset="0"/>
            </a:endParaRP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en-US" sz="3600">
              <a:solidFill>
                <a:srgbClr val="0000FF"/>
              </a:solidFill>
              <a:latin typeface="Calibri" pitchFamily="34" charset="0"/>
            </a:endParaRP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en-GB" sz="3600">
              <a:solidFill>
                <a:srgbClr val="0000FF"/>
              </a:solidFill>
              <a:latin typeface="Calibri" pitchFamily="34" charset="0"/>
            </a:endParaRP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en-GB" sz="3600">
              <a:solidFill>
                <a:srgbClr val="0000FF"/>
              </a:solidFill>
              <a:latin typeface="Calibri" pitchFamily="34" charset="0"/>
            </a:endParaRP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en-GB" sz="3600">
              <a:solidFill>
                <a:srgbClr val="0000FF"/>
              </a:solidFill>
              <a:latin typeface="Calibri" pitchFamily="34" charset="0"/>
            </a:endParaRP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en-GB" sz="3600">
              <a:solidFill>
                <a:srgbClr val="0000FF"/>
              </a:solidFill>
              <a:latin typeface="Calibri" pitchFamily="34" charset="0"/>
            </a:endParaRP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en-GB" sz="3600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33797" name="Rectangle 18"/>
          <p:cNvSpPr>
            <a:spLocks noChangeArrowheads="1"/>
          </p:cNvSpPr>
          <p:nvPr/>
        </p:nvSpPr>
        <p:spPr bwMode="auto">
          <a:xfrm>
            <a:off x="0" y="0"/>
            <a:ext cx="9144000" cy="1588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33798" name="Rectangle 19"/>
          <p:cNvSpPr>
            <a:spLocks noChangeArrowheads="1"/>
          </p:cNvSpPr>
          <p:nvPr/>
        </p:nvSpPr>
        <p:spPr bwMode="auto">
          <a:xfrm>
            <a:off x="0" y="0"/>
            <a:ext cx="9144000" cy="1588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GB">
              <a:latin typeface="Calibri" pitchFamily="34" charset="0"/>
            </a:endParaRPr>
          </a:p>
        </p:txBody>
      </p:sp>
      <p:pic>
        <p:nvPicPr>
          <p:cNvPr id="33799" name="Picture 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16913" y="0"/>
            <a:ext cx="606425" cy="476250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</p:pic>
      <p:sp>
        <p:nvSpPr>
          <p:cNvPr id="33800" name="TextBox 18"/>
          <p:cNvSpPr txBox="1">
            <a:spLocks noChangeArrowheads="1"/>
          </p:cNvSpPr>
          <p:nvPr/>
        </p:nvSpPr>
        <p:spPr bwMode="auto">
          <a:xfrm>
            <a:off x="539750" y="908050"/>
            <a:ext cx="8064500" cy="751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GB" sz="2400">
              <a:latin typeface="Calibri" pitchFamily="34" charset="0"/>
            </a:endParaRPr>
          </a:p>
          <a:p>
            <a:endParaRPr lang="en-GB" sz="2400">
              <a:latin typeface="Calibri" pitchFamily="34" charset="0"/>
            </a:endParaRPr>
          </a:p>
          <a:p>
            <a:r>
              <a:rPr lang="en-GB" sz="3200">
                <a:solidFill>
                  <a:srgbClr val="0070C0"/>
                </a:solidFill>
                <a:latin typeface="Calibri" pitchFamily="34" charset="0"/>
              </a:rPr>
              <a:t>High Frequency Words 51- 60!  </a:t>
            </a:r>
          </a:p>
          <a:p>
            <a:endParaRPr lang="en-GB" sz="3200">
              <a:solidFill>
                <a:srgbClr val="0070C0"/>
              </a:solidFill>
              <a:latin typeface="Calibri" pitchFamily="34" charset="0"/>
            </a:endParaRPr>
          </a:p>
          <a:p>
            <a:endParaRPr lang="en-GB" sz="3200">
              <a:solidFill>
                <a:srgbClr val="0070C0"/>
              </a:solidFill>
              <a:latin typeface="Comic Sans MS" pitchFamily="66" charset="0"/>
            </a:endParaRPr>
          </a:p>
          <a:p>
            <a:endParaRPr lang="en-GB" sz="3200">
              <a:solidFill>
                <a:srgbClr val="0070C0"/>
              </a:solidFill>
              <a:latin typeface="Calibri" pitchFamily="34" charset="0"/>
            </a:endParaRPr>
          </a:p>
          <a:p>
            <a:endParaRPr lang="en-GB" sz="3200">
              <a:solidFill>
                <a:srgbClr val="0070C0"/>
              </a:solidFill>
              <a:latin typeface="Calibri" pitchFamily="34" charset="0"/>
            </a:endParaRPr>
          </a:p>
          <a:p>
            <a:endParaRPr lang="en-GB" sz="3200">
              <a:solidFill>
                <a:srgbClr val="0070C0"/>
              </a:solidFill>
              <a:latin typeface="Calibri" pitchFamily="34" charset="0"/>
            </a:endParaRPr>
          </a:p>
          <a:p>
            <a:endParaRPr lang="en-GB" sz="3200">
              <a:solidFill>
                <a:srgbClr val="0070C0"/>
              </a:solidFill>
              <a:latin typeface="Calibri" pitchFamily="34" charset="0"/>
            </a:endParaRPr>
          </a:p>
          <a:p>
            <a:endParaRPr lang="en-GB" sz="2400">
              <a:latin typeface="Calibri" pitchFamily="34" charset="0"/>
            </a:endParaRPr>
          </a:p>
          <a:p>
            <a:endParaRPr lang="en-GB" sz="2400">
              <a:solidFill>
                <a:srgbClr val="FF0000"/>
              </a:solidFill>
              <a:latin typeface="Calibri" pitchFamily="34" charset="0"/>
            </a:endParaRPr>
          </a:p>
          <a:p>
            <a:endParaRPr lang="en-GB" sz="2400">
              <a:latin typeface="Calibri" pitchFamily="34" charset="0"/>
            </a:endParaRPr>
          </a:p>
          <a:p>
            <a:endParaRPr lang="en-GB" sz="2400">
              <a:latin typeface="Calibri" pitchFamily="34" charset="0"/>
            </a:endParaRPr>
          </a:p>
          <a:p>
            <a:endParaRPr lang="en-GB" sz="2400">
              <a:latin typeface="Calibri" pitchFamily="34" charset="0"/>
            </a:endParaRPr>
          </a:p>
          <a:p>
            <a:endParaRPr lang="en-GB" sz="2400">
              <a:latin typeface="Calibri" pitchFamily="34" charset="0"/>
            </a:endParaRPr>
          </a:p>
          <a:p>
            <a:endParaRPr lang="en-GB" sz="2400">
              <a:latin typeface="Calibri" pitchFamily="34" charset="0"/>
            </a:endParaRPr>
          </a:p>
          <a:p>
            <a:endParaRPr lang="en-GB" sz="2400">
              <a:latin typeface="Calibri" pitchFamily="34" charset="0"/>
            </a:endParaRPr>
          </a:p>
          <a:p>
            <a:endParaRPr lang="en-GB">
              <a:latin typeface="Calibri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547664" y="0"/>
            <a:ext cx="5472608" cy="10156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FF"/>
                </a:solidFill>
                <a:latin typeface="+mn-lt"/>
                <a:cs typeface="+mn-cs"/>
              </a:rPr>
              <a:t>Les Devoirs</a:t>
            </a:r>
          </a:p>
        </p:txBody>
      </p:sp>
      <p:pic>
        <p:nvPicPr>
          <p:cNvPr id="33802" name="Picture 2" descr="C:\Documents and Settings\kturney\Local Settings\Temporary Internet Files\Content.IE5\F1C7RY60\MC900384152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43663" y="188913"/>
            <a:ext cx="1817687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3" name="Picture 3" descr="C:\Documents and Settings\kturney\Local Settings\Temporary Internet Files\Content.IE5\3LI316KY\MC900411928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5650" y="3284538"/>
            <a:ext cx="1235075" cy="220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4" name="Picture 5" descr="C:\Documents and Settings\kturney\Local Settings\Temporary Internet Files\Content.IE5\5B7E9I7U\MC900352376[1]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227763" y="3716338"/>
            <a:ext cx="2490787" cy="2027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5" name="Picture 6" descr="C:\Documents and Settings\kturney\Local Settings\Temporary Internet Files\Content.IE5\5B7E9I7U\MC900030279[1].wm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724525" y="2060575"/>
            <a:ext cx="1751013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6" name="Picture 7" descr="C:\Documents and Settings\kturney\Local Settings\Temporary Internet Files\Content.IE5\F1C7RY60\MC900441312[1]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700338" y="3068638"/>
            <a:ext cx="27432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Table 44"/>
          <p:cNvGraphicFramePr>
            <a:graphicFrameLocks noGrp="1"/>
          </p:cNvGraphicFramePr>
          <p:nvPr/>
        </p:nvGraphicFramePr>
        <p:xfrm>
          <a:off x="1403350" y="5300663"/>
          <a:ext cx="6096000" cy="8028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</a:tblGrid>
              <a:tr h="432048">
                <a:tc>
                  <a:txBody>
                    <a:bodyPr/>
                    <a:lstStyle/>
                    <a:p>
                      <a:r>
                        <a:rPr lang="fr-FR" dirty="0" smtClean="0"/>
                        <a:t>1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2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3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4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5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6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7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8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9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10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2699792" y="-171399"/>
            <a:ext cx="3479411" cy="110799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FF"/>
                </a:solidFill>
                <a:latin typeface="+mn-lt"/>
                <a:cs typeface="+mn-cs"/>
              </a:rPr>
              <a:t>Entrée</a:t>
            </a:r>
          </a:p>
        </p:txBody>
      </p:sp>
      <p:sp>
        <p:nvSpPr>
          <p:cNvPr id="3587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3587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35879" name="TextBox 13"/>
          <p:cNvSpPr txBox="1">
            <a:spLocks noChangeArrowheads="1"/>
          </p:cNvSpPr>
          <p:nvPr/>
        </p:nvSpPr>
        <p:spPr bwMode="auto">
          <a:xfrm>
            <a:off x="250825" y="1412875"/>
            <a:ext cx="8642350" cy="674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GB" sz="3600">
              <a:solidFill>
                <a:srgbClr val="0000FF"/>
              </a:solidFill>
              <a:latin typeface="Calibri" pitchFamily="34" charset="0"/>
            </a:endParaRPr>
          </a:p>
          <a:p>
            <a:r>
              <a:rPr lang="fr-FR" sz="3600">
                <a:solidFill>
                  <a:srgbClr val="0000FF"/>
                </a:solidFill>
                <a:latin typeface="Calibri" pitchFamily="34" charset="0"/>
              </a:rPr>
              <a:t> </a:t>
            </a:r>
          </a:p>
          <a:p>
            <a:r>
              <a:rPr lang="en-GB" sz="360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fr-FR" sz="3600">
                <a:latin typeface="Calibri" pitchFamily="34" charset="0"/>
              </a:rPr>
              <a:t> </a:t>
            </a:r>
          </a:p>
          <a:p>
            <a:r>
              <a:rPr lang="en-GB" sz="3600">
                <a:latin typeface="Calibri" pitchFamily="34" charset="0"/>
              </a:rPr>
              <a:t> </a:t>
            </a:r>
          </a:p>
          <a:p>
            <a:endParaRPr lang="en-GB" sz="3600">
              <a:solidFill>
                <a:srgbClr val="0000FF"/>
              </a:solidFill>
              <a:latin typeface="Calibri" pitchFamily="34" charset="0"/>
            </a:endParaRPr>
          </a:p>
          <a:p>
            <a:endParaRPr lang="en-GB" sz="3600">
              <a:solidFill>
                <a:srgbClr val="0000FF"/>
              </a:solidFill>
              <a:latin typeface="Calibri" pitchFamily="34" charset="0"/>
            </a:endParaRPr>
          </a:p>
          <a:p>
            <a:endParaRPr lang="en-GB" sz="3600">
              <a:latin typeface="Calibri" pitchFamily="34" charset="0"/>
            </a:endParaRPr>
          </a:p>
          <a:p>
            <a:endParaRPr lang="en-GB" sz="3600">
              <a:latin typeface="Calibri" pitchFamily="34" charset="0"/>
            </a:endParaRPr>
          </a:p>
          <a:p>
            <a:endParaRPr lang="en-GB" sz="3600">
              <a:latin typeface="Calibri" pitchFamily="34" charset="0"/>
            </a:endParaRPr>
          </a:p>
          <a:p>
            <a:endParaRPr lang="en-GB" sz="3600">
              <a:latin typeface="Calibri" pitchFamily="34" charset="0"/>
            </a:endParaRPr>
          </a:p>
          <a:p>
            <a:endParaRPr lang="en-GB" sz="3600">
              <a:latin typeface="Calibri" pitchFamily="34" charset="0"/>
            </a:endParaRPr>
          </a:p>
          <a:p>
            <a:endParaRPr lang="en-GB" sz="3600">
              <a:latin typeface="Calibri" pitchFamily="34" charset="0"/>
            </a:endParaRPr>
          </a:p>
        </p:txBody>
      </p:sp>
      <p:pic>
        <p:nvPicPr>
          <p:cNvPr id="35880" name="Picture 2" descr="C:\Users\Stefan\AppData\Local\Microsoft\Windows\Temporary Internet Files\Content.IE5\SVXIXUWE\MCj0355925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3" y="0"/>
            <a:ext cx="436562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81" name="Picture 3" descr="C:\Users\Stefan\AppData\Local\Microsoft\Windows\Temporary Internet Files\Content.IE5\Z0GHLXNT\MC900015916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316913" y="0"/>
            <a:ext cx="6064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82" name="Picture 2" descr="C:\Documents and Settings\kturney\Local Settings\Temporary Internet Files\Content.IE5\AYJN3KPQ\MC900434411[1]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875463" y="0"/>
            <a:ext cx="690562" cy="77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Content Placeholder 23"/>
          <p:cNvSpPr>
            <a:spLocks noGrp="1"/>
          </p:cNvSpPr>
          <p:nvPr>
            <p:ph sz="half" idx="1"/>
          </p:nvPr>
        </p:nvSpPr>
        <p:spPr>
          <a:xfrm>
            <a:off x="323850" y="765175"/>
            <a:ext cx="4038600" cy="4525963"/>
          </a:xfrm>
        </p:spPr>
        <p:txBody>
          <a:bodyPr rtlCol="0">
            <a:normAutofit fontScale="92500" lnSpcReduction="10000"/>
          </a:bodyPr>
          <a:lstStyle/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1.  ma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2. la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3. mes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4. maintenant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5.  l</a:t>
            </a:r>
            <a:r>
              <a:rPr lang="fr-FR" b="1" dirty="0" smtClean="0">
                <a:cs typeface="Tahoma"/>
              </a:rPr>
              <a:t>à</a:t>
            </a:r>
            <a:endParaRPr lang="fr-FR" b="1" dirty="0" smtClean="0"/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6. les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7.  me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8. le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9.  moi 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10. mais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fr-FR" dirty="0" smtClean="0"/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fr-FR" dirty="0" smtClean="0"/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fr-FR" dirty="0" smtClean="0"/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fr-FR" dirty="0" smtClean="0"/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fr-FR" dirty="0"/>
          </a:p>
        </p:txBody>
      </p:sp>
      <p:sp>
        <p:nvSpPr>
          <p:cNvPr id="25" name="Content Placeholder 24"/>
          <p:cNvSpPr>
            <a:spLocks noGrp="1"/>
          </p:cNvSpPr>
          <p:nvPr>
            <p:ph sz="half" idx="2"/>
          </p:nvPr>
        </p:nvSpPr>
        <p:spPr>
          <a:xfrm>
            <a:off x="4643438" y="765175"/>
            <a:ext cx="4038600" cy="4525963"/>
          </a:xfrm>
        </p:spPr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A   the  (f)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B   </a:t>
            </a:r>
            <a:r>
              <a:rPr lang="fr-FR" b="1" dirty="0" err="1" smtClean="0"/>
              <a:t>now</a:t>
            </a:r>
            <a:endParaRPr lang="fr-FR" b="1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C   </a:t>
            </a:r>
            <a:r>
              <a:rPr lang="fr-FR" b="1" dirty="0" err="1" smtClean="0"/>
              <a:t>there</a:t>
            </a:r>
            <a:endParaRPr lang="fr-FR" b="1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D   me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E   me (</a:t>
            </a:r>
            <a:r>
              <a:rPr lang="fr-FR" b="1" dirty="0" err="1" smtClean="0"/>
              <a:t>reflexive</a:t>
            </a:r>
            <a:r>
              <a:rPr lang="fr-FR" b="1" dirty="0" smtClean="0"/>
              <a:t>)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F   but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G  the(</a:t>
            </a:r>
            <a:r>
              <a:rPr lang="fr-FR" b="1" dirty="0" err="1" smtClean="0"/>
              <a:t>pl</a:t>
            </a:r>
            <a:r>
              <a:rPr lang="fr-FR" b="1" dirty="0" smtClean="0"/>
              <a:t>)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H  </a:t>
            </a:r>
            <a:r>
              <a:rPr lang="fr-FR" b="1" dirty="0" err="1" smtClean="0"/>
              <a:t>my</a:t>
            </a:r>
            <a:r>
              <a:rPr lang="fr-FR" b="1" dirty="0" smtClean="0"/>
              <a:t> (f)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I  the  (m)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J </a:t>
            </a:r>
            <a:r>
              <a:rPr lang="fr-FR" b="1" dirty="0" err="1" smtClean="0"/>
              <a:t>my</a:t>
            </a:r>
            <a:r>
              <a:rPr lang="fr-FR" b="1" dirty="0" smtClean="0"/>
              <a:t> (</a:t>
            </a:r>
            <a:r>
              <a:rPr lang="fr-FR" b="1" dirty="0" err="1" smtClean="0"/>
              <a:t>pl</a:t>
            </a:r>
            <a:r>
              <a:rPr lang="fr-FR" b="1" dirty="0" smtClean="0"/>
              <a:t>)</a:t>
            </a:r>
            <a:endParaRPr lang="fr-FR" b="1" dirty="0"/>
          </a:p>
        </p:txBody>
      </p:sp>
      <p:sp>
        <p:nvSpPr>
          <p:cNvPr id="47" name="TextBox 46"/>
          <p:cNvSpPr txBox="1">
            <a:spLocks noChangeArrowheads="1"/>
          </p:cNvSpPr>
          <p:nvPr/>
        </p:nvSpPr>
        <p:spPr bwMode="auto">
          <a:xfrm>
            <a:off x="3995738" y="5732463"/>
            <a:ext cx="3079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latin typeface="Calibri" pitchFamily="34" charset="0"/>
              </a:rPr>
              <a:t>C</a:t>
            </a:r>
          </a:p>
        </p:txBody>
      </p:sp>
      <p:sp>
        <p:nvSpPr>
          <p:cNvPr id="48" name="TextBox 47"/>
          <p:cNvSpPr txBox="1">
            <a:spLocks noChangeArrowheads="1"/>
          </p:cNvSpPr>
          <p:nvPr/>
        </p:nvSpPr>
        <p:spPr bwMode="auto">
          <a:xfrm>
            <a:off x="3419475" y="5732463"/>
            <a:ext cx="3095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latin typeface="Calibri" pitchFamily="34" charset="0"/>
              </a:rPr>
              <a:t>B</a:t>
            </a:r>
          </a:p>
        </p:txBody>
      </p:sp>
      <p:sp>
        <p:nvSpPr>
          <p:cNvPr id="49" name="TextBox 48"/>
          <p:cNvSpPr txBox="1">
            <a:spLocks noChangeArrowheads="1"/>
          </p:cNvSpPr>
          <p:nvPr/>
        </p:nvSpPr>
        <p:spPr bwMode="auto">
          <a:xfrm>
            <a:off x="5219700" y="5732463"/>
            <a:ext cx="2968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latin typeface="Calibri" pitchFamily="34" charset="0"/>
              </a:rPr>
              <a:t>E</a:t>
            </a:r>
          </a:p>
        </p:txBody>
      </p:sp>
      <p:sp>
        <p:nvSpPr>
          <p:cNvPr id="50" name="TextBox 49"/>
          <p:cNvSpPr txBox="1">
            <a:spLocks noChangeArrowheads="1"/>
          </p:cNvSpPr>
          <p:nvPr/>
        </p:nvSpPr>
        <p:spPr bwMode="auto">
          <a:xfrm>
            <a:off x="4572000" y="5732463"/>
            <a:ext cx="3302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latin typeface="Calibri" pitchFamily="34" charset="0"/>
              </a:rPr>
              <a:t>G</a:t>
            </a:r>
          </a:p>
        </p:txBody>
      </p:sp>
      <p:sp>
        <p:nvSpPr>
          <p:cNvPr id="51" name="TextBox 50"/>
          <p:cNvSpPr txBox="1">
            <a:spLocks noChangeArrowheads="1"/>
          </p:cNvSpPr>
          <p:nvPr/>
        </p:nvSpPr>
        <p:spPr bwMode="auto">
          <a:xfrm>
            <a:off x="6443663" y="5732463"/>
            <a:ext cx="3286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latin typeface="Calibri" pitchFamily="34" charset="0"/>
              </a:rPr>
              <a:t>D</a:t>
            </a:r>
          </a:p>
        </p:txBody>
      </p:sp>
      <p:sp>
        <p:nvSpPr>
          <p:cNvPr id="52" name="TextBox 51"/>
          <p:cNvSpPr txBox="1">
            <a:spLocks noChangeArrowheads="1"/>
          </p:cNvSpPr>
          <p:nvPr/>
        </p:nvSpPr>
        <p:spPr bwMode="auto">
          <a:xfrm>
            <a:off x="7019925" y="5732463"/>
            <a:ext cx="2905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latin typeface="Calibri" pitchFamily="34" charset="0"/>
              </a:rPr>
              <a:t>F</a:t>
            </a:r>
          </a:p>
        </p:txBody>
      </p:sp>
      <p:sp>
        <p:nvSpPr>
          <p:cNvPr id="53" name="TextBox 52"/>
          <p:cNvSpPr txBox="1">
            <a:spLocks noChangeArrowheads="1"/>
          </p:cNvSpPr>
          <p:nvPr/>
        </p:nvSpPr>
        <p:spPr bwMode="auto">
          <a:xfrm>
            <a:off x="2195513" y="5732463"/>
            <a:ext cx="3175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latin typeface="Calibri" pitchFamily="34" charset="0"/>
              </a:rPr>
              <a:t>A</a:t>
            </a:r>
          </a:p>
        </p:txBody>
      </p:sp>
      <p:sp>
        <p:nvSpPr>
          <p:cNvPr id="54" name="TextBox 53"/>
          <p:cNvSpPr txBox="1">
            <a:spLocks noChangeArrowheads="1"/>
          </p:cNvSpPr>
          <p:nvPr/>
        </p:nvSpPr>
        <p:spPr bwMode="auto">
          <a:xfrm>
            <a:off x="2843213" y="5732463"/>
            <a:ext cx="2587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latin typeface="Calibri" pitchFamily="34" charset="0"/>
              </a:rPr>
              <a:t>J</a:t>
            </a:r>
          </a:p>
        </p:txBody>
      </p:sp>
      <p:sp>
        <p:nvSpPr>
          <p:cNvPr id="55" name="TextBox 54"/>
          <p:cNvSpPr txBox="1">
            <a:spLocks noChangeArrowheads="1"/>
          </p:cNvSpPr>
          <p:nvPr/>
        </p:nvSpPr>
        <p:spPr bwMode="auto">
          <a:xfrm>
            <a:off x="5867400" y="5732463"/>
            <a:ext cx="2428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latin typeface="Calibri" pitchFamily="34" charset="0"/>
              </a:rPr>
              <a:t>I</a:t>
            </a:r>
          </a:p>
        </p:txBody>
      </p:sp>
      <p:sp>
        <p:nvSpPr>
          <p:cNvPr id="56" name="TextBox 55"/>
          <p:cNvSpPr txBox="1">
            <a:spLocks noChangeArrowheads="1"/>
          </p:cNvSpPr>
          <p:nvPr/>
        </p:nvSpPr>
        <p:spPr bwMode="auto">
          <a:xfrm>
            <a:off x="1547813" y="5732463"/>
            <a:ext cx="3286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latin typeface="Calibri" pitchFamily="34" charset="0"/>
              </a:rPr>
              <a:t>H</a:t>
            </a:r>
          </a:p>
        </p:txBody>
      </p:sp>
      <p:sp>
        <p:nvSpPr>
          <p:cNvPr id="35895" name="TextBox 56"/>
          <p:cNvSpPr txBox="1">
            <a:spLocks noChangeArrowheads="1"/>
          </p:cNvSpPr>
          <p:nvPr/>
        </p:nvSpPr>
        <p:spPr bwMode="auto">
          <a:xfrm>
            <a:off x="1258888" y="6308725"/>
            <a:ext cx="69135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2000">
                <a:latin typeface="Calibri" pitchFamily="34" charset="0"/>
              </a:rPr>
              <a:t>Extension – write phrases using these high frequency words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4"/>
          <p:cNvSpPr>
            <a:spLocks noChangeArrowheads="1"/>
          </p:cNvSpPr>
          <p:nvPr/>
        </p:nvSpPr>
        <p:spPr bwMode="auto">
          <a:xfrm>
            <a:off x="1692275" y="-171450"/>
            <a:ext cx="5472113" cy="1568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endParaRPr lang="en-GB" sz="7200" b="1">
              <a:solidFill>
                <a:srgbClr val="0000F1"/>
              </a:solidFill>
              <a:latin typeface="Calibri" pitchFamily="34" charset="0"/>
            </a:endParaRPr>
          </a:p>
        </p:txBody>
      </p:sp>
      <p:sp>
        <p:nvSpPr>
          <p:cNvPr id="37890" name="Rectangle 15"/>
          <p:cNvSpPr>
            <a:spLocks noChangeArrowheads="1"/>
          </p:cNvSpPr>
          <p:nvPr/>
        </p:nvSpPr>
        <p:spPr bwMode="auto">
          <a:xfrm>
            <a:off x="0" y="0"/>
            <a:ext cx="9144000" cy="1588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37891" name="Rectangle 16"/>
          <p:cNvSpPr>
            <a:spLocks noChangeArrowheads="1"/>
          </p:cNvSpPr>
          <p:nvPr/>
        </p:nvSpPr>
        <p:spPr bwMode="auto">
          <a:xfrm>
            <a:off x="0" y="0"/>
            <a:ext cx="9144000" cy="1588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37892" name="Rectangle 17"/>
          <p:cNvSpPr>
            <a:spLocks noChangeArrowheads="1"/>
          </p:cNvSpPr>
          <p:nvPr/>
        </p:nvSpPr>
        <p:spPr bwMode="auto">
          <a:xfrm>
            <a:off x="250825" y="1628775"/>
            <a:ext cx="8642350" cy="5632450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lIns="90000" tIns="45000" rIns="90000" bIns="45000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en-US" sz="3600">
              <a:solidFill>
                <a:srgbClr val="0000FF"/>
              </a:solidFill>
              <a:latin typeface="Calibri" pitchFamily="34" charset="0"/>
            </a:endParaRP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en-US" sz="3600">
              <a:solidFill>
                <a:srgbClr val="0000FF"/>
              </a:solidFill>
              <a:latin typeface="Calibri" pitchFamily="34" charset="0"/>
            </a:endParaRP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en-GB" sz="3600">
              <a:solidFill>
                <a:srgbClr val="0000FF"/>
              </a:solidFill>
              <a:latin typeface="Calibri" pitchFamily="34" charset="0"/>
            </a:endParaRP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en-GB" sz="3600">
              <a:solidFill>
                <a:srgbClr val="0000FF"/>
              </a:solidFill>
              <a:latin typeface="Calibri" pitchFamily="34" charset="0"/>
            </a:endParaRP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en-GB" sz="3600">
              <a:solidFill>
                <a:srgbClr val="0000FF"/>
              </a:solidFill>
              <a:latin typeface="Calibri" pitchFamily="34" charset="0"/>
            </a:endParaRP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en-GB" sz="3600">
              <a:solidFill>
                <a:srgbClr val="0000FF"/>
              </a:solidFill>
              <a:latin typeface="Calibri" pitchFamily="34" charset="0"/>
            </a:endParaRP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en-GB" sz="3600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37893" name="Rectangle 18"/>
          <p:cNvSpPr>
            <a:spLocks noChangeArrowheads="1"/>
          </p:cNvSpPr>
          <p:nvPr/>
        </p:nvSpPr>
        <p:spPr bwMode="auto">
          <a:xfrm>
            <a:off x="0" y="0"/>
            <a:ext cx="9144000" cy="1588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37894" name="Rectangle 19"/>
          <p:cNvSpPr>
            <a:spLocks noChangeArrowheads="1"/>
          </p:cNvSpPr>
          <p:nvPr/>
        </p:nvSpPr>
        <p:spPr bwMode="auto">
          <a:xfrm>
            <a:off x="0" y="0"/>
            <a:ext cx="9144000" cy="1588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GB">
              <a:latin typeface="Calibri" pitchFamily="34" charset="0"/>
            </a:endParaRPr>
          </a:p>
        </p:txBody>
      </p:sp>
      <p:pic>
        <p:nvPicPr>
          <p:cNvPr id="37895" name="Picture 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16913" y="0"/>
            <a:ext cx="606425" cy="476250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</p:pic>
      <p:sp>
        <p:nvSpPr>
          <p:cNvPr id="37896" name="TextBox 18"/>
          <p:cNvSpPr txBox="1">
            <a:spLocks noChangeArrowheads="1"/>
          </p:cNvSpPr>
          <p:nvPr/>
        </p:nvSpPr>
        <p:spPr bwMode="auto">
          <a:xfrm>
            <a:off x="539750" y="908050"/>
            <a:ext cx="8064500" cy="751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GB" sz="2400">
              <a:latin typeface="Calibri" pitchFamily="34" charset="0"/>
            </a:endParaRPr>
          </a:p>
          <a:p>
            <a:endParaRPr lang="en-GB" sz="2400">
              <a:latin typeface="Calibri" pitchFamily="34" charset="0"/>
            </a:endParaRPr>
          </a:p>
          <a:p>
            <a:r>
              <a:rPr lang="en-GB" sz="3200">
                <a:solidFill>
                  <a:srgbClr val="0070C0"/>
                </a:solidFill>
                <a:latin typeface="Calibri" pitchFamily="34" charset="0"/>
              </a:rPr>
              <a:t>High Frequency Words 61- 70!  </a:t>
            </a:r>
          </a:p>
          <a:p>
            <a:endParaRPr lang="en-GB" sz="3200">
              <a:solidFill>
                <a:srgbClr val="0070C0"/>
              </a:solidFill>
              <a:latin typeface="Calibri" pitchFamily="34" charset="0"/>
            </a:endParaRPr>
          </a:p>
          <a:p>
            <a:endParaRPr lang="en-GB" sz="3200">
              <a:solidFill>
                <a:srgbClr val="0070C0"/>
              </a:solidFill>
              <a:latin typeface="Comic Sans MS" pitchFamily="66" charset="0"/>
            </a:endParaRPr>
          </a:p>
          <a:p>
            <a:endParaRPr lang="en-GB" sz="3200">
              <a:solidFill>
                <a:srgbClr val="0070C0"/>
              </a:solidFill>
              <a:latin typeface="Calibri" pitchFamily="34" charset="0"/>
            </a:endParaRPr>
          </a:p>
          <a:p>
            <a:endParaRPr lang="en-GB" sz="3200">
              <a:solidFill>
                <a:srgbClr val="0070C0"/>
              </a:solidFill>
              <a:latin typeface="Calibri" pitchFamily="34" charset="0"/>
            </a:endParaRPr>
          </a:p>
          <a:p>
            <a:endParaRPr lang="en-GB" sz="3200">
              <a:solidFill>
                <a:srgbClr val="0070C0"/>
              </a:solidFill>
              <a:latin typeface="Calibri" pitchFamily="34" charset="0"/>
            </a:endParaRPr>
          </a:p>
          <a:p>
            <a:endParaRPr lang="en-GB" sz="3200">
              <a:solidFill>
                <a:srgbClr val="0070C0"/>
              </a:solidFill>
              <a:latin typeface="Calibri" pitchFamily="34" charset="0"/>
            </a:endParaRPr>
          </a:p>
          <a:p>
            <a:endParaRPr lang="en-GB" sz="2400">
              <a:latin typeface="Calibri" pitchFamily="34" charset="0"/>
            </a:endParaRPr>
          </a:p>
          <a:p>
            <a:endParaRPr lang="en-GB" sz="2400">
              <a:solidFill>
                <a:srgbClr val="FF0000"/>
              </a:solidFill>
              <a:latin typeface="Calibri" pitchFamily="34" charset="0"/>
            </a:endParaRPr>
          </a:p>
          <a:p>
            <a:endParaRPr lang="en-GB" sz="2400">
              <a:latin typeface="Calibri" pitchFamily="34" charset="0"/>
            </a:endParaRPr>
          </a:p>
          <a:p>
            <a:endParaRPr lang="en-GB" sz="2400">
              <a:latin typeface="Calibri" pitchFamily="34" charset="0"/>
            </a:endParaRPr>
          </a:p>
          <a:p>
            <a:endParaRPr lang="en-GB" sz="2400">
              <a:latin typeface="Calibri" pitchFamily="34" charset="0"/>
            </a:endParaRPr>
          </a:p>
          <a:p>
            <a:endParaRPr lang="en-GB" sz="2400">
              <a:latin typeface="Calibri" pitchFamily="34" charset="0"/>
            </a:endParaRPr>
          </a:p>
          <a:p>
            <a:endParaRPr lang="en-GB" sz="2400">
              <a:latin typeface="Calibri" pitchFamily="34" charset="0"/>
            </a:endParaRPr>
          </a:p>
          <a:p>
            <a:endParaRPr lang="en-GB" sz="2400">
              <a:latin typeface="Calibri" pitchFamily="34" charset="0"/>
            </a:endParaRPr>
          </a:p>
          <a:p>
            <a:endParaRPr lang="en-GB">
              <a:latin typeface="Calibri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547664" y="0"/>
            <a:ext cx="5472608" cy="10156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FF"/>
                </a:solidFill>
                <a:latin typeface="+mn-lt"/>
                <a:cs typeface="+mn-cs"/>
              </a:rPr>
              <a:t>Les Devoirs</a:t>
            </a:r>
          </a:p>
        </p:txBody>
      </p:sp>
      <p:pic>
        <p:nvPicPr>
          <p:cNvPr id="37898" name="Picture 2" descr="C:\Documents and Settings\kturney\Local Settings\Temporary Internet Files\Content.IE5\F1C7RY60\MC900384152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43663" y="188913"/>
            <a:ext cx="1817687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9" name="Picture 3" descr="C:\Documents and Settings\kturney\Local Settings\Temporary Internet Files\Content.IE5\3LI316KY\MC900411928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5650" y="3284538"/>
            <a:ext cx="1235075" cy="220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900" name="Picture 5" descr="C:\Documents and Settings\kturney\Local Settings\Temporary Internet Files\Content.IE5\5B7E9I7U\MC900352376[1]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227763" y="3716338"/>
            <a:ext cx="2490787" cy="2027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901" name="Picture 6" descr="C:\Documents and Settings\kturney\Local Settings\Temporary Internet Files\Content.IE5\5B7E9I7U\MC900030279[1].wm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724525" y="2060575"/>
            <a:ext cx="1751013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902" name="Picture 7" descr="C:\Documents and Settings\kturney\Local Settings\Temporary Internet Files\Content.IE5\F1C7RY60\MC900441312[1]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700338" y="3068638"/>
            <a:ext cx="27432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Table 44"/>
          <p:cNvGraphicFramePr>
            <a:graphicFrameLocks noGrp="1"/>
          </p:cNvGraphicFramePr>
          <p:nvPr/>
        </p:nvGraphicFramePr>
        <p:xfrm>
          <a:off x="1403350" y="5300663"/>
          <a:ext cx="6096000" cy="8028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</a:tblGrid>
              <a:tr h="432048">
                <a:tc>
                  <a:txBody>
                    <a:bodyPr/>
                    <a:lstStyle/>
                    <a:p>
                      <a:r>
                        <a:rPr lang="fr-FR" dirty="0" smtClean="0"/>
                        <a:t>1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2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3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4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5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6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7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8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9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10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2699792" y="-171399"/>
            <a:ext cx="3479411" cy="110799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FF"/>
                </a:solidFill>
                <a:latin typeface="+mn-lt"/>
                <a:cs typeface="+mn-cs"/>
              </a:rPr>
              <a:t>Entrée</a:t>
            </a:r>
          </a:p>
        </p:txBody>
      </p:sp>
      <p:sp>
        <p:nvSpPr>
          <p:cNvPr id="3997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3997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39975" name="TextBox 13"/>
          <p:cNvSpPr txBox="1">
            <a:spLocks noChangeArrowheads="1"/>
          </p:cNvSpPr>
          <p:nvPr/>
        </p:nvSpPr>
        <p:spPr bwMode="auto">
          <a:xfrm>
            <a:off x="250825" y="1412875"/>
            <a:ext cx="8642350" cy="674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GB" sz="3600">
              <a:solidFill>
                <a:srgbClr val="0000FF"/>
              </a:solidFill>
              <a:latin typeface="Calibri" pitchFamily="34" charset="0"/>
            </a:endParaRPr>
          </a:p>
          <a:p>
            <a:r>
              <a:rPr lang="fr-FR" sz="3600">
                <a:solidFill>
                  <a:srgbClr val="0000FF"/>
                </a:solidFill>
                <a:latin typeface="Calibri" pitchFamily="34" charset="0"/>
              </a:rPr>
              <a:t> </a:t>
            </a:r>
          </a:p>
          <a:p>
            <a:r>
              <a:rPr lang="en-GB" sz="360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fr-FR" sz="3600">
                <a:latin typeface="Calibri" pitchFamily="34" charset="0"/>
              </a:rPr>
              <a:t> </a:t>
            </a:r>
          </a:p>
          <a:p>
            <a:r>
              <a:rPr lang="en-GB" sz="3600">
                <a:latin typeface="Calibri" pitchFamily="34" charset="0"/>
              </a:rPr>
              <a:t> </a:t>
            </a:r>
          </a:p>
          <a:p>
            <a:endParaRPr lang="en-GB" sz="3600">
              <a:solidFill>
                <a:srgbClr val="0000FF"/>
              </a:solidFill>
              <a:latin typeface="Calibri" pitchFamily="34" charset="0"/>
            </a:endParaRPr>
          </a:p>
          <a:p>
            <a:endParaRPr lang="en-GB" sz="3600">
              <a:solidFill>
                <a:srgbClr val="0000FF"/>
              </a:solidFill>
              <a:latin typeface="Calibri" pitchFamily="34" charset="0"/>
            </a:endParaRPr>
          </a:p>
          <a:p>
            <a:endParaRPr lang="en-GB" sz="3600">
              <a:latin typeface="Calibri" pitchFamily="34" charset="0"/>
            </a:endParaRPr>
          </a:p>
          <a:p>
            <a:endParaRPr lang="en-GB" sz="3600">
              <a:latin typeface="Calibri" pitchFamily="34" charset="0"/>
            </a:endParaRPr>
          </a:p>
          <a:p>
            <a:endParaRPr lang="en-GB" sz="3600">
              <a:latin typeface="Calibri" pitchFamily="34" charset="0"/>
            </a:endParaRPr>
          </a:p>
          <a:p>
            <a:endParaRPr lang="en-GB" sz="3600">
              <a:latin typeface="Calibri" pitchFamily="34" charset="0"/>
            </a:endParaRPr>
          </a:p>
          <a:p>
            <a:endParaRPr lang="en-GB" sz="3600">
              <a:latin typeface="Calibri" pitchFamily="34" charset="0"/>
            </a:endParaRPr>
          </a:p>
          <a:p>
            <a:endParaRPr lang="en-GB" sz="3600">
              <a:latin typeface="Calibri" pitchFamily="34" charset="0"/>
            </a:endParaRPr>
          </a:p>
        </p:txBody>
      </p:sp>
      <p:pic>
        <p:nvPicPr>
          <p:cNvPr id="39976" name="Picture 2" descr="C:\Users\Stefan\AppData\Local\Microsoft\Windows\Temporary Internet Files\Content.IE5\SVXIXUWE\MCj0355925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3" y="0"/>
            <a:ext cx="436562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77" name="Picture 3" descr="C:\Users\Stefan\AppData\Local\Microsoft\Windows\Temporary Internet Files\Content.IE5\Z0GHLXNT\MC900015916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316913" y="0"/>
            <a:ext cx="6064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78" name="Picture 2" descr="C:\Documents and Settings\kturney\Local Settings\Temporary Internet Files\Content.IE5\AYJN3KPQ\MC900434411[1]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875463" y="0"/>
            <a:ext cx="690562" cy="77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Content Placeholder 23"/>
          <p:cNvSpPr>
            <a:spLocks noGrp="1"/>
          </p:cNvSpPr>
          <p:nvPr>
            <p:ph sz="half" idx="1"/>
          </p:nvPr>
        </p:nvSpPr>
        <p:spPr>
          <a:xfrm>
            <a:off x="323850" y="765175"/>
            <a:ext cx="4038600" cy="4525963"/>
          </a:xfrm>
        </p:spPr>
        <p:txBody>
          <a:bodyPr rtlCol="0">
            <a:normAutofit fontScale="92500" lnSpcReduction="10000"/>
          </a:bodyPr>
          <a:lstStyle/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1.  oui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2.  nous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3. ne…….jamais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4.  on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5.  non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6.  parce que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7.  mon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8.  ou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9.  ne pas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10. où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fr-FR" dirty="0" smtClean="0"/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fr-FR" dirty="0" smtClean="0"/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fr-FR" dirty="0" smtClean="0"/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fr-FR" dirty="0" smtClean="0"/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fr-FR" dirty="0"/>
          </a:p>
        </p:txBody>
      </p:sp>
      <p:sp>
        <p:nvSpPr>
          <p:cNvPr id="25" name="Content Placeholder 24"/>
          <p:cNvSpPr>
            <a:spLocks noGrp="1"/>
          </p:cNvSpPr>
          <p:nvPr>
            <p:ph sz="half" idx="2"/>
          </p:nvPr>
        </p:nvSpPr>
        <p:spPr>
          <a:xfrm>
            <a:off x="4643438" y="765175"/>
            <a:ext cx="4038600" cy="4525963"/>
          </a:xfrm>
        </p:spPr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A  </a:t>
            </a:r>
            <a:r>
              <a:rPr lang="fr-FR" b="1" dirty="0" err="1" smtClean="0"/>
              <a:t>yes</a:t>
            </a:r>
            <a:endParaRPr lang="fr-FR" b="1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B   </a:t>
            </a:r>
            <a:r>
              <a:rPr lang="fr-FR" b="1" dirty="0" err="1" smtClean="0"/>
              <a:t>my</a:t>
            </a:r>
            <a:endParaRPr lang="fr-FR" b="1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C  no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D  </a:t>
            </a:r>
            <a:r>
              <a:rPr lang="fr-FR" b="1" dirty="0" err="1" smtClean="0"/>
              <a:t>because</a:t>
            </a:r>
            <a:endParaRPr lang="fr-FR" b="1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E   or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F   </a:t>
            </a:r>
            <a:r>
              <a:rPr lang="fr-FR" b="1" dirty="0" err="1" smtClean="0"/>
              <a:t>where</a:t>
            </a:r>
            <a:endParaRPr lang="fr-FR" b="1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G  </a:t>
            </a:r>
            <a:r>
              <a:rPr lang="fr-FR" b="1" dirty="0" err="1" smtClean="0"/>
              <a:t>we</a:t>
            </a:r>
            <a:endParaRPr lang="fr-FR" b="1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H  </a:t>
            </a:r>
            <a:r>
              <a:rPr lang="fr-FR" b="1" dirty="0" err="1" smtClean="0"/>
              <a:t>we</a:t>
            </a:r>
            <a:r>
              <a:rPr lang="fr-FR" b="1" dirty="0" smtClean="0"/>
              <a:t>/</a:t>
            </a:r>
            <a:r>
              <a:rPr lang="fr-FR" b="1" dirty="0" err="1" smtClean="0"/>
              <a:t>you</a:t>
            </a:r>
            <a:endParaRPr lang="fr-FR" b="1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I   not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J  </a:t>
            </a:r>
            <a:r>
              <a:rPr lang="fr-FR" b="1" dirty="0" err="1" smtClean="0"/>
              <a:t>never</a:t>
            </a:r>
            <a:endParaRPr lang="fr-FR" b="1" dirty="0"/>
          </a:p>
        </p:txBody>
      </p:sp>
      <p:sp>
        <p:nvSpPr>
          <p:cNvPr id="47" name="TextBox 46"/>
          <p:cNvSpPr txBox="1">
            <a:spLocks noChangeArrowheads="1"/>
          </p:cNvSpPr>
          <p:nvPr/>
        </p:nvSpPr>
        <p:spPr bwMode="auto">
          <a:xfrm>
            <a:off x="3995738" y="5732463"/>
            <a:ext cx="3079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latin typeface="Calibri" pitchFamily="34" charset="0"/>
              </a:rPr>
              <a:t>C</a:t>
            </a:r>
          </a:p>
        </p:txBody>
      </p:sp>
      <p:sp>
        <p:nvSpPr>
          <p:cNvPr id="48" name="TextBox 47"/>
          <p:cNvSpPr txBox="1">
            <a:spLocks noChangeArrowheads="1"/>
          </p:cNvSpPr>
          <p:nvPr/>
        </p:nvSpPr>
        <p:spPr bwMode="auto">
          <a:xfrm>
            <a:off x="3419475" y="5732463"/>
            <a:ext cx="3286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latin typeface="Calibri" pitchFamily="34" charset="0"/>
              </a:rPr>
              <a:t>H</a:t>
            </a:r>
          </a:p>
        </p:txBody>
      </p:sp>
      <p:sp>
        <p:nvSpPr>
          <p:cNvPr id="49" name="TextBox 48"/>
          <p:cNvSpPr txBox="1">
            <a:spLocks noChangeArrowheads="1"/>
          </p:cNvSpPr>
          <p:nvPr/>
        </p:nvSpPr>
        <p:spPr bwMode="auto">
          <a:xfrm>
            <a:off x="5219700" y="5732463"/>
            <a:ext cx="3095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latin typeface="Calibri" pitchFamily="34" charset="0"/>
              </a:rPr>
              <a:t>B</a:t>
            </a:r>
          </a:p>
        </p:txBody>
      </p:sp>
      <p:sp>
        <p:nvSpPr>
          <p:cNvPr id="50" name="TextBox 49"/>
          <p:cNvSpPr txBox="1">
            <a:spLocks noChangeArrowheads="1"/>
          </p:cNvSpPr>
          <p:nvPr/>
        </p:nvSpPr>
        <p:spPr bwMode="auto">
          <a:xfrm>
            <a:off x="4572000" y="5732463"/>
            <a:ext cx="3270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latin typeface="Calibri" pitchFamily="34" charset="0"/>
              </a:rPr>
              <a:t>D</a:t>
            </a:r>
          </a:p>
        </p:txBody>
      </p:sp>
      <p:sp>
        <p:nvSpPr>
          <p:cNvPr id="51" name="TextBox 50"/>
          <p:cNvSpPr txBox="1">
            <a:spLocks noChangeArrowheads="1"/>
          </p:cNvSpPr>
          <p:nvPr/>
        </p:nvSpPr>
        <p:spPr bwMode="auto">
          <a:xfrm>
            <a:off x="6443663" y="5732463"/>
            <a:ext cx="2428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latin typeface="Calibri" pitchFamily="34" charset="0"/>
              </a:rPr>
              <a:t>I</a:t>
            </a:r>
          </a:p>
        </p:txBody>
      </p:sp>
      <p:sp>
        <p:nvSpPr>
          <p:cNvPr id="52" name="TextBox 51"/>
          <p:cNvSpPr txBox="1">
            <a:spLocks noChangeArrowheads="1"/>
          </p:cNvSpPr>
          <p:nvPr/>
        </p:nvSpPr>
        <p:spPr bwMode="auto">
          <a:xfrm>
            <a:off x="7019925" y="5732463"/>
            <a:ext cx="2905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latin typeface="Calibri" pitchFamily="34" charset="0"/>
              </a:rPr>
              <a:t>F</a:t>
            </a:r>
          </a:p>
        </p:txBody>
      </p:sp>
      <p:sp>
        <p:nvSpPr>
          <p:cNvPr id="53" name="TextBox 52"/>
          <p:cNvSpPr txBox="1">
            <a:spLocks noChangeArrowheads="1"/>
          </p:cNvSpPr>
          <p:nvPr/>
        </p:nvSpPr>
        <p:spPr bwMode="auto">
          <a:xfrm>
            <a:off x="2195513" y="5732463"/>
            <a:ext cx="3302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latin typeface="Calibri" pitchFamily="34" charset="0"/>
              </a:rPr>
              <a:t>G</a:t>
            </a:r>
          </a:p>
        </p:txBody>
      </p:sp>
      <p:sp>
        <p:nvSpPr>
          <p:cNvPr id="54" name="TextBox 53"/>
          <p:cNvSpPr txBox="1">
            <a:spLocks noChangeArrowheads="1"/>
          </p:cNvSpPr>
          <p:nvPr/>
        </p:nvSpPr>
        <p:spPr bwMode="auto">
          <a:xfrm>
            <a:off x="2843213" y="5732463"/>
            <a:ext cx="2587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latin typeface="Calibri" pitchFamily="34" charset="0"/>
              </a:rPr>
              <a:t>J</a:t>
            </a:r>
          </a:p>
        </p:txBody>
      </p:sp>
      <p:sp>
        <p:nvSpPr>
          <p:cNvPr id="55" name="TextBox 54"/>
          <p:cNvSpPr txBox="1">
            <a:spLocks noChangeArrowheads="1"/>
          </p:cNvSpPr>
          <p:nvPr/>
        </p:nvSpPr>
        <p:spPr bwMode="auto">
          <a:xfrm>
            <a:off x="5867400" y="5732463"/>
            <a:ext cx="2968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latin typeface="Calibri" pitchFamily="34" charset="0"/>
              </a:rPr>
              <a:t>E</a:t>
            </a:r>
          </a:p>
        </p:txBody>
      </p:sp>
      <p:sp>
        <p:nvSpPr>
          <p:cNvPr id="56" name="TextBox 55"/>
          <p:cNvSpPr txBox="1">
            <a:spLocks noChangeArrowheads="1"/>
          </p:cNvSpPr>
          <p:nvPr/>
        </p:nvSpPr>
        <p:spPr bwMode="auto">
          <a:xfrm>
            <a:off x="1547813" y="5732463"/>
            <a:ext cx="3175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latin typeface="Calibri" pitchFamily="34" charset="0"/>
              </a:rPr>
              <a:t>A</a:t>
            </a:r>
          </a:p>
        </p:txBody>
      </p:sp>
      <p:sp>
        <p:nvSpPr>
          <p:cNvPr id="39991" name="TextBox 56"/>
          <p:cNvSpPr txBox="1">
            <a:spLocks noChangeArrowheads="1"/>
          </p:cNvSpPr>
          <p:nvPr/>
        </p:nvSpPr>
        <p:spPr bwMode="auto">
          <a:xfrm>
            <a:off x="1258888" y="6308725"/>
            <a:ext cx="69135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2000">
                <a:latin typeface="Calibri" pitchFamily="34" charset="0"/>
              </a:rPr>
              <a:t>Extension – write phrases using these high frequency words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4"/>
          <p:cNvSpPr>
            <a:spLocks noChangeArrowheads="1"/>
          </p:cNvSpPr>
          <p:nvPr/>
        </p:nvSpPr>
        <p:spPr bwMode="auto">
          <a:xfrm>
            <a:off x="1692275" y="-171450"/>
            <a:ext cx="5472113" cy="1568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endParaRPr lang="en-GB" sz="7200" b="1">
              <a:solidFill>
                <a:srgbClr val="0000F1"/>
              </a:solidFill>
              <a:latin typeface="Calibri" pitchFamily="34" charset="0"/>
            </a:endParaRPr>
          </a:p>
        </p:txBody>
      </p:sp>
      <p:sp>
        <p:nvSpPr>
          <p:cNvPr id="41986" name="Rectangle 15"/>
          <p:cNvSpPr>
            <a:spLocks noChangeArrowheads="1"/>
          </p:cNvSpPr>
          <p:nvPr/>
        </p:nvSpPr>
        <p:spPr bwMode="auto">
          <a:xfrm>
            <a:off x="0" y="0"/>
            <a:ext cx="9144000" cy="1588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41987" name="Rectangle 16"/>
          <p:cNvSpPr>
            <a:spLocks noChangeArrowheads="1"/>
          </p:cNvSpPr>
          <p:nvPr/>
        </p:nvSpPr>
        <p:spPr bwMode="auto">
          <a:xfrm>
            <a:off x="0" y="0"/>
            <a:ext cx="9144000" cy="1588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41988" name="Rectangle 17"/>
          <p:cNvSpPr>
            <a:spLocks noChangeArrowheads="1"/>
          </p:cNvSpPr>
          <p:nvPr/>
        </p:nvSpPr>
        <p:spPr bwMode="auto">
          <a:xfrm>
            <a:off x="250825" y="1628775"/>
            <a:ext cx="8642350" cy="5632450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lIns="90000" tIns="45000" rIns="90000" bIns="45000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en-US" sz="3600">
              <a:solidFill>
                <a:srgbClr val="0000FF"/>
              </a:solidFill>
              <a:latin typeface="Calibri" pitchFamily="34" charset="0"/>
            </a:endParaRP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en-US" sz="3600">
              <a:solidFill>
                <a:srgbClr val="0000FF"/>
              </a:solidFill>
              <a:latin typeface="Calibri" pitchFamily="34" charset="0"/>
            </a:endParaRP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en-GB" sz="3600">
              <a:solidFill>
                <a:srgbClr val="0000FF"/>
              </a:solidFill>
              <a:latin typeface="Calibri" pitchFamily="34" charset="0"/>
            </a:endParaRP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en-GB" sz="3600">
              <a:solidFill>
                <a:srgbClr val="0000FF"/>
              </a:solidFill>
              <a:latin typeface="Calibri" pitchFamily="34" charset="0"/>
            </a:endParaRP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en-GB" sz="3600">
              <a:solidFill>
                <a:srgbClr val="0000FF"/>
              </a:solidFill>
              <a:latin typeface="Calibri" pitchFamily="34" charset="0"/>
            </a:endParaRP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en-GB" sz="3600">
              <a:solidFill>
                <a:srgbClr val="0000FF"/>
              </a:solidFill>
              <a:latin typeface="Calibri" pitchFamily="34" charset="0"/>
            </a:endParaRP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en-GB" sz="3600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41989" name="Rectangle 18"/>
          <p:cNvSpPr>
            <a:spLocks noChangeArrowheads="1"/>
          </p:cNvSpPr>
          <p:nvPr/>
        </p:nvSpPr>
        <p:spPr bwMode="auto">
          <a:xfrm>
            <a:off x="0" y="0"/>
            <a:ext cx="9144000" cy="1588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41990" name="Rectangle 19"/>
          <p:cNvSpPr>
            <a:spLocks noChangeArrowheads="1"/>
          </p:cNvSpPr>
          <p:nvPr/>
        </p:nvSpPr>
        <p:spPr bwMode="auto">
          <a:xfrm>
            <a:off x="0" y="0"/>
            <a:ext cx="9144000" cy="1588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GB">
              <a:latin typeface="Calibri" pitchFamily="34" charset="0"/>
            </a:endParaRPr>
          </a:p>
        </p:txBody>
      </p:sp>
      <p:pic>
        <p:nvPicPr>
          <p:cNvPr id="41991" name="Picture 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16913" y="0"/>
            <a:ext cx="606425" cy="476250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</p:pic>
      <p:sp>
        <p:nvSpPr>
          <p:cNvPr id="41992" name="TextBox 18"/>
          <p:cNvSpPr txBox="1">
            <a:spLocks noChangeArrowheads="1"/>
          </p:cNvSpPr>
          <p:nvPr/>
        </p:nvSpPr>
        <p:spPr bwMode="auto">
          <a:xfrm>
            <a:off x="539750" y="908050"/>
            <a:ext cx="8064500" cy="751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GB" sz="2400">
              <a:latin typeface="Calibri" pitchFamily="34" charset="0"/>
            </a:endParaRPr>
          </a:p>
          <a:p>
            <a:endParaRPr lang="en-GB" sz="2400">
              <a:latin typeface="Calibri" pitchFamily="34" charset="0"/>
            </a:endParaRPr>
          </a:p>
          <a:p>
            <a:r>
              <a:rPr lang="en-GB" sz="3200">
                <a:solidFill>
                  <a:srgbClr val="0070C0"/>
                </a:solidFill>
                <a:latin typeface="Calibri" pitchFamily="34" charset="0"/>
              </a:rPr>
              <a:t>High Frequency Words 71- 80!  </a:t>
            </a:r>
          </a:p>
          <a:p>
            <a:endParaRPr lang="en-GB" sz="3200">
              <a:solidFill>
                <a:srgbClr val="0070C0"/>
              </a:solidFill>
              <a:latin typeface="Calibri" pitchFamily="34" charset="0"/>
            </a:endParaRPr>
          </a:p>
          <a:p>
            <a:endParaRPr lang="en-GB" sz="3200">
              <a:solidFill>
                <a:srgbClr val="0070C0"/>
              </a:solidFill>
              <a:latin typeface="Comic Sans MS" pitchFamily="66" charset="0"/>
            </a:endParaRPr>
          </a:p>
          <a:p>
            <a:endParaRPr lang="en-GB" sz="3200">
              <a:solidFill>
                <a:srgbClr val="0070C0"/>
              </a:solidFill>
              <a:latin typeface="Calibri" pitchFamily="34" charset="0"/>
            </a:endParaRPr>
          </a:p>
          <a:p>
            <a:endParaRPr lang="en-GB" sz="3200">
              <a:solidFill>
                <a:srgbClr val="0070C0"/>
              </a:solidFill>
              <a:latin typeface="Calibri" pitchFamily="34" charset="0"/>
            </a:endParaRPr>
          </a:p>
          <a:p>
            <a:endParaRPr lang="en-GB" sz="3200">
              <a:solidFill>
                <a:srgbClr val="0070C0"/>
              </a:solidFill>
              <a:latin typeface="Calibri" pitchFamily="34" charset="0"/>
            </a:endParaRPr>
          </a:p>
          <a:p>
            <a:endParaRPr lang="en-GB" sz="3200">
              <a:solidFill>
                <a:srgbClr val="0070C0"/>
              </a:solidFill>
              <a:latin typeface="Calibri" pitchFamily="34" charset="0"/>
            </a:endParaRPr>
          </a:p>
          <a:p>
            <a:endParaRPr lang="en-GB" sz="2400">
              <a:latin typeface="Calibri" pitchFamily="34" charset="0"/>
            </a:endParaRPr>
          </a:p>
          <a:p>
            <a:endParaRPr lang="en-GB" sz="2400">
              <a:solidFill>
                <a:srgbClr val="FF0000"/>
              </a:solidFill>
              <a:latin typeface="Calibri" pitchFamily="34" charset="0"/>
            </a:endParaRPr>
          </a:p>
          <a:p>
            <a:endParaRPr lang="en-GB" sz="2400">
              <a:latin typeface="Calibri" pitchFamily="34" charset="0"/>
            </a:endParaRPr>
          </a:p>
          <a:p>
            <a:endParaRPr lang="en-GB" sz="2400">
              <a:latin typeface="Calibri" pitchFamily="34" charset="0"/>
            </a:endParaRPr>
          </a:p>
          <a:p>
            <a:endParaRPr lang="en-GB" sz="2400">
              <a:latin typeface="Calibri" pitchFamily="34" charset="0"/>
            </a:endParaRPr>
          </a:p>
          <a:p>
            <a:endParaRPr lang="en-GB" sz="2400">
              <a:latin typeface="Calibri" pitchFamily="34" charset="0"/>
            </a:endParaRPr>
          </a:p>
          <a:p>
            <a:endParaRPr lang="en-GB" sz="2400">
              <a:latin typeface="Calibri" pitchFamily="34" charset="0"/>
            </a:endParaRPr>
          </a:p>
          <a:p>
            <a:endParaRPr lang="en-GB" sz="2400">
              <a:latin typeface="Calibri" pitchFamily="34" charset="0"/>
            </a:endParaRPr>
          </a:p>
          <a:p>
            <a:endParaRPr lang="en-GB">
              <a:latin typeface="Calibri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547664" y="0"/>
            <a:ext cx="5472608" cy="10156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FF"/>
                </a:solidFill>
                <a:latin typeface="+mn-lt"/>
                <a:cs typeface="+mn-cs"/>
              </a:rPr>
              <a:t>Les Devoirs</a:t>
            </a:r>
          </a:p>
        </p:txBody>
      </p:sp>
      <p:pic>
        <p:nvPicPr>
          <p:cNvPr id="41994" name="Picture 2" descr="C:\Documents and Settings\kturney\Local Settings\Temporary Internet Files\Content.IE5\F1C7RY60\MC900384152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43663" y="188913"/>
            <a:ext cx="1817687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5" name="Picture 3" descr="C:\Documents and Settings\kturney\Local Settings\Temporary Internet Files\Content.IE5\3LI316KY\MC900411928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5650" y="3284538"/>
            <a:ext cx="1235075" cy="220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6" name="Picture 5" descr="C:\Documents and Settings\kturney\Local Settings\Temporary Internet Files\Content.IE5\5B7E9I7U\MC900352376[1]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227763" y="3716338"/>
            <a:ext cx="2490787" cy="2027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7" name="Picture 6" descr="C:\Documents and Settings\kturney\Local Settings\Temporary Internet Files\Content.IE5\5B7E9I7U\MC900030279[1].wm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724525" y="2060575"/>
            <a:ext cx="1751013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8" name="Picture 7" descr="C:\Documents and Settings\kturney\Local Settings\Temporary Internet Files\Content.IE5\F1C7RY60\MC900441312[1]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700338" y="3068638"/>
            <a:ext cx="27432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Table 44"/>
          <p:cNvGraphicFramePr>
            <a:graphicFrameLocks noGrp="1"/>
          </p:cNvGraphicFramePr>
          <p:nvPr/>
        </p:nvGraphicFramePr>
        <p:xfrm>
          <a:off x="1403350" y="5300663"/>
          <a:ext cx="6096000" cy="8028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</a:tblGrid>
              <a:tr h="432048">
                <a:tc>
                  <a:txBody>
                    <a:bodyPr/>
                    <a:lstStyle/>
                    <a:p>
                      <a:r>
                        <a:rPr lang="fr-FR" dirty="0" smtClean="0"/>
                        <a:t>1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2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3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4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5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6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7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8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9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10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2699792" y="0"/>
            <a:ext cx="3479411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FF"/>
                </a:solidFill>
                <a:latin typeface="+mn-lt"/>
                <a:cs typeface="+mn-cs"/>
              </a:rPr>
              <a:t>Entrée</a:t>
            </a:r>
          </a:p>
        </p:txBody>
      </p:sp>
      <p:sp>
        <p:nvSpPr>
          <p:cNvPr id="4406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4407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44071" name="TextBox 13"/>
          <p:cNvSpPr txBox="1">
            <a:spLocks noChangeArrowheads="1"/>
          </p:cNvSpPr>
          <p:nvPr/>
        </p:nvSpPr>
        <p:spPr bwMode="auto">
          <a:xfrm>
            <a:off x="250825" y="1412875"/>
            <a:ext cx="8642350" cy="674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GB" sz="3600">
              <a:solidFill>
                <a:srgbClr val="0000FF"/>
              </a:solidFill>
              <a:latin typeface="Calibri" pitchFamily="34" charset="0"/>
            </a:endParaRPr>
          </a:p>
          <a:p>
            <a:r>
              <a:rPr lang="fr-FR" sz="3600">
                <a:solidFill>
                  <a:srgbClr val="0000FF"/>
                </a:solidFill>
                <a:latin typeface="Calibri" pitchFamily="34" charset="0"/>
              </a:rPr>
              <a:t> </a:t>
            </a:r>
          </a:p>
          <a:p>
            <a:r>
              <a:rPr lang="en-GB" sz="360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fr-FR" sz="3600">
                <a:latin typeface="Calibri" pitchFamily="34" charset="0"/>
              </a:rPr>
              <a:t> </a:t>
            </a:r>
          </a:p>
          <a:p>
            <a:r>
              <a:rPr lang="en-GB" sz="3600">
                <a:latin typeface="Calibri" pitchFamily="34" charset="0"/>
              </a:rPr>
              <a:t> </a:t>
            </a:r>
          </a:p>
          <a:p>
            <a:endParaRPr lang="en-GB" sz="3600">
              <a:solidFill>
                <a:srgbClr val="0000FF"/>
              </a:solidFill>
              <a:latin typeface="Calibri" pitchFamily="34" charset="0"/>
            </a:endParaRPr>
          </a:p>
          <a:p>
            <a:endParaRPr lang="en-GB" sz="3600">
              <a:solidFill>
                <a:srgbClr val="0000FF"/>
              </a:solidFill>
              <a:latin typeface="Calibri" pitchFamily="34" charset="0"/>
            </a:endParaRPr>
          </a:p>
          <a:p>
            <a:endParaRPr lang="en-GB" sz="3600">
              <a:latin typeface="Calibri" pitchFamily="34" charset="0"/>
            </a:endParaRPr>
          </a:p>
          <a:p>
            <a:endParaRPr lang="en-GB" sz="3600">
              <a:latin typeface="Calibri" pitchFamily="34" charset="0"/>
            </a:endParaRPr>
          </a:p>
          <a:p>
            <a:endParaRPr lang="en-GB" sz="3600">
              <a:latin typeface="Calibri" pitchFamily="34" charset="0"/>
            </a:endParaRPr>
          </a:p>
          <a:p>
            <a:endParaRPr lang="en-GB" sz="3600">
              <a:latin typeface="Calibri" pitchFamily="34" charset="0"/>
            </a:endParaRPr>
          </a:p>
          <a:p>
            <a:endParaRPr lang="en-GB" sz="3600">
              <a:latin typeface="Calibri" pitchFamily="34" charset="0"/>
            </a:endParaRPr>
          </a:p>
          <a:p>
            <a:endParaRPr lang="en-GB" sz="3600">
              <a:latin typeface="Calibri" pitchFamily="34" charset="0"/>
            </a:endParaRPr>
          </a:p>
        </p:txBody>
      </p:sp>
      <p:pic>
        <p:nvPicPr>
          <p:cNvPr id="44072" name="Picture 2" descr="C:\Users\Stefan\AppData\Local\Microsoft\Windows\Temporary Internet Files\Content.IE5\SVXIXUWE\MCj0355925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3" y="0"/>
            <a:ext cx="436562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73" name="Picture 3" descr="C:\Users\Stefan\AppData\Local\Microsoft\Windows\Temporary Internet Files\Content.IE5\Z0GHLXNT\MC900015916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316913" y="0"/>
            <a:ext cx="6064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74" name="Picture 2" descr="C:\Documents and Settings\kturney\Local Settings\Temporary Internet Files\Content.IE5\AYJN3KPQ\MC900434411[1]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875463" y="0"/>
            <a:ext cx="690562" cy="77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Content Placeholder 23"/>
          <p:cNvSpPr>
            <a:spLocks noGrp="1"/>
          </p:cNvSpPr>
          <p:nvPr>
            <p:ph sz="half" idx="1"/>
          </p:nvPr>
        </p:nvSpPr>
        <p:spPr>
          <a:xfrm>
            <a:off x="323850" y="765175"/>
            <a:ext cx="4038600" cy="4525963"/>
          </a:xfrm>
        </p:spPr>
        <p:txBody>
          <a:bodyPr rtlCol="0">
            <a:normAutofit fontScale="92500" lnSpcReduction="20000"/>
          </a:bodyPr>
          <a:lstStyle/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1.  </a:t>
            </a:r>
            <a:r>
              <a:rPr lang="fr-FR" b="1" dirty="0" smtClean="0">
                <a:latin typeface="Arial"/>
              </a:rPr>
              <a:t>quand</a:t>
            </a:r>
            <a:endParaRPr lang="fr-FR" b="1" dirty="0" smtClean="0"/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2.  </a:t>
            </a:r>
            <a:r>
              <a:rPr lang="fr-FR" b="1" dirty="0" smtClean="0">
                <a:latin typeface="Arial"/>
              </a:rPr>
              <a:t>qu’est-ce que ?</a:t>
            </a:r>
            <a:endParaRPr lang="fr-FR" b="1" dirty="0" smtClean="0"/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3.  qui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4.  </a:t>
            </a:r>
            <a:r>
              <a:rPr lang="fr-FR" b="1" dirty="0" smtClean="0">
                <a:latin typeface="Arial"/>
              </a:rPr>
              <a:t>pour</a:t>
            </a:r>
            <a:endParaRPr lang="fr-FR" b="1" dirty="0" smtClean="0"/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5.  ses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6.  que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7.  sa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8.  </a:t>
            </a:r>
            <a:r>
              <a:rPr lang="fr-FR" b="1" dirty="0" smtClean="0">
                <a:latin typeface="Arial"/>
              </a:rPr>
              <a:t>pourquoi</a:t>
            </a:r>
            <a:endParaRPr lang="fr-FR" b="1" dirty="0" smtClean="0"/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9.  si</a:t>
            </a:r>
          </a:p>
          <a:p>
            <a:pPr fontAlgn="auto">
              <a:lnSpc>
                <a:spcPct val="115000"/>
              </a:lnSpc>
              <a:spcAft>
                <a:spcPts val="1000"/>
              </a:spcAft>
              <a:buFont typeface="Arial" pitchFamily="34" charset="0"/>
              <a:buNone/>
              <a:defRPr/>
            </a:pPr>
            <a:r>
              <a:rPr lang="fr-FR" b="1" dirty="0" smtClean="0"/>
              <a:t>10.  </a:t>
            </a:r>
            <a:r>
              <a:rPr lang="fr-FR" b="1" dirty="0" smtClean="0">
                <a:latin typeface="Arial"/>
              </a:rPr>
              <a:t>qu’est-ce qu’il y a</a:t>
            </a:r>
            <a:endParaRPr lang="en-GB" sz="2000" b="1" dirty="0" smtClean="0"/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fr-FR" dirty="0" smtClean="0"/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fr-FR" dirty="0" smtClean="0"/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fr-FR" dirty="0" smtClean="0"/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fr-FR" dirty="0" smtClean="0"/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fr-FR" dirty="0" smtClean="0"/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fr-FR" dirty="0"/>
          </a:p>
        </p:txBody>
      </p:sp>
      <p:sp>
        <p:nvSpPr>
          <p:cNvPr id="25" name="Content Placeholder 24"/>
          <p:cNvSpPr>
            <a:spLocks noGrp="1"/>
          </p:cNvSpPr>
          <p:nvPr>
            <p:ph sz="half" idx="2"/>
          </p:nvPr>
        </p:nvSpPr>
        <p:spPr>
          <a:xfrm>
            <a:off x="4643438" y="765175"/>
            <a:ext cx="4038600" cy="4525963"/>
          </a:xfrm>
        </p:spPr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A  </a:t>
            </a:r>
            <a:r>
              <a:rPr lang="fr-FR" b="1" dirty="0" err="1" smtClean="0"/>
              <a:t>why</a:t>
            </a:r>
            <a:endParaRPr lang="fr-FR" b="1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B  </a:t>
            </a:r>
            <a:r>
              <a:rPr lang="fr-FR" b="1" dirty="0" err="1" smtClean="0"/>
              <a:t>what</a:t>
            </a:r>
            <a:r>
              <a:rPr lang="fr-FR" b="1" dirty="0" smtClean="0"/>
              <a:t> </a:t>
            </a:r>
            <a:r>
              <a:rPr lang="fr-FR" b="1" dirty="0" err="1" smtClean="0"/>
              <a:t>is</a:t>
            </a:r>
            <a:r>
              <a:rPr lang="fr-FR" b="1" dirty="0" smtClean="0"/>
              <a:t> </a:t>
            </a:r>
            <a:r>
              <a:rPr lang="fr-FR" b="1" dirty="0" err="1" smtClean="0"/>
              <a:t>there</a:t>
            </a:r>
            <a:endParaRPr lang="fr-FR" b="1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C  </a:t>
            </a:r>
            <a:r>
              <a:rPr lang="fr-FR" b="1" dirty="0" err="1" smtClean="0"/>
              <a:t>what</a:t>
            </a:r>
            <a:endParaRPr lang="fr-FR" b="1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D  </a:t>
            </a:r>
            <a:r>
              <a:rPr lang="fr-FR" b="1" dirty="0" err="1" smtClean="0"/>
              <a:t>his</a:t>
            </a:r>
            <a:r>
              <a:rPr lang="fr-FR" b="1" dirty="0" smtClean="0"/>
              <a:t>/</a:t>
            </a:r>
            <a:r>
              <a:rPr lang="fr-FR" b="1" dirty="0" err="1" smtClean="0"/>
              <a:t>her</a:t>
            </a:r>
            <a:r>
              <a:rPr lang="fr-FR" b="1" dirty="0" smtClean="0"/>
              <a:t>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E   </a:t>
            </a:r>
            <a:r>
              <a:rPr lang="fr-FR" b="1" dirty="0" smtClean="0">
                <a:latin typeface="Arial"/>
              </a:rPr>
              <a:t>for /in </a:t>
            </a:r>
            <a:r>
              <a:rPr lang="fr-FR" b="1" dirty="0" err="1" smtClean="0">
                <a:latin typeface="Arial"/>
              </a:rPr>
              <a:t>order</a:t>
            </a:r>
            <a:r>
              <a:rPr lang="fr-FR" b="1" dirty="0" smtClean="0">
                <a:latin typeface="Arial"/>
              </a:rPr>
              <a:t> to </a:t>
            </a:r>
            <a:endParaRPr lang="fr-FR" b="1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F   if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G  </a:t>
            </a:r>
            <a:r>
              <a:rPr lang="fr-FR" b="1" dirty="0" err="1" smtClean="0"/>
              <a:t>that</a:t>
            </a:r>
            <a:endParaRPr lang="fr-FR" b="1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H  </a:t>
            </a:r>
            <a:r>
              <a:rPr lang="fr-FR" b="1" dirty="0" err="1" smtClean="0"/>
              <a:t>his</a:t>
            </a:r>
            <a:r>
              <a:rPr lang="fr-FR" b="1" dirty="0" smtClean="0"/>
              <a:t>/</a:t>
            </a:r>
            <a:r>
              <a:rPr lang="fr-FR" b="1" dirty="0" err="1" smtClean="0"/>
              <a:t>her</a:t>
            </a:r>
            <a:r>
              <a:rPr lang="fr-FR" b="1" dirty="0" smtClean="0"/>
              <a:t> (</a:t>
            </a:r>
            <a:r>
              <a:rPr lang="fr-FR" b="1" dirty="0" err="1" smtClean="0"/>
              <a:t>fem</a:t>
            </a:r>
            <a:r>
              <a:rPr lang="fr-FR" b="1" dirty="0" smtClean="0"/>
              <a:t>.)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I   </a:t>
            </a:r>
            <a:r>
              <a:rPr lang="fr-FR" b="1" dirty="0" err="1" smtClean="0"/>
              <a:t>when</a:t>
            </a:r>
            <a:endParaRPr lang="fr-FR" b="1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J  </a:t>
            </a:r>
            <a:r>
              <a:rPr lang="fr-FR" b="1" dirty="0" err="1" smtClean="0"/>
              <a:t>who</a:t>
            </a:r>
            <a:endParaRPr lang="fr-FR" b="1" dirty="0"/>
          </a:p>
        </p:txBody>
      </p:sp>
      <p:sp>
        <p:nvSpPr>
          <p:cNvPr id="47" name="TextBox 46"/>
          <p:cNvSpPr txBox="1">
            <a:spLocks noChangeArrowheads="1"/>
          </p:cNvSpPr>
          <p:nvPr/>
        </p:nvSpPr>
        <p:spPr bwMode="auto">
          <a:xfrm>
            <a:off x="3995738" y="5732463"/>
            <a:ext cx="3270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latin typeface="Calibri" pitchFamily="34" charset="0"/>
              </a:rPr>
              <a:t>D</a:t>
            </a:r>
          </a:p>
        </p:txBody>
      </p:sp>
      <p:sp>
        <p:nvSpPr>
          <p:cNvPr id="48" name="TextBox 47"/>
          <p:cNvSpPr txBox="1">
            <a:spLocks noChangeArrowheads="1"/>
          </p:cNvSpPr>
          <p:nvPr/>
        </p:nvSpPr>
        <p:spPr bwMode="auto">
          <a:xfrm>
            <a:off x="3419475" y="5732463"/>
            <a:ext cx="2968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latin typeface="Calibri" pitchFamily="34" charset="0"/>
              </a:rPr>
              <a:t>E</a:t>
            </a:r>
          </a:p>
        </p:txBody>
      </p:sp>
      <p:sp>
        <p:nvSpPr>
          <p:cNvPr id="49" name="TextBox 48"/>
          <p:cNvSpPr txBox="1">
            <a:spLocks noChangeArrowheads="1"/>
          </p:cNvSpPr>
          <p:nvPr/>
        </p:nvSpPr>
        <p:spPr bwMode="auto">
          <a:xfrm>
            <a:off x="5219700" y="5732463"/>
            <a:ext cx="3286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latin typeface="Calibri" pitchFamily="34" charset="0"/>
              </a:rPr>
              <a:t>H</a:t>
            </a:r>
          </a:p>
        </p:txBody>
      </p:sp>
      <p:sp>
        <p:nvSpPr>
          <p:cNvPr id="50" name="TextBox 49"/>
          <p:cNvSpPr txBox="1">
            <a:spLocks noChangeArrowheads="1"/>
          </p:cNvSpPr>
          <p:nvPr/>
        </p:nvSpPr>
        <p:spPr bwMode="auto">
          <a:xfrm>
            <a:off x="4572000" y="5732463"/>
            <a:ext cx="3302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latin typeface="Calibri" pitchFamily="34" charset="0"/>
              </a:rPr>
              <a:t>G</a:t>
            </a:r>
          </a:p>
        </p:txBody>
      </p:sp>
      <p:sp>
        <p:nvSpPr>
          <p:cNvPr id="51" name="TextBox 50"/>
          <p:cNvSpPr txBox="1">
            <a:spLocks noChangeArrowheads="1"/>
          </p:cNvSpPr>
          <p:nvPr/>
        </p:nvSpPr>
        <p:spPr bwMode="auto">
          <a:xfrm>
            <a:off x="6443663" y="5732463"/>
            <a:ext cx="2905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latin typeface="Calibri" pitchFamily="34" charset="0"/>
              </a:rPr>
              <a:t>F</a:t>
            </a:r>
          </a:p>
        </p:txBody>
      </p:sp>
      <p:sp>
        <p:nvSpPr>
          <p:cNvPr id="52" name="TextBox 51"/>
          <p:cNvSpPr txBox="1">
            <a:spLocks noChangeArrowheads="1"/>
          </p:cNvSpPr>
          <p:nvPr/>
        </p:nvSpPr>
        <p:spPr bwMode="auto">
          <a:xfrm>
            <a:off x="7019925" y="5732463"/>
            <a:ext cx="3095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latin typeface="Calibri" pitchFamily="34" charset="0"/>
              </a:rPr>
              <a:t>B</a:t>
            </a:r>
          </a:p>
        </p:txBody>
      </p:sp>
      <p:sp>
        <p:nvSpPr>
          <p:cNvPr id="54" name="TextBox 53"/>
          <p:cNvSpPr txBox="1">
            <a:spLocks noChangeArrowheads="1"/>
          </p:cNvSpPr>
          <p:nvPr/>
        </p:nvSpPr>
        <p:spPr bwMode="auto">
          <a:xfrm>
            <a:off x="2843213" y="5732463"/>
            <a:ext cx="2587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latin typeface="Calibri" pitchFamily="34" charset="0"/>
              </a:rPr>
              <a:t>J</a:t>
            </a:r>
          </a:p>
        </p:txBody>
      </p:sp>
      <p:sp>
        <p:nvSpPr>
          <p:cNvPr id="55" name="TextBox 54"/>
          <p:cNvSpPr txBox="1">
            <a:spLocks noChangeArrowheads="1"/>
          </p:cNvSpPr>
          <p:nvPr/>
        </p:nvSpPr>
        <p:spPr bwMode="auto">
          <a:xfrm>
            <a:off x="5867400" y="5732463"/>
            <a:ext cx="3190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latin typeface="Calibri" pitchFamily="34" charset="0"/>
              </a:rPr>
              <a:t>A</a:t>
            </a:r>
          </a:p>
        </p:txBody>
      </p:sp>
      <p:sp>
        <p:nvSpPr>
          <p:cNvPr id="56" name="TextBox 55"/>
          <p:cNvSpPr txBox="1">
            <a:spLocks noChangeArrowheads="1"/>
          </p:cNvSpPr>
          <p:nvPr/>
        </p:nvSpPr>
        <p:spPr bwMode="auto">
          <a:xfrm>
            <a:off x="1547813" y="5732463"/>
            <a:ext cx="2428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latin typeface="Calibri" pitchFamily="34" charset="0"/>
              </a:rPr>
              <a:t>I</a:t>
            </a:r>
          </a:p>
        </p:txBody>
      </p:sp>
      <p:sp>
        <p:nvSpPr>
          <p:cNvPr id="44086" name="TextBox 56"/>
          <p:cNvSpPr txBox="1">
            <a:spLocks noChangeArrowheads="1"/>
          </p:cNvSpPr>
          <p:nvPr/>
        </p:nvSpPr>
        <p:spPr bwMode="auto">
          <a:xfrm>
            <a:off x="1258888" y="6308725"/>
            <a:ext cx="69135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2000">
                <a:latin typeface="Calibri" pitchFamily="34" charset="0"/>
              </a:rPr>
              <a:t>Extension – write phrases using these high frequency words</a:t>
            </a: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2195513" y="5732463"/>
            <a:ext cx="3079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latin typeface="Calibri" pitchFamily="34" charset="0"/>
              </a:rPr>
              <a:t>C</a:t>
            </a:r>
          </a:p>
        </p:txBody>
      </p:sp>
      <p:sp>
        <p:nvSpPr>
          <p:cNvPr id="44088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GB" sz="1100">
                <a:latin typeface="Calibri" pitchFamily="34" charset="0"/>
              </a:rPr>
              <a:t> </a:t>
            </a:r>
            <a:endParaRPr lang="en-GB" sz="900"/>
          </a:p>
          <a:p>
            <a:pPr eaLnBrk="0" hangingPunct="0"/>
            <a:r>
              <a:rPr lang="en-GB" sz="1100">
                <a:latin typeface="Calibri" pitchFamily="34" charset="0"/>
              </a:rPr>
              <a:t> </a:t>
            </a:r>
            <a:endParaRPr lang="en-GB" sz="900"/>
          </a:p>
          <a:p>
            <a:pPr eaLnBrk="0" hangingPunct="0"/>
            <a:r>
              <a:rPr lang="en-GB" sz="1100">
                <a:latin typeface="Calibri" pitchFamily="34" charset="0"/>
              </a:rPr>
              <a:t> </a:t>
            </a:r>
            <a:endParaRPr lang="en-GB" sz="900"/>
          </a:p>
          <a:p>
            <a:pPr eaLnBrk="0" hangingPunct="0"/>
            <a:r>
              <a:rPr lang="en-GB" sz="1100">
                <a:latin typeface="Calibri" pitchFamily="34" charset="0"/>
              </a:rPr>
              <a:t> </a:t>
            </a:r>
            <a:endParaRPr lang="en-GB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48" grpId="0"/>
      <p:bldP spid="49" grpId="0"/>
      <p:bldP spid="50" grpId="0"/>
      <p:bldP spid="51" grpId="0"/>
      <p:bldP spid="52" grpId="0"/>
      <p:bldP spid="54" grpId="0"/>
      <p:bldP spid="55" grpId="0"/>
      <p:bldP spid="56" grpId="0"/>
      <p:bldP spid="2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14"/>
          <p:cNvSpPr>
            <a:spLocks noChangeArrowheads="1"/>
          </p:cNvSpPr>
          <p:nvPr/>
        </p:nvSpPr>
        <p:spPr bwMode="auto">
          <a:xfrm>
            <a:off x="1692275" y="-171450"/>
            <a:ext cx="5472113" cy="1568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endParaRPr lang="en-GB" sz="7200" b="1">
              <a:solidFill>
                <a:srgbClr val="0000F1"/>
              </a:solidFill>
              <a:latin typeface="Calibri" pitchFamily="34" charset="0"/>
            </a:endParaRPr>
          </a:p>
        </p:txBody>
      </p:sp>
      <p:sp>
        <p:nvSpPr>
          <p:cNvPr id="46082" name="Rectangle 15"/>
          <p:cNvSpPr>
            <a:spLocks noChangeArrowheads="1"/>
          </p:cNvSpPr>
          <p:nvPr/>
        </p:nvSpPr>
        <p:spPr bwMode="auto">
          <a:xfrm>
            <a:off x="0" y="0"/>
            <a:ext cx="9144000" cy="1588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46083" name="Rectangle 16"/>
          <p:cNvSpPr>
            <a:spLocks noChangeArrowheads="1"/>
          </p:cNvSpPr>
          <p:nvPr/>
        </p:nvSpPr>
        <p:spPr bwMode="auto">
          <a:xfrm>
            <a:off x="0" y="0"/>
            <a:ext cx="9144000" cy="1588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46084" name="Rectangle 17"/>
          <p:cNvSpPr>
            <a:spLocks noChangeArrowheads="1"/>
          </p:cNvSpPr>
          <p:nvPr/>
        </p:nvSpPr>
        <p:spPr bwMode="auto">
          <a:xfrm>
            <a:off x="250825" y="1628775"/>
            <a:ext cx="8642350" cy="5632450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lIns="90000" tIns="45000" rIns="90000" bIns="45000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en-US" sz="3600">
              <a:solidFill>
                <a:srgbClr val="0000FF"/>
              </a:solidFill>
              <a:latin typeface="Calibri" pitchFamily="34" charset="0"/>
            </a:endParaRP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en-US" sz="3600">
              <a:solidFill>
                <a:srgbClr val="0000FF"/>
              </a:solidFill>
              <a:latin typeface="Calibri" pitchFamily="34" charset="0"/>
            </a:endParaRP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en-GB" sz="3600">
              <a:solidFill>
                <a:srgbClr val="0000FF"/>
              </a:solidFill>
              <a:latin typeface="Calibri" pitchFamily="34" charset="0"/>
            </a:endParaRP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en-GB" sz="3600">
              <a:solidFill>
                <a:srgbClr val="0000FF"/>
              </a:solidFill>
              <a:latin typeface="Calibri" pitchFamily="34" charset="0"/>
            </a:endParaRP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en-GB" sz="3600">
              <a:solidFill>
                <a:srgbClr val="0000FF"/>
              </a:solidFill>
              <a:latin typeface="Calibri" pitchFamily="34" charset="0"/>
            </a:endParaRP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en-GB" sz="3600">
              <a:solidFill>
                <a:srgbClr val="0000FF"/>
              </a:solidFill>
              <a:latin typeface="Calibri" pitchFamily="34" charset="0"/>
            </a:endParaRP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en-GB" sz="3600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46085" name="Rectangle 18"/>
          <p:cNvSpPr>
            <a:spLocks noChangeArrowheads="1"/>
          </p:cNvSpPr>
          <p:nvPr/>
        </p:nvSpPr>
        <p:spPr bwMode="auto">
          <a:xfrm>
            <a:off x="0" y="0"/>
            <a:ext cx="9144000" cy="1588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46086" name="Rectangle 19"/>
          <p:cNvSpPr>
            <a:spLocks noChangeArrowheads="1"/>
          </p:cNvSpPr>
          <p:nvPr/>
        </p:nvSpPr>
        <p:spPr bwMode="auto">
          <a:xfrm>
            <a:off x="0" y="0"/>
            <a:ext cx="9144000" cy="1588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GB">
              <a:latin typeface="Calibri" pitchFamily="34" charset="0"/>
            </a:endParaRPr>
          </a:p>
        </p:txBody>
      </p:sp>
      <p:pic>
        <p:nvPicPr>
          <p:cNvPr id="46087" name="Picture 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16913" y="0"/>
            <a:ext cx="606425" cy="476250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</p:pic>
      <p:sp>
        <p:nvSpPr>
          <p:cNvPr id="46088" name="TextBox 18"/>
          <p:cNvSpPr txBox="1">
            <a:spLocks noChangeArrowheads="1"/>
          </p:cNvSpPr>
          <p:nvPr/>
        </p:nvSpPr>
        <p:spPr bwMode="auto">
          <a:xfrm>
            <a:off x="539750" y="908050"/>
            <a:ext cx="8064500" cy="751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GB" sz="2400">
              <a:latin typeface="Calibri" pitchFamily="34" charset="0"/>
            </a:endParaRPr>
          </a:p>
          <a:p>
            <a:endParaRPr lang="en-GB" sz="2400">
              <a:latin typeface="Calibri" pitchFamily="34" charset="0"/>
            </a:endParaRPr>
          </a:p>
          <a:p>
            <a:r>
              <a:rPr lang="en-GB" sz="3200">
                <a:solidFill>
                  <a:srgbClr val="0070C0"/>
                </a:solidFill>
                <a:latin typeface="Calibri" pitchFamily="34" charset="0"/>
              </a:rPr>
              <a:t>High Frequency Words 81- 90!  </a:t>
            </a:r>
          </a:p>
          <a:p>
            <a:endParaRPr lang="en-GB" sz="3200">
              <a:solidFill>
                <a:srgbClr val="0070C0"/>
              </a:solidFill>
              <a:latin typeface="Calibri" pitchFamily="34" charset="0"/>
            </a:endParaRPr>
          </a:p>
          <a:p>
            <a:endParaRPr lang="en-GB" sz="3200">
              <a:solidFill>
                <a:srgbClr val="0070C0"/>
              </a:solidFill>
              <a:latin typeface="Comic Sans MS" pitchFamily="66" charset="0"/>
            </a:endParaRPr>
          </a:p>
          <a:p>
            <a:endParaRPr lang="en-GB" sz="3200">
              <a:solidFill>
                <a:srgbClr val="0070C0"/>
              </a:solidFill>
              <a:latin typeface="Calibri" pitchFamily="34" charset="0"/>
            </a:endParaRPr>
          </a:p>
          <a:p>
            <a:endParaRPr lang="en-GB" sz="3200">
              <a:solidFill>
                <a:srgbClr val="0070C0"/>
              </a:solidFill>
              <a:latin typeface="Calibri" pitchFamily="34" charset="0"/>
            </a:endParaRPr>
          </a:p>
          <a:p>
            <a:endParaRPr lang="en-GB" sz="3200">
              <a:solidFill>
                <a:srgbClr val="0070C0"/>
              </a:solidFill>
              <a:latin typeface="Calibri" pitchFamily="34" charset="0"/>
            </a:endParaRPr>
          </a:p>
          <a:p>
            <a:endParaRPr lang="en-GB" sz="3200">
              <a:solidFill>
                <a:srgbClr val="0070C0"/>
              </a:solidFill>
              <a:latin typeface="Calibri" pitchFamily="34" charset="0"/>
            </a:endParaRPr>
          </a:p>
          <a:p>
            <a:endParaRPr lang="en-GB" sz="2400">
              <a:latin typeface="Calibri" pitchFamily="34" charset="0"/>
            </a:endParaRPr>
          </a:p>
          <a:p>
            <a:endParaRPr lang="en-GB" sz="2400">
              <a:solidFill>
                <a:srgbClr val="FF0000"/>
              </a:solidFill>
              <a:latin typeface="Calibri" pitchFamily="34" charset="0"/>
            </a:endParaRPr>
          </a:p>
          <a:p>
            <a:endParaRPr lang="en-GB" sz="2400">
              <a:latin typeface="Calibri" pitchFamily="34" charset="0"/>
            </a:endParaRPr>
          </a:p>
          <a:p>
            <a:endParaRPr lang="en-GB" sz="2400">
              <a:latin typeface="Calibri" pitchFamily="34" charset="0"/>
            </a:endParaRPr>
          </a:p>
          <a:p>
            <a:endParaRPr lang="en-GB" sz="2400">
              <a:latin typeface="Calibri" pitchFamily="34" charset="0"/>
            </a:endParaRPr>
          </a:p>
          <a:p>
            <a:endParaRPr lang="en-GB" sz="2400">
              <a:latin typeface="Calibri" pitchFamily="34" charset="0"/>
            </a:endParaRPr>
          </a:p>
          <a:p>
            <a:endParaRPr lang="en-GB" sz="2400">
              <a:latin typeface="Calibri" pitchFamily="34" charset="0"/>
            </a:endParaRPr>
          </a:p>
          <a:p>
            <a:endParaRPr lang="en-GB" sz="2400">
              <a:latin typeface="Calibri" pitchFamily="34" charset="0"/>
            </a:endParaRPr>
          </a:p>
          <a:p>
            <a:endParaRPr lang="en-GB">
              <a:latin typeface="Calibri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547664" y="0"/>
            <a:ext cx="5472608" cy="10156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FF"/>
                </a:solidFill>
                <a:latin typeface="+mn-lt"/>
                <a:cs typeface="+mn-cs"/>
              </a:rPr>
              <a:t>Les Devoirs</a:t>
            </a:r>
          </a:p>
        </p:txBody>
      </p:sp>
      <p:pic>
        <p:nvPicPr>
          <p:cNvPr id="46090" name="Picture 2" descr="C:\Documents and Settings\kturney\Local Settings\Temporary Internet Files\Content.IE5\F1C7RY60\MC900384152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43663" y="188913"/>
            <a:ext cx="1817687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91" name="Picture 3" descr="C:\Documents and Settings\kturney\Local Settings\Temporary Internet Files\Content.IE5\3LI316KY\MC900411928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5650" y="3284538"/>
            <a:ext cx="1235075" cy="220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92" name="Picture 5" descr="C:\Documents and Settings\kturney\Local Settings\Temporary Internet Files\Content.IE5\5B7E9I7U\MC900352376[1]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227763" y="3716338"/>
            <a:ext cx="2490787" cy="2027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93" name="Picture 6" descr="C:\Documents and Settings\kturney\Local Settings\Temporary Internet Files\Content.IE5\5B7E9I7U\MC900030279[1].wm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724525" y="2060575"/>
            <a:ext cx="1751013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94" name="Picture 7" descr="C:\Documents and Settings\kturney\Local Settings\Temporary Internet Files\Content.IE5\F1C7RY60\MC900441312[1]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700338" y="3068638"/>
            <a:ext cx="27432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Table 44"/>
          <p:cNvGraphicFramePr>
            <a:graphicFrameLocks noGrp="1"/>
          </p:cNvGraphicFramePr>
          <p:nvPr/>
        </p:nvGraphicFramePr>
        <p:xfrm>
          <a:off x="1403350" y="5300663"/>
          <a:ext cx="6096000" cy="8028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</a:tblGrid>
              <a:tr h="432048">
                <a:tc>
                  <a:txBody>
                    <a:bodyPr/>
                    <a:lstStyle/>
                    <a:p>
                      <a:r>
                        <a:rPr lang="fr-FR" dirty="0" smtClean="0"/>
                        <a:t>1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2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3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4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5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6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7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8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9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10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2699792" y="-171399"/>
            <a:ext cx="3479411" cy="110799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FF"/>
                </a:solidFill>
                <a:latin typeface="+mn-lt"/>
                <a:cs typeface="+mn-cs"/>
              </a:rPr>
              <a:t>Entrée</a:t>
            </a:r>
          </a:p>
        </p:txBody>
      </p:sp>
      <p:sp>
        <p:nvSpPr>
          <p:cNvPr id="4816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4816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48167" name="TextBox 13"/>
          <p:cNvSpPr txBox="1">
            <a:spLocks noChangeArrowheads="1"/>
          </p:cNvSpPr>
          <p:nvPr/>
        </p:nvSpPr>
        <p:spPr bwMode="auto">
          <a:xfrm>
            <a:off x="250825" y="1412875"/>
            <a:ext cx="8642350" cy="674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GB" sz="3600">
              <a:solidFill>
                <a:srgbClr val="0000FF"/>
              </a:solidFill>
              <a:latin typeface="Calibri" pitchFamily="34" charset="0"/>
            </a:endParaRPr>
          </a:p>
          <a:p>
            <a:r>
              <a:rPr lang="fr-FR" sz="3600">
                <a:solidFill>
                  <a:srgbClr val="0000FF"/>
                </a:solidFill>
                <a:latin typeface="Calibri" pitchFamily="34" charset="0"/>
              </a:rPr>
              <a:t> </a:t>
            </a:r>
          </a:p>
          <a:p>
            <a:r>
              <a:rPr lang="en-GB" sz="360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fr-FR" sz="3600">
                <a:latin typeface="Calibri" pitchFamily="34" charset="0"/>
              </a:rPr>
              <a:t> </a:t>
            </a:r>
          </a:p>
          <a:p>
            <a:r>
              <a:rPr lang="en-GB" sz="3600">
                <a:latin typeface="Calibri" pitchFamily="34" charset="0"/>
              </a:rPr>
              <a:t> </a:t>
            </a:r>
          </a:p>
          <a:p>
            <a:endParaRPr lang="en-GB" sz="3600">
              <a:solidFill>
                <a:srgbClr val="0000FF"/>
              </a:solidFill>
              <a:latin typeface="Calibri" pitchFamily="34" charset="0"/>
            </a:endParaRPr>
          </a:p>
          <a:p>
            <a:endParaRPr lang="en-GB" sz="3600">
              <a:solidFill>
                <a:srgbClr val="0000FF"/>
              </a:solidFill>
              <a:latin typeface="Calibri" pitchFamily="34" charset="0"/>
            </a:endParaRPr>
          </a:p>
          <a:p>
            <a:endParaRPr lang="en-GB" sz="3600">
              <a:latin typeface="Calibri" pitchFamily="34" charset="0"/>
            </a:endParaRPr>
          </a:p>
          <a:p>
            <a:endParaRPr lang="en-GB" sz="3600">
              <a:latin typeface="Calibri" pitchFamily="34" charset="0"/>
            </a:endParaRPr>
          </a:p>
          <a:p>
            <a:endParaRPr lang="en-GB" sz="3600">
              <a:latin typeface="Calibri" pitchFamily="34" charset="0"/>
            </a:endParaRPr>
          </a:p>
          <a:p>
            <a:endParaRPr lang="en-GB" sz="3600">
              <a:latin typeface="Calibri" pitchFamily="34" charset="0"/>
            </a:endParaRPr>
          </a:p>
          <a:p>
            <a:endParaRPr lang="en-GB" sz="3600">
              <a:latin typeface="Calibri" pitchFamily="34" charset="0"/>
            </a:endParaRPr>
          </a:p>
          <a:p>
            <a:endParaRPr lang="en-GB" sz="3600">
              <a:latin typeface="Calibri" pitchFamily="34" charset="0"/>
            </a:endParaRPr>
          </a:p>
        </p:txBody>
      </p:sp>
      <p:pic>
        <p:nvPicPr>
          <p:cNvPr id="48168" name="Picture 2" descr="C:\Users\Stefan\AppData\Local\Microsoft\Windows\Temporary Internet Files\Content.IE5\SVXIXUWE\MCj0355925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3" y="0"/>
            <a:ext cx="436562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69" name="Picture 3" descr="C:\Users\Stefan\AppData\Local\Microsoft\Windows\Temporary Internet Files\Content.IE5\Z0GHLXNT\MC900015916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316913" y="0"/>
            <a:ext cx="6064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70" name="Picture 2" descr="C:\Documents and Settings\kturney\Local Settings\Temporary Internet Files\Content.IE5\AYJN3KPQ\MC900434411[1]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875463" y="0"/>
            <a:ext cx="690562" cy="77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Content Placeholder 23"/>
          <p:cNvSpPr>
            <a:spLocks noGrp="1"/>
          </p:cNvSpPr>
          <p:nvPr>
            <p:ph sz="half" idx="1"/>
          </p:nvPr>
        </p:nvSpPr>
        <p:spPr>
          <a:xfrm>
            <a:off x="323850" y="765175"/>
            <a:ext cx="4038600" cy="4525963"/>
          </a:xfrm>
        </p:spPr>
        <p:txBody>
          <a:bodyPr rtlCol="0">
            <a:normAutofit fontScale="92500" lnSpcReduction="10000"/>
          </a:bodyPr>
          <a:lstStyle/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1.  son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2.  suis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3.  ton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4.  ta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5.  souvent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6.  tes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7.  sur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8.  te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9.  sous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10. toi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fr-FR" dirty="0" smtClean="0"/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fr-FR" dirty="0" smtClean="0"/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fr-FR" dirty="0" smtClean="0"/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fr-FR" dirty="0" smtClean="0"/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fr-FR" dirty="0"/>
          </a:p>
        </p:txBody>
      </p:sp>
      <p:sp>
        <p:nvSpPr>
          <p:cNvPr id="25" name="Content Placeholder 24"/>
          <p:cNvSpPr>
            <a:spLocks noGrp="1"/>
          </p:cNvSpPr>
          <p:nvPr>
            <p:ph sz="half" idx="2"/>
          </p:nvPr>
        </p:nvSpPr>
        <p:spPr>
          <a:xfrm>
            <a:off x="4643438" y="765175"/>
            <a:ext cx="4038600" cy="4525963"/>
          </a:xfrm>
        </p:spPr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A  </a:t>
            </a:r>
            <a:r>
              <a:rPr lang="fr-FR" b="1" dirty="0" err="1" smtClean="0"/>
              <a:t>am</a:t>
            </a:r>
            <a:endParaRPr lang="fr-FR" b="1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B  </a:t>
            </a:r>
            <a:r>
              <a:rPr lang="fr-FR" b="1" dirty="0" err="1" smtClean="0"/>
              <a:t>your</a:t>
            </a:r>
            <a:r>
              <a:rPr lang="fr-FR" b="1" dirty="0" smtClean="0"/>
              <a:t> (</a:t>
            </a:r>
            <a:r>
              <a:rPr lang="fr-FR" b="1" dirty="0" err="1" smtClean="0"/>
              <a:t>fem</a:t>
            </a:r>
            <a:r>
              <a:rPr lang="fr-FR" b="1" dirty="0" smtClean="0"/>
              <a:t>.)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C  </a:t>
            </a:r>
            <a:r>
              <a:rPr lang="fr-FR" b="1" dirty="0" err="1" smtClean="0"/>
              <a:t>often</a:t>
            </a:r>
            <a:endParaRPr lang="fr-FR" b="1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D  </a:t>
            </a:r>
            <a:r>
              <a:rPr lang="fr-FR" b="1" dirty="0" err="1" smtClean="0"/>
              <a:t>under</a:t>
            </a:r>
            <a:endParaRPr lang="fr-FR" b="1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E   on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F   </a:t>
            </a:r>
            <a:r>
              <a:rPr lang="fr-FR" b="1" dirty="0" err="1" smtClean="0"/>
              <a:t>you</a:t>
            </a:r>
            <a:r>
              <a:rPr lang="fr-FR" b="1" dirty="0" smtClean="0"/>
              <a:t>/to </a:t>
            </a:r>
            <a:r>
              <a:rPr lang="fr-FR" b="1" dirty="0" err="1" smtClean="0"/>
              <a:t>you</a:t>
            </a:r>
            <a:endParaRPr lang="fr-FR" b="1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G   </a:t>
            </a:r>
            <a:r>
              <a:rPr lang="fr-FR" b="1" dirty="0" err="1" smtClean="0"/>
              <a:t>your</a:t>
            </a:r>
            <a:r>
              <a:rPr lang="fr-FR" b="1" dirty="0" smtClean="0"/>
              <a:t> (plural)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H   </a:t>
            </a:r>
            <a:r>
              <a:rPr lang="fr-FR" b="1" dirty="0" err="1" smtClean="0"/>
              <a:t>his</a:t>
            </a:r>
            <a:r>
              <a:rPr lang="fr-FR" b="1" dirty="0" smtClean="0"/>
              <a:t>/</a:t>
            </a:r>
            <a:r>
              <a:rPr lang="fr-FR" b="1" dirty="0" err="1" smtClean="0"/>
              <a:t>her</a:t>
            </a:r>
            <a:endParaRPr lang="fr-FR" b="1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I    </a:t>
            </a:r>
            <a:r>
              <a:rPr lang="fr-FR" b="1" dirty="0" err="1" smtClean="0"/>
              <a:t>you</a:t>
            </a:r>
            <a:r>
              <a:rPr lang="fr-FR" b="1" dirty="0" smtClean="0"/>
              <a:t> (</a:t>
            </a:r>
            <a:r>
              <a:rPr lang="fr-FR" b="1" dirty="0" err="1" smtClean="0"/>
              <a:t>reflexive</a:t>
            </a:r>
            <a:r>
              <a:rPr lang="fr-FR" b="1" dirty="0" smtClean="0"/>
              <a:t>)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J    </a:t>
            </a:r>
            <a:r>
              <a:rPr lang="fr-FR" b="1" dirty="0" err="1" smtClean="0"/>
              <a:t>your</a:t>
            </a:r>
            <a:r>
              <a:rPr lang="fr-FR" b="1" dirty="0" smtClean="0"/>
              <a:t> (masc.)</a:t>
            </a:r>
            <a:endParaRPr lang="fr-FR" b="1" dirty="0"/>
          </a:p>
        </p:txBody>
      </p:sp>
      <p:sp>
        <p:nvSpPr>
          <p:cNvPr id="47" name="TextBox 46"/>
          <p:cNvSpPr txBox="1">
            <a:spLocks noChangeArrowheads="1"/>
          </p:cNvSpPr>
          <p:nvPr/>
        </p:nvSpPr>
        <p:spPr bwMode="auto">
          <a:xfrm>
            <a:off x="3995738" y="5732463"/>
            <a:ext cx="3079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latin typeface="Calibri" pitchFamily="34" charset="0"/>
              </a:rPr>
              <a:t>C</a:t>
            </a:r>
          </a:p>
        </p:txBody>
      </p:sp>
      <p:sp>
        <p:nvSpPr>
          <p:cNvPr id="48" name="TextBox 47"/>
          <p:cNvSpPr txBox="1">
            <a:spLocks noChangeArrowheads="1"/>
          </p:cNvSpPr>
          <p:nvPr/>
        </p:nvSpPr>
        <p:spPr bwMode="auto">
          <a:xfrm>
            <a:off x="3419475" y="5732463"/>
            <a:ext cx="3095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latin typeface="Calibri" pitchFamily="34" charset="0"/>
              </a:rPr>
              <a:t>B</a:t>
            </a:r>
          </a:p>
        </p:txBody>
      </p:sp>
      <p:sp>
        <p:nvSpPr>
          <p:cNvPr id="49" name="TextBox 48"/>
          <p:cNvSpPr txBox="1">
            <a:spLocks noChangeArrowheads="1"/>
          </p:cNvSpPr>
          <p:nvPr/>
        </p:nvSpPr>
        <p:spPr bwMode="auto">
          <a:xfrm>
            <a:off x="5219700" y="5732463"/>
            <a:ext cx="2968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latin typeface="Calibri" pitchFamily="34" charset="0"/>
              </a:rPr>
              <a:t>E</a:t>
            </a:r>
          </a:p>
        </p:txBody>
      </p:sp>
      <p:sp>
        <p:nvSpPr>
          <p:cNvPr id="50" name="TextBox 49"/>
          <p:cNvSpPr txBox="1">
            <a:spLocks noChangeArrowheads="1"/>
          </p:cNvSpPr>
          <p:nvPr/>
        </p:nvSpPr>
        <p:spPr bwMode="auto">
          <a:xfrm>
            <a:off x="4572000" y="5732463"/>
            <a:ext cx="3302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latin typeface="Calibri" pitchFamily="34" charset="0"/>
              </a:rPr>
              <a:t>G</a:t>
            </a:r>
          </a:p>
        </p:txBody>
      </p:sp>
      <p:sp>
        <p:nvSpPr>
          <p:cNvPr id="51" name="TextBox 50"/>
          <p:cNvSpPr txBox="1">
            <a:spLocks noChangeArrowheads="1"/>
          </p:cNvSpPr>
          <p:nvPr/>
        </p:nvSpPr>
        <p:spPr bwMode="auto">
          <a:xfrm>
            <a:off x="6443663" y="5732463"/>
            <a:ext cx="3286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latin typeface="Calibri" pitchFamily="34" charset="0"/>
              </a:rPr>
              <a:t>D</a:t>
            </a:r>
          </a:p>
        </p:txBody>
      </p:sp>
      <p:sp>
        <p:nvSpPr>
          <p:cNvPr id="52" name="TextBox 51"/>
          <p:cNvSpPr txBox="1">
            <a:spLocks noChangeArrowheads="1"/>
          </p:cNvSpPr>
          <p:nvPr/>
        </p:nvSpPr>
        <p:spPr bwMode="auto">
          <a:xfrm>
            <a:off x="7019925" y="5732463"/>
            <a:ext cx="2905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latin typeface="Calibri" pitchFamily="34" charset="0"/>
              </a:rPr>
              <a:t>F</a:t>
            </a:r>
          </a:p>
        </p:txBody>
      </p:sp>
      <p:sp>
        <p:nvSpPr>
          <p:cNvPr id="53" name="TextBox 52"/>
          <p:cNvSpPr txBox="1">
            <a:spLocks noChangeArrowheads="1"/>
          </p:cNvSpPr>
          <p:nvPr/>
        </p:nvSpPr>
        <p:spPr bwMode="auto">
          <a:xfrm>
            <a:off x="2195513" y="5732463"/>
            <a:ext cx="3175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latin typeface="Calibri" pitchFamily="34" charset="0"/>
              </a:rPr>
              <a:t>A</a:t>
            </a:r>
          </a:p>
        </p:txBody>
      </p:sp>
      <p:sp>
        <p:nvSpPr>
          <p:cNvPr id="54" name="TextBox 53"/>
          <p:cNvSpPr txBox="1">
            <a:spLocks noChangeArrowheads="1"/>
          </p:cNvSpPr>
          <p:nvPr/>
        </p:nvSpPr>
        <p:spPr bwMode="auto">
          <a:xfrm>
            <a:off x="2843213" y="5732463"/>
            <a:ext cx="2587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latin typeface="Calibri" pitchFamily="34" charset="0"/>
              </a:rPr>
              <a:t>J</a:t>
            </a:r>
          </a:p>
        </p:txBody>
      </p:sp>
      <p:sp>
        <p:nvSpPr>
          <p:cNvPr id="55" name="TextBox 54"/>
          <p:cNvSpPr txBox="1">
            <a:spLocks noChangeArrowheads="1"/>
          </p:cNvSpPr>
          <p:nvPr/>
        </p:nvSpPr>
        <p:spPr bwMode="auto">
          <a:xfrm>
            <a:off x="5867400" y="5732463"/>
            <a:ext cx="2428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latin typeface="Calibri" pitchFamily="34" charset="0"/>
              </a:rPr>
              <a:t>I</a:t>
            </a:r>
          </a:p>
        </p:txBody>
      </p:sp>
      <p:sp>
        <p:nvSpPr>
          <p:cNvPr id="56" name="TextBox 55"/>
          <p:cNvSpPr txBox="1">
            <a:spLocks noChangeArrowheads="1"/>
          </p:cNvSpPr>
          <p:nvPr/>
        </p:nvSpPr>
        <p:spPr bwMode="auto">
          <a:xfrm>
            <a:off x="1547813" y="5732463"/>
            <a:ext cx="3286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latin typeface="Calibri" pitchFamily="34" charset="0"/>
              </a:rPr>
              <a:t>H</a:t>
            </a:r>
          </a:p>
        </p:txBody>
      </p:sp>
      <p:sp>
        <p:nvSpPr>
          <p:cNvPr id="48183" name="TextBox 56"/>
          <p:cNvSpPr txBox="1">
            <a:spLocks noChangeArrowheads="1"/>
          </p:cNvSpPr>
          <p:nvPr/>
        </p:nvSpPr>
        <p:spPr bwMode="auto">
          <a:xfrm>
            <a:off x="1258888" y="6308725"/>
            <a:ext cx="69135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2000">
                <a:latin typeface="Calibri" pitchFamily="34" charset="0"/>
              </a:rPr>
              <a:t>Extension – write phrases using these high frequency words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14"/>
          <p:cNvSpPr>
            <a:spLocks noChangeArrowheads="1"/>
          </p:cNvSpPr>
          <p:nvPr/>
        </p:nvSpPr>
        <p:spPr bwMode="auto">
          <a:xfrm>
            <a:off x="1692275" y="-171450"/>
            <a:ext cx="5472113" cy="1568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endParaRPr lang="en-GB" sz="7200" b="1">
              <a:solidFill>
                <a:srgbClr val="0000F1"/>
              </a:solidFill>
              <a:latin typeface="Calibri" pitchFamily="34" charset="0"/>
            </a:endParaRPr>
          </a:p>
        </p:txBody>
      </p:sp>
      <p:sp>
        <p:nvSpPr>
          <p:cNvPr id="50178" name="Rectangle 15"/>
          <p:cNvSpPr>
            <a:spLocks noChangeArrowheads="1"/>
          </p:cNvSpPr>
          <p:nvPr/>
        </p:nvSpPr>
        <p:spPr bwMode="auto">
          <a:xfrm>
            <a:off x="0" y="0"/>
            <a:ext cx="9144000" cy="1588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50179" name="Rectangle 16"/>
          <p:cNvSpPr>
            <a:spLocks noChangeArrowheads="1"/>
          </p:cNvSpPr>
          <p:nvPr/>
        </p:nvSpPr>
        <p:spPr bwMode="auto">
          <a:xfrm>
            <a:off x="0" y="0"/>
            <a:ext cx="9144000" cy="1588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50180" name="Rectangle 17"/>
          <p:cNvSpPr>
            <a:spLocks noChangeArrowheads="1"/>
          </p:cNvSpPr>
          <p:nvPr/>
        </p:nvSpPr>
        <p:spPr bwMode="auto">
          <a:xfrm>
            <a:off x="250825" y="1628775"/>
            <a:ext cx="8642350" cy="5632450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lIns="90000" tIns="45000" rIns="90000" bIns="45000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en-US" sz="3600">
              <a:solidFill>
                <a:srgbClr val="0000FF"/>
              </a:solidFill>
              <a:latin typeface="Calibri" pitchFamily="34" charset="0"/>
            </a:endParaRP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en-US" sz="3600">
              <a:solidFill>
                <a:srgbClr val="0000FF"/>
              </a:solidFill>
              <a:latin typeface="Calibri" pitchFamily="34" charset="0"/>
            </a:endParaRP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en-GB" sz="3600">
              <a:solidFill>
                <a:srgbClr val="0000FF"/>
              </a:solidFill>
              <a:latin typeface="Calibri" pitchFamily="34" charset="0"/>
            </a:endParaRP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en-GB" sz="3600">
              <a:solidFill>
                <a:srgbClr val="0000FF"/>
              </a:solidFill>
              <a:latin typeface="Calibri" pitchFamily="34" charset="0"/>
            </a:endParaRP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en-GB" sz="3600">
              <a:solidFill>
                <a:srgbClr val="0000FF"/>
              </a:solidFill>
              <a:latin typeface="Calibri" pitchFamily="34" charset="0"/>
            </a:endParaRP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en-GB" sz="3600">
              <a:solidFill>
                <a:srgbClr val="0000FF"/>
              </a:solidFill>
              <a:latin typeface="Calibri" pitchFamily="34" charset="0"/>
            </a:endParaRP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en-GB" sz="3600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50181" name="Rectangle 18"/>
          <p:cNvSpPr>
            <a:spLocks noChangeArrowheads="1"/>
          </p:cNvSpPr>
          <p:nvPr/>
        </p:nvSpPr>
        <p:spPr bwMode="auto">
          <a:xfrm>
            <a:off x="0" y="0"/>
            <a:ext cx="9144000" cy="1588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50182" name="Rectangle 19"/>
          <p:cNvSpPr>
            <a:spLocks noChangeArrowheads="1"/>
          </p:cNvSpPr>
          <p:nvPr/>
        </p:nvSpPr>
        <p:spPr bwMode="auto">
          <a:xfrm>
            <a:off x="0" y="0"/>
            <a:ext cx="9144000" cy="1588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GB">
              <a:latin typeface="Calibri" pitchFamily="34" charset="0"/>
            </a:endParaRPr>
          </a:p>
        </p:txBody>
      </p:sp>
      <p:pic>
        <p:nvPicPr>
          <p:cNvPr id="50183" name="Picture 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16913" y="0"/>
            <a:ext cx="606425" cy="476250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</p:pic>
      <p:sp>
        <p:nvSpPr>
          <p:cNvPr id="50184" name="TextBox 18"/>
          <p:cNvSpPr txBox="1">
            <a:spLocks noChangeArrowheads="1"/>
          </p:cNvSpPr>
          <p:nvPr/>
        </p:nvSpPr>
        <p:spPr bwMode="auto">
          <a:xfrm>
            <a:off x="539750" y="908050"/>
            <a:ext cx="8064500" cy="751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GB" sz="2400">
              <a:latin typeface="Calibri" pitchFamily="34" charset="0"/>
            </a:endParaRPr>
          </a:p>
          <a:p>
            <a:endParaRPr lang="en-GB" sz="2400">
              <a:latin typeface="Calibri" pitchFamily="34" charset="0"/>
            </a:endParaRPr>
          </a:p>
          <a:p>
            <a:r>
              <a:rPr lang="en-GB" sz="3200">
                <a:solidFill>
                  <a:srgbClr val="0070C0"/>
                </a:solidFill>
                <a:latin typeface="Calibri" pitchFamily="34" charset="0"/>
              </a:rPr>
              <a:t>High Frequency Words 91- 100!  </a:t>
            </a:r>
          </a:p>
          <a:p>
            <a:endParaRPr lang="en-GB" sz="3200">
              <a:solidFill>
                <a:srgbClr val="0070C0"/>
              </a:solidFill>
              <a:latin typeface="Calibri" pitchFamily="34" charset="0"/>
            </a:endParaRPr>
          </a:p>
          <a:p>
            <a:endParaRPr lang="en-GB" sz="3200">
              <a:solidFill>
                <a:srgbClr val="0070C0"/>
              </a:solidFill>
              <a:latin typeface="Comic Sans MS" pitchFamily="66" charset="0"/>
            </a:endParaRPr>
          </a:p>
          <a:p>
            <a:endParaRPr lang="en-GB" sz="3200">
              <a:solidFill>
                <a:srgbClr val="0070C0"/>
              </a:solidFill>
              <a:latin typeface="Calibri" pitchFamily="34" charset="0"/>
            </a:endParaRPr>
          </a:p>
          <a:p>
            <a:endParaRPr lang="en-GB" sz="3200">
              <a:solidFill>
                <a:srgbClr val="0070C0"/>
              </a:solidFill>
              <a:latin typeface="Calibri" pitchFamily="34" charset="0"/>
            </a:endParaRPr>
          </a:p>
          <a:p>
            <a:endParaRPr lang="en-GB" sz="3200">
              <a:solidFill>
                <a:srgbClr val="0070C0"/>
              </a:solidFill>
              <a:latin typeface="Calibri" pitchFamily="34" charset="0"/>
            </a:endParaRPr>
          </a:p>
          <a:p>
            <a:endParaRPr lang="en-GB" sz="3200">
              <a:solidFill>
                <a:srgbClr val="0070C0"/>
              </a:solidFill>
              <a:latin typeface="Calibri" pitchFamily="34" charset="0"/>
            </a:endParaRPr>
          </a:p>
          <a:p>
            <a:endParaRPr lang="en-GB" sz="2400">
              <a:latin typeface="Calibri" pitchFamily="34" charset="0"/>
            </a:endParaRPr>
          </a:p>
          <a:p>
            <a:endParaRPr lang="en-GB" sz="2400">
              <a:solidFill>
                <a:srgbClr val="FF0000"/>
              </a:solidFill>
              <a:latin typeface="Calibri" pitchFamily="34" charset="0"/>
            </a:endParaRPr>
          </a:p>
          <a:p>
            <a:endParaRPr lang="en-GB" sz="2400">
              <a:latin typeface="Calibri" pitchFamily="34" charset="0"/>
            </a:endParaRPr>
          </a:p>
          <a:p>
            <a:endParaRPr lang="en-GB" sz="2400">
              <a:latin typeface="Calibri" pitchFamily="34" charset="0"/>
            </a:endParaRPr>
          </a:p>
          <a:p>
            <a:endParaRPr lang="en-GB" sz="2400">
              <a:latin typeface="Calibri" pitchFamily="34" charset="0"/>
            </a:endParaRPr>
          </a:p>
          <a:p>
            <a:endParaRPr lang="en-GB" sz="2400">
              <a:latin typeface="Calibri" pitchFamily="34" charset="0"/>
            </a:endParaRPr>
          </a:p>
          <a:p>
            <a:endParaRPr lang="en-GB" sz="2400">
              <a:latin typeface="Calibri" pitchFamily="34" charset="0"/>
            </a:endParaRPr>
          </a:p>
          <a:p>
            <a:endParaRPr lang="en-GB" sz="2400">
              <a:latin typeface="Calibri" pitchFamily="34" charset="0"/>
            </a:endParaRPr>
          </a:p>
          <a:p>
            <a:endParaRPr lang="en-GB">
              <a:latin typeface="Calibri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547664" y="0"/>
            <a:ext cx="5472608" cy="10156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FF"/>
                </a:solidFill>
                <a:latin typeface="+mn-lt"/>
                <a:cs typeface="+mn-cs"/>
              </a:rPr>
              <a:t>Les Devoirs</a:t>
            </a:r>
          </a:p>
        </p:txBody>
      </p:sp>
      <p:pic>
        <p:nvPicPr>
          <p:cNvPr id="50186" name="Picture 2" descr="C:\Documents and Settings\kturney\Local Settings\Temporary Internet Files\Content.IE5\F1C7RY60\MC900384152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43663" y="188913"/>
            <a:ext cx="1817687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7" name="Picture 3" descr="C:\Documents and Settings\kturney\Local Settings\Temporary Internet Files\Content.IE5\3LI316KY\MC900411928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5650" y="3284538"/>
            <a:ext cx="1235075" cy="220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8" name="Picture 5" descr="C:\Documents and Settings\kturney\Local Settings\Temporary Internet Files\Content.IE5\5B7E9I7U\MC900352376[1]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227763" y="3716338"/>
            <a:ext cx="2490787" cy="2027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9" name="Picture 6" descr="C:\Documents and Settings\kturney\Local Settings\Temporary Internet Files\Content.IE5\5B7E9I7U\MC900030279[1].wm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724525" y="2060575"/>
            <a:ext cx="1751013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90" name="Picture 7" descr="C:\Documents and Settings\kturney\Local Settings\Temporary Internet Files\Content.IE5\F1C7RY60\MC900441312[1]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700338" y="3068638"/>
            <a:ext cx="27432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Table 44"/>
          <p:cNvGraphicFramePr>
            <a:graphicFrameLocks noGrp="1"/>
          </p:cNvGraphicFramePr>
          <p:nvPr/>
        </p:nvGraphicFramePr>
        <p:xfrm>
          <a:off x="1403350" y="5300663"/>
          <a:ext cx="6096000" cy="8028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</a:tblGrid>
              <a:tr h="432048">
                <a:tc>
                  <a:txBody>
                    <a:bodyPr/>
                    <a:lstStyle/>
                    <a:p>
                      <a:r>
                        <a:rPr lang="fr-FR" dirty="0" smtClean="0"/>
                        <a:t>1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2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3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4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5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6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7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8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9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10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827584" y="0"/>
            <a:ext cx="6912768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FF"/>
                </a:solidFill>
                <a:latin typeface="+mn-lt"/>
                <a:cs typeface="+mn-cs"/>
              </a:rPr>
              <a:t>Pour commencer</a:t>
            </a:r>
          </a:p>
        </p:txBody>
      </p:sp>
      <p:sp>
        <p:nvSpPr>
          <p:cNvPr id="1539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1539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15399" name="TextBox 13"/>
          <p:cNvSpPr txBox="1">
            <a:spLocks noChangeArrowheads="1"/>
          </p:cNvSpPr>
          <p:nvPr/>
        </p:nvSpPr>
        <p:spPr bwMode="auto">
          <a:xfrm>
            <a:off x="250825" y="1412875"/>
            <a:ext cx="8642350" cy="674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GB" sz="3600">
              <a:solidFill>
                <a:srgbClr val="0000FF"/>
              </a:solidFill>
              <a:latin typeface="Calibri" pitchFamily="34" charset="0"/>
            </a:endParaRPr>
          </a:p>
          <a:p>
            <a:r>
              <a:rPr lang="fr-FR" sz="3600">
                <a:solidFill>
                  <a:srgbClr val="0000FF"/>
                </a:solidFill>
                <a:latin typeface="Calibri" pitchFamily="34" charset="0"/>
              </a:rPr>
              <a:t> </a:t>
            </a:r>
          </a:p>
          <a:p>
            <a:r>
              <a:rPr lang="en-GB" sz="360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fr-FR" sz="3600">
                <a:latin typeface="Calibri" pitchFamily="34" charset="0"/>
              </a:rPr>
              <a:t> </a:t>
            </a:r>
          </a:p>
          <a:p>
            <a:r>
              <a:rPr lang="en-GB" sz="3600">
                <a:latin typeface="Calibri" pitchFamily="34" charset="0"/>
              </a:rPr>
              <a:t> </a:t>
            </a:r>
          </a:p>
          <a:p>
            <a:endParaRPr lang="en-GB" sz="3600">
              <a:solidFill>
                <a:srgbClr val="0000FF"/>
              </a:solidFill>
              <a:latin typeface="Calibri" pitchFamily="34" charset="0"/>
            </a:endParaRPr>
          </a:p>
          <a:p>
            <a:endParaRPr lang="en-GB" sz="3600">
              <a:solidFill>
                <a:srgbClr val="0000FF"/>
              </a:solidFill>
              <a:latin typeface="Calibri" pitchFamily="34" charset="0"/>
            </a:endParaRPr>
          </a:p>
          <a:p>
            <a:endParaRPr lang="en-GB" sz="3600">
              <a:latin typeface="Calibri" pitchFamily="34" charset="0"/>
            </a:endParaRPr>
          </a:p>
          <a:p>
            <a:endParaRPr lang="en-GB" sz="3600">
              <a:latin typeface="Calibri" pitchFamily="34" charset="0"/>
            </a:endParaRPr>
          </a:p>
          <a:p>
            <a:endParaRPr lang="en-GB" sz="3600">
              <a:latin typeface="Calibri" pitchFamily="34" charset="0"/>
            </a:endParaRPr>
          </a:p>
          <a:p>
            <a:endParaRPr lang="en-GB" sz="3600">
              <a:latin typeface="Calibri" pitchFamily="34" charset="0"/>
            </a:endParaRPr>
          </a:p>
          <a:p>
            <a:endParaRPr lang="en-GB" sz="3600">
              <a:latin typeface="Calibri" pitchFamily="34" charset="0"/>
            </a:endParaRPr>
          </a:p>
          <a:p>
            <a:endParaRPr lang="en-GB" sz="3600">
              <a:latin typeface="Calibri" pitchFamily="34" charset="0"/>
            </a:endParaRPr>
          </a:p>
        </p:txBody>
      </p:sp>
      <p:pic>
        <p:nvPicPr>
          <p:cNvPr id="15400" name="Picture 2" descr="C:\Users\Stefan\AppData\Local\Microsoft\Windows\Temporary Internet Files\Content.IE5\SVXIXUWE\MCj0355925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3" y="0"/>
            <a:ext cx="436562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401" name="Picture 3" descr="C:\Users\Stefan\AppData\Local\Microsoft\Windows\Temporary Internet Files\Content.IE5\Z0GHLXNT\MC900015916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316913" y="0"/>
            <a:ext cx="6064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402" name="Picture 2" descr="C:\Documents and Settings\kturney\Local Settings\Temporary Internet Files\Content.IE5\AYJN3KPQ\MC900434411[1]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875463" y="0"/>
            <a:ext cx="690562" cy="77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Content Placeholder 23"/>
          <p:cNvSpPr>
            <a:spLocks noGrp="1"/>
          </p:cNvSpPr>
          <p:nvPr>
            <p:ph sz="half" idx="1"/>
          </p:nvPr>
        </p:nvSpPr>
        <p:spPr>
          <a:xfrm>
            <a:off x="323850" y="765175"/>
            <a:ext cx="4038600" cy="4525963"/>
          </a:xfrm>
        </p:spPr>
        <p:txBody>
          <a:bodyPr rtlCol="0">
            <a:normAutofit fontScale="92500" lnSpcReduction="10000"/>
          </a:bodyPr>
          <a:lstStyle/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1.  à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2. à la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3. à l’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4. assez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5.  a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6. au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7. aller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8. ai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9. après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10. aujourd’hui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fr-FR" dirty="0" smtClean="0"/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fr-FR" dirty="0" smtClean="0"/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fr-FR" dirty="0" smtClean="0"/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fr-FR" dirty="0" smtClean="0"/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fr-FR" dirty="0"/>
          </a:p>
        </p:txBody>
      </p:sp>
      <p:sp>
        <p:nvSpPr>
          <p:cNvPr id="25" name="Content Placeholder 24"/>
          <p:cNvSpPr>
            <a:spLocks noGrp="1"/>
          </p:cNvSpPr>
          <p:nvPr>
            <p:ph sz="half" idx="2"/>
          </p:nvPr>
        </p:nvSpPr>
        <p:spPr>
          <a:xfrm>
            <a:off x="4643438" y="765175"/>
            <a:ext cx="4038600" cy="4525963"/>
          </a:xfrm>
        </p:spPr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A   to/</a:t>
            </a:r>
            <a:r>
              <a:rPr lang="fr-FR" b="1" dirty="0" err="1" smtClean="0"/>
              <a:t>at</a:t>
            </a:r>
            <a:r>
              <a:rPr lang="fr-FR" b="1" dirty="0" smtClean="0"/>
              <a:t>  the  (f)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B   </a:t>
            </a:r>
            <a:r>
              <a:rPr lang="fr-FR" b="1" dirty="0" err="1" smtClean="0"/>
              <a:t>quite</a:t>
            </a:r>
            <a:endParaRPr lang="fr-FR" b="1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C   has (</a:t>
            </a:r>
            <a:r>
              <a:rPr lang="fr-FR" b="1" dirty="0" err="1" smtClean="0"/>
              <a:t>he</a:t>
            </a:r>
            <a:r>
              <a:rPr lang="fr-FR" b="1" dirty="0" smtClean="0"/>
              <a:t>/</a:t>
            </a:r>
            <a:r>
              <a:rPr lang="fr-FR" b="1" dirty="0" err="1" smtClean="0"/>
              <a:t>she</a:t>
            </a:r>
            <a:r>
              <a:rPr lang="fr-FR" b="1" dirty="0" smtClean="0"/>
              <a:t>)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D   </a:t>
            </a:r>
            <a:r>
              <a:rPr lang="fr-FR" b="1" dirty="0" err="1" smtClean="0"/>
              <a:t>after</a:t>
            </a:r>
            <a:endParaRPr lang="fr-FR" b="1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E   to go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F   </a:t>
            </a:r>
            <a:r>
              <a:rPr lang="fr-FR" b="1" dirty="0" err="1" smtClean="0"/>
              <a:t>today</a:t>
            </a:r>
            <a:endParaRPr lang="fr-FR" b="1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G  to/</a:t>
            </a:r>
            <a:r>
              <a:rPr lang="fr-FR" b="1" dirty="0" err="1" smtClean="0"/>
              <a:t>at</a:t>
            </a:r>
            <a:r>
              <a:rPr lang="fr-FR" b="1" dirty="0" smtClean="0"/>
              <a:t>  the(m)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H  </a:t>
            </a:r>
            <a:r>
              <a:rPr lang="fr-FR" b="1" dirty="0" err="1" smtClean="0"/>
              <a:t>at</a:t>
            </a:r>
            <a:endParaRPr lang="fr-FR" b="1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I   have (I)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J  to/</a:t>
            </a:r>
            <a:r>
              <a:rPr lang="fr-FR" b="1" dirty="0" err="1" smtClean="0"/>
              <a:t>at</a:t>
            </a:r>
            <a:r>
              <a:rPr lang="fr-FR" b="1" dirty="0" smtClean="0"/>
              <a:t>  the (</a:t>
            </a:r>
            <a:r>
              <a:rPr lang="fr-FR" b="1" dirty="0" err="1" smtClean="0"/>
              <a:t>with</a:t>
            </a:r>
            <a:r>
              <a:rPr lang="fr-FR" b="1" dirty="0" smtClean="0"/>
              <a:t> </a:t>
            </a:r>
            <a:r>
              <a:rPr lang="fr-FR" b="1" dirty="0" err="1" smtClean="0"/>
              <a:t>vowel</a:t>
            </a:r>
            <a:r>
              <a:rPr lang="fr-FR" b="1" dirty="0" smtClean="0"/>
              <a:t>)</a:t>
            </a:r>
            <a:endParaRPr lang="fr-FR" b="1" dirty="0"/>
          </a:p>
        </p:txBody>
      </p:sp>
      <p:sp>
        <p:nvSpPr>
          <p:cNvPr id="47" name="TextBox 46"/>
          <p:cNvSpPr txBox="1">
            <a:spLocks noChangeArrowheads="1"/>
          </p:cNvSpPr>
          <p:nvPr/>
        </p:nvSpPr>
        <p:spPr bwMode="auto">
          <a:xfrm>
            <a:off x="3995738" y="5732463"/>
            <a:ext cx="3079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latin typeface="Calibri" pitchFamily="34" charset="0"/>
              </a:rPr>
              <a:t>C</a:t>
            </a:r>
          </a:p>
        </p:txBody>
      </p:sp>
      <p:sp>
        <p:nvSpPr>
          <p:cNvPr id="48" name="TextBox 47"/>
          <p:cNvSpPr txBox="1">
            <a:spLocks noChangeArrowheads="1"/>
          </p:cNvSpPr>
          <p:nvPr/>
        </p:nvSpPr>
        <p:spPr bwMode="auto">
          <a:xfrm>
            <a:off x="3419475" y="5732463"/>
            <a:ext cx="3095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latin typeface="Calibri" pitchFamily="34" charset="0"/>
              </a:rPr>
              <a:t>B</a:t>
            </a:r>
          </a:p>
        </p:txBody>
      </p:sp>
      <p:sp>
        <p:nvSpPr>
          <p:cNvPr id="49" name="TextBox 48"/>
          <p:cNvSpPr txBox="1">
            <a:spLocks noChangeArrowheads="1"/>
          </p:cNvSpPr>
          <p:nvPr/>
        </p:nvSpPr>
        <p:spPr bwMode="auto">
          <a:xfrm>
            <a:off x="5219700" y="5732463"/>
            <a:ext cx="2968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latin typeface="Calibri" pitchFamily="34" charset="0"/>
              </a:rPr>
              <a:t>E</a:t>
            </a:r>
          </a:p>
        </p:txBody>
      </p:sp>
      <p:sp>
        <p:nvSpPr>
          <p:cNvPr id="50" name="TextBox 49"/>
          <p:cNvSpPr txBox="1">
            <a:spLocks noChangeArrowheads="1"/>
          </p:cNvSpPr>
          <p:nvPr/>
        </p:nvSpPr>
        <p:spPr bwMode="auto">
          <a:xfrm>
            <a:off x="4572000" y="5732463"/>
            <a:ext cx="3302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latin typeface="Calibri" pitchFamily="34" charset="0"/>
              </a:rPr>
              <a:t>G</a:t>
            </a:r>
          </a:p>
        </p:txBody>
      </p:sp>
      <p:sp>
        <p:nvSpPr>
          <p:cNvPr id="51" name="TextBox 50"/>
          <p:cNvSpPr txBox="1">
            <a:spLocks noChangeArrowheads="1"/>
          </p:cNvSpPr>
          <p:nvPr/>
        </p:nvSpPr>
        <p:spPr bwMode="auto">
          <a:xfrm>
            <a:off x="6443663" y="5732463"/>
            <a:ext cx="3286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latin typeface="Calibri" pitchFamily="34" charset="0"/>
              </a:rPr>
              <a:t>D</a:t>
            </a:r>
          </a:p>
        </p:txBody>
      </p:sp>
      <p:sp>
        <p:nvSpPr>
          <p:cNvPr id="52" name="TextBox 51"/>
          <p:cNvSpPr txBox="1">
            <a:spLocks noChangeArrowheads="1"/>
          </p:cNvSpPr>
          <p:nvPr/>
        </p:nvSpPr>
        <p:spPr bwMode="auto">
          <a:xfrm>
            <a:off x="7019925" y="5732463"/>
            <a:ext cx="2905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latin typeface="Calibri" pitchFamily="34" charset="0"/>
              </a:rPr>
              <a:t>F</a:t>
            </a:r>
          </a:p>
        </p:txBody>
      </p:sp>
      <p:sp>
        <p:nvSpPr>
          <p:cNvPr id="53" name="TextBox 52"/>
          <p:cNvSpPr txBox="1">
            <a:spLocks noChangeArrowheads="1"/>
          </p:cNvSpPr>
          <p:nvPr/>
        </p:nvSpPr>
        <p:spPr bwMode="auto">
          <a:xfrm>
            <a:off x="2195513" y="5732463"/>
            <a:ext cx="3175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latin typeface="Calibri" pitchFamily="34" charset="0"/>
              </a:rPr>
              <a:t>A</a:t>
            </a:r>
          </a:p>
        </p:txBody>
      </p:sp>
      <p:sp>
        <p:nvSpPr>
          <p:cNvPr id="54" name="TextBox 53"/>
          <p:cNvSpPr txBox="1">
            <a:spLocks noChangeArrowheads="1"/>
          </p:cNvSpPr>
          <p:nvPr/>
        </p:nvSpPr>
        <p:spPr bwMode="auto">
          <a:xfrm>
            <a:off x="2843213" y="5732463"/>
            <a:ext cx="2587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latin typeface="Calibri" pitchFamily="34" charset="0"/>
              </a:rPr>
              <a:t>J</a:t>
            </a:r>
          </a:p>
        </p:txBody>
      </p:sp>
      <p:sp>
        <p:nvSpPr>
          <p:cNvPr id="55" name="TextBox 54"/>
          <p:cNvSpPr txBox="1">
            <a:spLocks noChangeArrowheads="1"/>
          </p:cNvSpPr>
          <p:nvPr/>
        </p:nvSpPr>
        <p:spPr bwMode="auto">
          <a:xfrm>
            <a:off x="5867400" y="5732463"/>
            <a:ext cx="2428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latin typeface="Calibri" pitchFamily="34" charset="0"/>
              </a:rPr>
              <a:t>I</a:t>
            </a:r>
          </a:p>
        </p:txBody>
      </p:sp>
      <p:sp>
        <p:nvSpPr>
          <p:cNvPr id="56" name="TextBox 55"/>
          <p:cNvSpPr txBox="1">
            <a:spLocks noChangeArrowheads="1"/>
          </p:cNvSpPr>
          <p:nvPr/>
        </p:nvSpPr>
        <p:spPr bwMode="auto">
          <a:xfrm>
            <a:off x="1547813" y="5732463"/>
            <a:ext cx="3286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latin typeface="Calibri" pitchFamily="34" charset="0"/>
              </a:rPr>
              <a:t>H</a:t>
            </a:r>
          </a:p>
        </p:txBody>
      </p:sp>
      <p:sp>
        <p:nvSpPr>
          <p:cNvPr id="15415" name="TextBox 56"/>
          <p:cNvSpPr txBox="1">
            <a:spLocks noChangeArrowheads="1"/>
          </p:cNvSpPr>
          <p:nvPr/>
        </p:nvSpPr>
        <p:spPr bwMode="auto">
          <a:xfrm>
            <a:off x="1258888" y="6308725"/>
            <a:ext cx="69135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2000">
                <a:latin typeface="Calibri" pitchFamily="34" charset="0"/>
              </a:rPr>
              <a:t>Extension – write phrases using these high frequency words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Table 44"/>
          <p:cNvGraphicFramePr>
            <a:graphicFrameLocks noGrp="1"/>
          </p:cNvGraphicFramePr>
          <p:nvPr/>
        </p:nvGraphicFramePr>
        <p:xfrm>
          <a:off x="1403350" y="5300663"/>
          <a:ext cx="6096000" cy="8028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</a:tblGrid>
              <a:tr h="432048">
                <a:tc>
                  <a:txBody>
                    <a:bodyPr/>
                    <a:lstStyle/>
                    <a:p>
                      <a:r>
                        <a:rPr lang="fr-FR" dirty="0" smtClean="0"/>
                        <a:t>1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2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3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4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5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6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7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8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9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10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2699792" y="0"/>
            <a:ext cx="3479411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FF"/>
                </a:solidFill>
                <a:latin typeface="+mn-lt"/>
                <a:cs typeface="+mn-cs"/>
              </a:rPr>
              <a:t>Entrée</a:t>
            </a:r>
          </a:p>
        </p:txBody>
      </p:sp>
      <p:sp>
        <p:nvSpPr>
          <p:cNvPr id="5226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5226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52263" name="TextBox 13"/>
          <p:cNvSpPr txBox="1">
            <a:spLocks noChangeArrowheads="1"/>
          </p:cNvSpPr>
          <p:nvPr/>
        </p:nvSpPr>
        <p:spPr bwMode="auto">
          <a:xfrm>
            <a:off x="250825" y="1412875"/>
            <a:ext cx="8642350" cy="674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GB" sz="3600">
              <a:solidFill>
                <a:srgbClr val="0000FF"/>
              </a:solidFill>
              <a:latin typeface="Calibri" pitchFamily="34" charset="0"/>
            </a:endParaRPr>
          </a:p>
          <a:p>
            <a:r>
              <a:rPr lang="fr-FR" sz="3600">
                <a:solidFill>
                  <a:srgbClr val="0000FF"/>
                </a:solidFill>
                <a:latin typeface="Calibri" pitchFamily="34" charset="0"/>
              </a:rPr>
              <a:t> </a:t>
            </a:r>
          </a:p>
          <a:p>
            <a:r>
              <a:rPr lang="en-GB" sz="360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fr-FR" sz="3600">
                <a:latin typeface="Calibri" pitchFamily="34" charset="0"/>
              </a:rPr>
              <a:t> </a:t>
            </a:r>
          </a:p>
          <a:p>
            <a:r>
              <a:rPr lang="en-GB" sz="3600">
                <a:latin typeface="Calibri" pitchFamily="34" charset="0"/>
              </a:rPr>
              <a:t> </a:t>
            </a:r>
          </a:p>
          <a:p>
            <a:endParaRPr lang="en-GB" sz="3600">
              <a:solidFill>
                <a:srgbClr val="0000FF"/>
              </a:solidFill>
              <a:latin typeface="Calibri" pitchFamily="34" charset="0"/>
            </a:endParaRPr>
          </a:p>
          <a:p>
            <a:endParaRPr lang="en-GB" sz="3600">
              <a:solidFill>
                <a:srgbClr val="0000FF"/>
              </a:solidFill>
              <a:latin typeface="Calibri" pitchFamily="34" charset="0"/>
            </a:endParaRPr>
          </a:p>
          <a:p>
            <a:endParaRPr lang="en-GB" sz="3600">
              <a:latin typeface="Calibri" pitchFamily="34" charset="0"/>
            </a:endParaRPr>
          </a:p>
          <a:p>
            <a:endParaRPr lang="en-GB" sz="3600">
              <a:latin typeface="Calibri" pitchFamily="34" charset="0"/>
            </a:endParaRPr>
          </a:p>
          <a:p>
            <a:endParaRPr lang="en-GB" sz="3600">
              <a:latin typeface="Calibri" pitchFamily="34" charset="0"/>
            </a:endParaRPr>
          </a:p>
          <a:p>
            <a:endParaRPr lang="en-GB" sz="3600">
              <a:latin typeface="Calibri" pitchFamily="34" charset="0"/>
            </a:endParaRPr>
          </a:p>
          <a:p>
            <a:endParaRPr lang="en-GB" sz="3600">
              <a:latin typeface="Calibri" pitchFamily="34" charset="0"/>
            </a:endParaRPr>
          </a:p>
          <a:p>
            <a:endParaRPr lang="en-GB" sz="3600">
              <a:latin typeface="Calibri" pitchFamily="34" charset="0"/>
            </a:endParaRPr>
          </a:p>
        </p:txBody>
      </p:sp>
      <p:pic>
        <p:nvPicPr>
          <p:cNvPr id="52264" name="Picture 2" descr="C:\Users\Stefan\AppData\Local\Microsoft\Windows\Temporary Internet Files\Content.IE5\SVXIXUWE\MCj0355925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3" y="0"/>
            <a:ext cx="436562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65" name="Picture 3" descr="C:\Users\Stefan\AppData\Local\Microsoft\Windows\Temporary Internet Files\Content.IE5\Z0GHLXNT\MC900015916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316913" y="0"/>
            <a:ext cx="6064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66" name="Picture 2" descr="C:\Documents and Settings\kturney\Local Settings\Temporary Internet Files\Content.IE5\AYJN3KPQ\MC900434411[1]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875463" y="0"/>
            <a:ext cx="690562" cy="77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Content Placeholder 23"/>
          <p:cNvSpPr>
            <a:spLocks noGrp="1"/>
          </p:cNvSpPr>
          <p:nvPr>
            <p:ph sz="half" idx="1"/>
          </p:nvPr>
        </p:nvSpPr>
        <p:spPr>
          <a:xfrm>
            <a:off x="323850" y="765175"/>
            <a:ext cx="4038600" cy="4525963"/>
          </a:xfrm>
        </p:spPr>
        <p:txBody>
          <a:bodyPr rtlCol="0">
            <a:normAutofit fontScale="92500" lnSpcReduction="10000"/>
          </a:bodyPr>
          <a:lstStyle/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1. </a:t>
            </a:r>
            <a:r>
              <a:rPr lang="fr-FR" b="1" dirty="0" smtClean="0">
                <a:latin typeface="Arial"/>
                <a:ea typeface="Calibri"/>
                <a:cs typeface="Times New Roman"/>
              </a:rPr>
              <a:t>une</a:t>
            </a:r>
            <a:endParaRPr lang="fr-FR" b="1" dirty="0" smtClean="0"/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2. </a:t>
            </a:r>
            <a:r>
              <a:rPr lang="fr-FR" b="1" dirty="0" smtClean="0">
                <a:latin typeface="Arial"/>
                <a:ea typeface="Calibri"/>
                <a:cs typeface="Times New Roman"/>
              </a:rPr>
              <a:t>trop</a:t>
            </a:r>
            <a:endParaRPr lang="fr-FR" b="1" dirty="0" smtClean="0"/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3. </a:t>
            </a:r>
            <a:r>
              <a:rPr lang="fr-FR" b="1" dirty="0" smtClean="0">
                <a:latin typeface="Arial"/>
                <a:ea typeface="Calibri"/>
                <a:cs typeface="Times New Roman"/>
              </a:rPr>
              <a:t>vous</a:t>
            </a:r>
            <a:endParaRPr lang="fr-FR" b="1" dirty="0" smtClean="0"/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4. </a:t>
            </a:r>
            <a:r>
              <a:rPr lang="fr-FR" b="1" dirty="0" smtClean="0">
                <a:latin typeface="Arial"/>
                <a:ea typeface="Calibri"/>
                <a:cs typeface="Times New Roman"/>
              </a:rPr>
              <a:t>tu</a:t>
            </a:r>
            <a:endParaRPr lang="fr-FR" b="1" dirty="0" smtClean="0"/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5. </a:t>
            </a:r>
            <a:r>
              <a:rPr lang="fr-FR" b="1" dirty="0" smtClean="0">
                <a:latin typeface="Arial"/>
                <a:ea typeface="Calibri"/>
                <a:cs typeface="Times New Roman"/>
              </a:rPr>
              <a:t>voudrais</a:t>
            </a:r>
            <a:endParaRPr lang="fr-FR" b="1" dirty="0" smtClean="0"/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6. </a:t>
            </a:r>
            <a:r>
              <a:rPr lang="fr-FR" b="1" dirty="0" smtClean="0">
                <a:latin typeface="Arial"/>
                <a:ea typeface="Calibri"/>
                <a:cs typeface="Times New Roman"/>
              </a:rPr>
              <a:t>toujours</a:t>
            </a:r>
            <a:r>
              <a:rPr lang="fr-FR" b="1" dirty="0" smtClean="0"/>
              <a:t> 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7. </a:t>
            </a:r>
            <a:r>
              <a:rPr lang="fr-FR" b="1" dirty="0" smtClean="0">
                <a:latin typeface="Arial"/>
                <a:ea typeface="Calibri"/>
                <a:cs typeface="Times New Roman"/>
              </a:rPr>
              <a:t>va</a:t>
            </a:r>
            <a:endParaRPr lang="fr-FR" b="1" dirty="0" smtClean="0"/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8. </a:t>
            </a:r>
            <a:r>
              <a:rPr lang="fr-FR" b="1" dirty="0" smtClean="0">
                <a:latin typeface="Arial"/>
                <a:ea typeface="Calibri"/>
                <a:cs typeface="Times New Roman"/>
              </a:rPr>
              <a:t>un</a:t>
            </a:r>
            <a:endParaRPr lang="fr-FR" b="1" dirty="0" smtClean="0"/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9. </a:t>
            </a:r>
            <a:r>
              <a:rPr lang="fr-FR" b="1" dirty="0" smtClean="0">
                <a:latin typeface="Arial"/>
                <a:ea typeface="Calibri"/>
                <a:cs typeface="Times New Roman"/>
              </a:rPr>
              <a:t>très</a:t>
            </a:r>
            <a:endParaRPr lang="fr-FR" b="1" dirty="0" smtClean="0"/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10. </a:t>
            </a:r>
            <a:r>
              <a:rPr lang="fr-FR" b="1" dirty="0" smtClean="0">
                <a:latin typeface="Arial"/>
                <a:ea typeface="Calibri"/>
                <a:cs typeface="Times New Roman"/>
              </a:rPr>
              <a:t>vais</a:t>
            </a:r>
            <a:endParaRPr lang="en-GB" sz="2000" b="1" dirty="0" smtClean="0">
              <a:ea typeface="Calibri"/>
              <a:cs typeface="Times New Roman"/>
            </a:endParaRP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fr-FR" b="1" dirty="0" smtClean="0"/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fr-FR" dirty="0" smtClean="0"/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fr-FR" dirty="0" smtClean="0"/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fr-FR" dirty="0" smtClean="0"/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fr-FR" dirty="0" smtClean="0"/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fr-FR" dirty="0"/>
          </a:p>
        </p:txBody>
      </p:sp>
      <p:sp>
        <p:nvSpPr>
          <p:cNvPr id="25" name="Content Placeholder 24"/>
          <p:cNvSpPr>
            <a:spLocks noGrp="1"/>
          </p:cNvSpPr>
          <p:nvPr>
            <p:ph sz="half" idx="2"/>
          </p:nvPr>
        </p:nvSpPr>
        <p:spPr>
          <a:xfrm>
            <a:off x="4643438" y="765175"/>
            <a:ext cx="4038600" cy="4525963"/>
          </a:xfrm>
        </p:spPr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A </a:t>
            </a:r>
            <a:r>
              <a:rPr lang="fr-FR" b="1" dirty="0" smtClean="0">
                <a:latin typeface="Arial"/>
                <a:ea typeface="Calibri"/>
                <a:cs typeface="Times New Roman"/>
              </a:rPr>
              <a:t>a (masc. </a:t>
            </a:r>
            <a:r>
              <a:rPr lang="fr-FR" b="1" dirty="0" err="1" smtClean="0">
                <a:latin typeface="Arial"/>
                <a:ea typeface="Calibri"/>
                <a:cs typeface="Times New Roman"/>
              </a:rPr>
              <a:t>noun</a:t>
            </a:r>
            <a:r>
              <a:rPr lang="fr-FR" b="1" dirty="0" smtClean="0">
                <a:latin typeface="Arial"/>
                <a:ea typeface="Calibri"/>
                <a:cs typeface="Times New Roman"/>
              </a:rPr>
              <a:t>)</a:t>
            </a:r>
            <a:endParaRPr lang="fr-FR" b="1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B </a:t>
            </a:r>
            <a:r>
              <a:rPr lang="fr-FR" b="1" dirty="0" smtClean="0">
                <a:latin typeface="Arial"/>
                <a:ea typeface="Calibri"/>
                <a:cs typeface="Times New Roman"/>
              </a:rPr>
              <a:t>go (1st pers. </a:t>
            </a:r>
            <a:r>
              <a:rPr lang="fr-FR" b="1" dirty="0" err="1" smtClean="0">
                <a:latin typeface="Arial"/>
                <a:ea typeface="Calibri"/>
                <a:cs typeface="Times New Roman"/>
              </a:rPr>
              <a:t>sing</a:t>
            </a:r>
            <a:r>
              <a:rPr lang="fr-FR" b="1" dirty="0" smtClean="0">
                <a:latin typeface="Arial"/>
                <a:ea typeface="Calibri"/>
                <a:cs typeface="Times New Roman"/>
              </a:rPr>
              <a:t>.)</a:t>
            </a:r>
            <a:endParaRPr lang="fr-FR" b="1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C  </a:t>
            </a:r>
            <a:r>
              <a:rPr lang="fr-FR" b="1" dirty="0" err="1" smtClean="0"/>
              <a:t>too</a:t>
            </a:r>
            <a:r>
              <a:rPr lang="fr-FR" b="1" dirty="0" smtClean="0"/>
              <a:t> (</a:t>
            </a:r>
            <a:r>
              <a:rPr lang="fr-FR" b="1" dirty="0" err="1" smtClean="0"/>
              <a:t>much</a:t>
            </a:r>
            <a:r>
              <a:rPr lang="fr-FR" b="1" dirty="0" smtClean="0"/>
              <a:t>)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D  </a:t>
            </a:r>
            <a:r>
              <a:rPr lang="fr-FR" b="1" dirty="0" err="1" smtClean="0">
                <a:latin typeface="Arial"/>
                <a:ea typeface="Calibri"/>
                <a:cs typeface="Times New Roman"/>
              </a:rPr>
              <a:t>would</a:t>
            </a:r>
            <a:r>
              <a:rPr lang="fr-FR" b="1" dirty="0" smtClean="0">
                <a:latin typeface="Arial"/>
                <a:ea typeface="Calibri"/>
                <a:cs typeface="Times New Roman"/>
              </a:rPr>
              <a:t> </a:t>
            </a:r>
            <a:r>
              <a:rPr lang="fr-FR" b="1" dirty="0" err="1" smtClean="0">
                <a:latin typeface="Arial"/>
                <a:ea typeface="Calibri"/>
                <a:cs typeface="Times New Roman"/>
              </a:rPr>
              <a:t>like</a:t>
            </a:r>
            <a:r>
              <a:rPr lang="fr-FR" b="1" dirty="0" smtClean="0">
                <a:latin typeface="Arial"/>
                <a:ea typeface="Calibri"/>
                <a:cs typeface="Times New Roman"/>
              </a:rPr>
              <a:t> (1st pers.)</a:t>
            </a:r>
            <a:endParaRPr lang="fr-FR" b="1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E  </a:t>
            </a:r>
            <a:r>
              <a:rPr lang="fr-FR" b="1" dirty="0" err="1" smtClean="0">
                <a:latin typeface="Arial"/>
                <a:cs typeface="Times New Roman"/>
              </a:rPr>
              <a:t>y</a:t>
            </a:r>
            <a:r>
              <a:rPr lang="fr-FR" b="1" dirty="0" err="1" smtClean="0">
                <a:latin typeface="Arial"/>
                <a:ea typeface="Calibri"/>
                <a:cs typeface="Times New Roman"/>
              </a:rPr>
              <a:t>ou</a:t>
            </a:r>
            <a:r>
              <a:rPr lang="fr-FR" b="1" dirty="0" smtClean="0">
                <a:latin typeface="Arial"/>
                <a:ea typeface="Calibri"/>
                <a:cs typeface="Times New Roman"/>
              </a:rPr>
              <a:t> (</a:t>
            </a:r>
            <a:r>
              <a:rPr lang="fr-FR" b="1" dirty="0" err="1" smtClean="0">
                <a:latin typeface="Arial"/>
                <a:ea typeface="Calibri"/>
                <a:cs typeface="Times New Roman"/>
              </a:rPr>
              <a:t>sing</a:t>
            </a:r>
            <a:r>
              <a:rPr lang="fr-FR" b="1" dirty="0" smtClean="0">
                <a:latin typeface="Arial"/>
                <a:ea typeface="Calibri"/>
                <a:cs typeface="Times New Roman"/>
              </a:rPr>
              <a:t>. </a:t>
            </a:r>
            <a:r>
              <a:rPr lang="fr-FR" b="1" dirty="0" err="1" smtClean="0">
                <a:latin typeface="Arial"/>
                <a:ea typeface="Calibri"/>
                <a:cs typeface="Times New Roman"/>
              </a:rPr>
              <a:t>familiar</a:t>
            </a:r>
            <a:r>
              <a:rPr lang="fr-FR" b="1" dirty="0" smtClean="0">
                <a:latin typeface="Arial"/>
                <a:ea typeface="Calibri"/>
                <a:cs typeface="Times New Roman"/>
              </a:rPr>
              <a:t>)</a:t>
            </a:r>
            <a:endParaRPr lang="fr-FR" b="1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F  </a:t>
            </a:r>
            <a:r>
              <a:rPr lang="fr-FR" b="1" dirty="0" err="1" smtClean="0">
                <a:latin typeface="Arial"/>
                <a:ea typeface="Calibri"/>
                <a:cs typeface="Times New Roman"/>
              </a:rPr>
              <a:t>very</a:t>
            </a:r>
            <a:endParaRPr lang="fr-FR" b="1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G  </a:t>
            </a:r>
            <a:r>
              <a:rPr lang="fr-FR" b="1" dirty="0" err="1" smtClean="0"/>
              <a:t>always</a:t>
            </a:r>
            <a:endParaRPr lang="fr-FR" b="1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H  </a:t>
            </a:r>
            <a:r>
              <a:rPr lang="fr-FR" b="1" dirty="0" err="1" smtClean="0">
                <a:latin typeface="Arial"/>
                <a:ea typeface="Calibri"/>
                <a:cs typeface="Times New Roman"/>
              </a:rPr>
              <a:t>goes</a:t>
            </a:r>
            <a:r>
              <a:rPr lang="fr-FR" b="1" dirty="0" smtClean="0">
                <a:latin typeface="Arial"/>
                <a:ea typeface="Calibri"/>
                <a:cs typeface="Times New Roman"/>
              </a:rPr>
              <a:t> (3rd pers. </a:t>
            </a:r>
            <a:r>
              <a:rPr lang="fr-FR" b="1" dirty="0" err="1" smtClean="0">
                <a:latin typeface="Arial"/>
                <a:ea typeface="Calibri"/>
                <a:cs typeface="Times New Roman"/>
              </a:rPr>
              <a:t>sing</a:t>
            </a:r>
            <a:r>
              <a:rPr lang="fr-FR" b="1" dirty="0" smtClean="0">
                <a:latin typeface="Arial"/>
                <a:ea typeface="Calibri"/>
                <a:cs typeface="Times New Roman"/>
              </a:rPr>
              <a:t>.)</a:t>
            </a:r>
            <a:endParaRPr lang="fr-FR" b="1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I  </a:t>
            </a:r>
            <a:r>
              <a:rPr lang="fr-FR" b="1" dirty="0" smtClean="0">
                <a:latin typeface="Arial"/>
                <a:ea typeface="Calibri"/>
                <a:cs typeface="Times New Roman"/>
              </a:rPr>
              <a:t>a (</a:t>
            </a:r>
            <a:r>
              <a:rPr lang="fr-FR" b="1" dirty="0" err="1" smtClean="0">
                <a:latin typeface="Arial"/>
                <a:ea typeface="Calibri"/>
                <a:cs typeface="Times New Roman"/>
              </a:rPr>
              <a:t>fem</a:t>
            </a:r>
            <a:r>
              <a:rPr lang="fr-FR" b="1" dirty="0" smtClean="0">
                <a:latin typeface="Arial"/>
                <a:ea typeface="Calibri"/>
                <a:cs typeface="Times New Roman"/>
              </a:rPr>
              <a:t>. </a:t>
            </a:r>
            <a:r>
              <a:rPr lang="fr-FR" b="1" dirty="0" err="1" smtClean="0">
                <a:latin typeface="Arial"/>
                <a:ea typeface="Calibri"/>
                <a:cs typeface="Times New Roman"/>
              </a:rPr>
              <a:t>noun</a:t>
            </a:r>
            <a:r>
              <a:rPr lang="fr-FR" b="1" dirty="0" smtClean="0">
                <a:latin typeface="Arial"/>
                <a:ea typeface="Calibri"/>
                <a:cs typeface="Times New Roman"/>
              </a:rPr>
              <a:t>)</a:t>
            </a:r>
            <a:endParaRPr lang="fr-FR" b="1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J  </a:t>
            </a:r>
            <a:r>
              <a:rPr lang="fr-FR" b="1" dirty="0" err="1" smtClean="0">
                <a:latin typeface="Arial"/>
                <a:ea typeface="Calibri"/>
                <a:cs typeface="Times New Roman"/>
              </a:rPr>
              <a:t>you</a:t>
            </a:r>
            <a:r>
              <a:rPr lang="fr-FR" b="1" dirty="0" smtClean="0">
                <a:latin typeface="Arial"/>
                <a:ea typeface="Calibri"/>
                <a:cs typeface="Times New Roman"/>
              </a:rPr>
              <a:t> (plural, </a:t>
            </a:r>
            <a:r>
              <a:rPr lang="fr-FR" b="1" dirty="0" err="1" smtClean="0">
                <a:latin typeface="Arial"/>
                <a:ea typeface="Calibri"/>
                <a:cs typeface="Times New Roman"/>
              </a:rPr>
              <a:t>formal</a:t>
            </a:r>
            <a:r>
              <a:rPr lang="fr-FR" b="1" dirty="0" smtClean="0">
                <a:latin typeface="Arial"/>
                <a:ea typeface="Calibri"/>
                <a:cs typeface="Times New Roman"/>
              </a:rPr>
              <a:t>)</a:t>
            </a:r>
            <a:endParaRPr lang="en-GB" sz="2000" b="1" dirty="0" smtClean="0">
              <a:ea typeface="Calibri"/>
              <a:cs typeface="Times New Roman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fr-FR" b="1" dirty="0"/>
          </a:p>
        </p:txBody>
      </p:sp>
      <p:sp>
        <p:nvSpPr>
          <p:cNvPr id="47" name="TextBox 46"/>
          <p:cNvSpPr txBox="1">
            <a:spLocks noChangeArrowheads="1"/>
          </p:cNvSpPr>
          <p:nvPr/>
        </p:nvSpPr>
        <p:spPr bwMode="auto">
          <a:xfrm>
            <a:off x="3995738" y="5732463"/>
            <a:ext cx="3270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latin typeface="Calibri" pitchFamily="34" charset="0"/>
              </a:rPr>
              <a:t>D</a:t>
            </a:r>
          </a:p>
        </p:txBody>
      </p:sp>
      <p:sp>
        <p:nvSpPr>
          <p:cNvPr id="48" name="TextBox 47"/>
          <p:cNvSpPr txBox="1">
            <a:spLocks noChangeArrowheads="1"/>
          </p:cNvSpPr>
          <p:nvPr/>
        </p:nvSpPr>
        <p:spPr bwMode="auto">
          <a:xfrm>
            <a:off x="3419475" y="5732463"/>
            <a:ext cx="2968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latin typeface="Calibri" pitchFamily="34" charset="0"/>
              </a:rPr>
              <a:t>E</a:t>
            </a:r>
          </a:p>
        </p:txBody>
      </p:sp>
      <p:sp>
        <p:nvSpPr>
          <p:cNvPr id="49" name="TextBox 48"/>
          <p:cNvSpPr txBox="1">
            <a:spLocks noChangeArrowheads="1"/>
          </p:cNvSpPr>
          <p:nvPr/>
        </p:nvSpPr>
        <p:spPr bwMode="auto">
          <a:xfrm>
            <a:off x="5219700" y="5732463"/>
            <a:ext cx="3286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latin typeface="Calibri" pitchFamily="34" charset="0"/>
              </a:rPr>
              <a:t>H</a:t>
            </a:r>
          </a:p>
        </p:txBody>
      </p:sp>
      <p:sp>
        <p:nvSpPr>
          <p:cNvPr id="50" name="TextBox 49"/>
          <p:cNvSpPr txBox="1">
            <a:spLocks noChangeArrowheads="1"/>
          </p:cNvSpPr>
          <p:nvPr/>
        </p:nvSpPr>
        <p:spPr bwMode="auto">
          <a:xfrm>
            <a:off x="4572000" y="5732463"/>
            <a:ext cx="3302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latin typeface="Calibri" pitchFamily="34" charset="0"/>
              </a:rPr>
              <a:t>G</a:t>
            </a:r>
          </a:p>
        </p:txBody>
      </p:sp>
      <p:sp>
        <p:nvSpPr>
          <p:cNvPr id="51" name="TextBox 50"/>
          <p:cNvSpPr txBox="1">
            <a:spLocks noChangeArrowheads="1"/>
          </p:cNvSpPr>
          <p:nvPr/>
        </p:nvSpPr>
        <p:spPr bwMode="auto">
          <a:xfrm>
            <a:off x="6443663" y="5732463"/>
            <a:ext cx="2905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latin typeface="Calibri" pitchFamily="34" charset="0"/>
              </a:rPr>
              <a:t>F</a:t>
            </a:r>
          </a:p>
        </p:txBody>
      </p:sp>
      <p:sp>
        <p:nvSpPr>
          <p:cNvPr id="52" name="TextBox 51"/>
          <p:cNvSpPr txBox="1">
            <a:spLocks noChangeArrowheads="1"/>
          </p:cNvSpPr>
          <p:nvPr/>
        </p:nvSpPr>
        <p:spPr bwMode="auto">
          <a:xfrm>
            <a:off x="7019925" y="5732463"/>
            <a:ext cx="3095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latin typeface="Calibri" pitchFamily="34" charset="0"/>
              </a:rPr>
              <a:t>B</a:t>
            </a:r>
          </a:p>
        </p:txBody>
      </p:sp>
      <p:sp>
        <p:nvSpPr>
          <p:cNvPr id="54" name="TextBox 53"/>
          <p:cNvSpPr txBox="1">
            <a:spLocks noChangeArrowheads="1"/>
          </p:cNvSpPr>
          <p:nvPr/>
        </p:nvSpPr>
        <p:spPr bwMode="auto">
          <a:xfrm>
            <a:off x="2843213" y="5732463"/>
            <a:ext cx="2587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latin typeface="Calibri" pitchFamily="34" charset="0"/>
              </a:rPr>
              <a:t>J</a:t>
            </a:r>
          </a:p>
        </p:txBody>
      </p:sp>
      <p:sp>
        <p:nvSpPr>
          <p:cNvPr id="55" name="TextBox 54"/>
          <p:cNvSpPr txBox="1">
            <a:spLocks noChangeArrowheads="1"/>
          </p:cNvSpPr>
          <p:nvPr/>
        </p:nvSpPr>
        <p:spPr bwMode="auto">
          <a:xfrm>
            <a:off x="5867400" y="5732463"/>
            <a:ext cx="3190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latin typeface="Calibri" pitchFamily="34" charset="0"/>
              </a:rPr>
              <a:t>A</a:t>
            </a:r>
          </a:p>
        </p:txBody>
      </p:sp>
      <p:sp>
        <p:nvSpPr>
          <p:cNvPr id="56" name="TextBox 55"/>
          <p:cNvSpPr txBox="1">
            <a:spLocks noChangeArrowheads="1"/>
          </p:cNvSpPr>
          <p:nvPr/>
        </p:nvSpPr>
        <p:spPr bwMode="auto">
          <a:xfrm>
            <a:off x="1547813" y="5732463"/>
            <a:ext cx="2428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latin typeface="Calibri" pitchFamily="34" charset="0"/>
              </a:rPr>
              <a:t>I</a:t>
            </a:r>
          </a:p>
        </p:txBody>
      </p:sp>
      <p:sp>
        <p:nvSpPr>
          <p:cNvPr id="52278" name="TextBox 56"/>
          <p:cNvSpPr txBox="1">
            <a:spLocks noChangeArrowheads="1"/>
          </p:cNvSpPr>
          <p:nvPr/>
        </p:nvSpPr>
        <p:spPr bwMode="auto">
          <a:xfrm>
            <a:off x="1258888" y="6308725"/>
            <a:ext cx="69135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2000">
                <a:latin typeface="Calibri" pitchFamily="34" charset="0"/>
              </a:rPr>
              <a:t>Extension – write phrases using these high frequency words</a:t>
            </a: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2195513" y="5732463"/>
            <a:ext cx="3079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latin typeface="Calibri" pitchFamily="34" charset="0"/>
              </a:rPr>
              <a:t>C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48" grpId="0"/>
      <p:bldP spid="49" grpId="0"/>
      <p:bldP spid="50" grpId="0"/>
      <p:bldP spid="51" grpId="0"/>
      <p:bldP spid="52" grpId="0"/>
      <p:bldP spid="54" grpId="0"/>
      <p:bldP spid="55" grpId="0"/>
      <p:bldP spid="56" grpId="0"/>
      <p:bldP spid="2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4"/>
          <p:cNvSpPr>
            <a:spLocks noChangeArrowheads="1"/>
          </p:cNvSpPr>
          <p:nvPr/>
        </p:nvSpPr>
        <p:spPr bwMode="auto">
          <a:xfrm>
            <a:off x="1692275" y="-171450"/>
            <a:ext cx="5472113" cy="1568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endParaRPr lang="en-GB" sz="7200" b="1">
              <a:solidFill>
                <a:srgbClr val="0000F1"/>
              </a:solidFill>
              <a:latin typeface="Calibri" pitchFamily="34" charset="0"/>
            </a:endParaRPr>
          </a:p>
        </p:txBody>
      </p:sp>
      <p:sp>
        <p:nvSpPr>
          <p:cNvPr id="17410" name="Rectangle 15"/>
          <p:cNvSpPr>
            <a:spLocks noChangeArrowheads="1"/>
          </p:cNvSpPr>
          <p:nvPr/>
        </p:nvSpPr>
        <p:spPr bwMode="auto">
          <a:xfrm>
            <a:off x="0" y="0"/>
            <a:ext cx="9144000" cy="1588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17411" name="Rectangle 16"/>
          <p:cNvSpPr>
            <a:spLocks noChangeArrowheads="1"/>
          </p:cNvSpPr>
          <p:nvPr/>
        </p:nvSpPr>
        <p:spPr bwMode="auto">
          <a:xfrm>
            <a:off x="0" y="0"/>
            <a:ext cx="9144000" cy="1588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17412" name="Rectangle 17"/>
          <p:cNvSpPr>
            <a:spLocks noChangeArrowheads="1"/>
          </p:cNvSpPr>
          <p:nvPr/>
        </p:nvSpPr>
        <p:spPr bwMode="auto">
          <a:xfrm>
            <a:off x="250825" y="1628775"/>
            <a:ext cx="8642350" cy="5632450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lIns="90000" tIns="45000" rIns="90000" bIns="45000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en-US" sz="3600">
              <a:solidFill>
                <a:srgbClr val="0000FF"/>
              </a:solidFill>
              <a:latin typeface="Calibri" pitchFamily="34" charset="0"/>
            </a:endParaRP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en-US" sz="3600">
              <a:solidFill>
                <a:srgbClr val="0000FF"/>
              </a:solidFill>
              <a:latin typeface="Calibri" pitchFamily="34" charset="0"/>
            </a:endParaRP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en-GB" sz="3600">
              <a:solidFill>
                <a:srgbClr val="0000FF"/>
              </a:solidFill>
              <a:latin typeface="Calibri" pitchFamily="34" charset="0"/>
            </a:endParaRP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en-GB" sz="3600">
              <a:solidFill>
                <a:srgbClr val="0000FF"/>
              </a:solidFill>
              <a:latin typeface="Calibri" pitchFamily="34" charset="0"/>
            </a:endParaRP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en-GB" sz="3600">
              <a:solidFill>
                <a:srgbClr val="0000FF"/>
              </a:solidFill>
              <a:latin typeface="Calibri" pitchFamily="34" charset="0"/>
            </a:endParaRP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en-GB" sz="3600">
              <a:solidFill>
                <a:srgbClr val="0000FF"/>
              </a:solidFill>
              <a:latin typeface="Calibri" pitchFamily="34" charset="0"/>
            </a:endParaRP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en-GB" sz="3600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17413" name="Rectangle 18"/>
          <p:cNvSpPr>
            <a:spLocks noChangeArrowheads="1"/>
          </p:cNvSpPr>
          <p:nvPr/>
        </p:nvSpPr>
        <p:spPr bwMode="auto">
          <a:xfrm>
            <a:off x="0" y="0"/>
            <a:ext cx="9144000" cy="1588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17414" name="Rectangle 19"/>
          <p:cNvSpPr>
            <a:spLocks noChangeArrowheads="1"/>
          </p:cNvSpPr>
          <p:nvPr/>
        </p:nvSpPr>
        <p:spPr bwMode="auto">
          <a:xfrm>
            <a:off x="0" y="0"/>
            <a:ext cx="9144000" cy="1588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GB">
              <a:latin typeface="Calibri" pitchFamily="34" charset="0"/>
            </a:endParaRPr>
          </a:p>
        </p:txBody>
      </p:sp>
      <p:pic>
        <p:nvPicPr>
          <p:cNvPr id="17415" name="Picture 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16913" y="0"/>
            <a:ext cx="606425" cy="476250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</p:pic>
      <p:sp>
        <p:nvSpPr>
          <p:cNvPr id="17416" name="TextBox 18"/>
          <p:cNvSpPr txBox="1">
            <a:spLocks noChangeArrowheads="1"/>
          </p:cNvSpPr>
          <p:nvPr/>
        </p:nvSpPr>
        <p:spPr bwMode="auto">
          <a:xfrm>
            <a:off x="539750" y="908050"/>
            <a:ext cx="8064500" cy="751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GB" sz="2400">
              <a:latin typeface="Calibri" pitchFamily="34" charset="0"/>
            </a:endParaRPr>
          </a:p>
          <a:p>
            <a:endParaRPr lang="en-GB" sz="2400">
              <a:latin typeface="Calibri" pitchFamily="34" charset="0"/>
            </a:endParaRPr>
          </a:p>
          <a:p>
            <a:r>
              <a:rPr lang="en-GB" sz="3200">
                <a:solidFill>
                  <a:srgbClr val="0070C0"/>
                </a:solidFill>
                <a:latin typeface="Calibri" pitchFamily="34" charset="0"/>
              </a:rPr>
              <a:t>High Frequency Words 11- 20!  </a:t>
            </a:r>
          </a:p>
          <a:p>
            <a:endParaRPr lang="en-GB" sz="3200">
              <a:solidFill>
                <a:srgbClr val="0070C0"/>
              </a:solidFill>
              <a:latin typeface="Calibri" pitchFamily="34" charset="0"/>
            </a:endParaRPr>
          </a:p>
          <a:p>
            <a:endParaRPr lang="en-GB" sz="3200">
              <a:solidFill>
                <a:srgbClr val="0070C0"/>
              </a:solidFill>
              <a:latin typeface="Comic Sans MS" pitchFamily="66" charset="0"/>
            </a:endParaRPr>
          </a:p>
          <a:p>
            <a:endParaRPr lang="en-GB" sz="3200">
              <a:solidFill>
                <a:srgbClr val="0070C0"/>
              </a:solidFill>
              <a:latin typeface="Calibri" pitchFamily="34" charset="0"/>
            </a:endParaRPr>
          </a:p>
          <a:p>
            <a:endParaRPr lang="en-GB" sz="3200">
              <a:solidFill>
                <a:srgbClr val="0070C0"/>
              </a:solidFill>
              <a:latin typeface="Calibri" pitchFamily="34" charset="0"/>
            </a:endParaRPr>
          </a:p>
          <a:p>
            <a:endParaRPr lang="en-GB" sz="3200">
              <a:solidFill>
                <a:srgbClr val="0070C0"/>
              </a:solidFill>
              <a:latin typeface="Calibri" pitchFamily="34" charset="0"/>
            </a:endParaRPr>
          </a:p>
          <a:p>
            <a:endParaRPr lang="en-GB" sz="3200">
              <a:solidFill>
                <a:srgbClr val="0070C0"/>
              </a:solidFill>
              <a:latin typeface="Calibri" pitchFamily="34" charset="0"/>
            </a:endParaRPr>
          </a:p>
          <a:p>
            <a:endParaRPr lang="en-GB" sz="2400">
              <a:latin typeface="Calibri" pitchFamily="34" charset="0"/>
            </a:endParaRPr>
          </a:p>
          <a:p>
            <a:endParaRPr lang="en-GB" sz="2400">
              <a:solidFill>
                <a:srgbClr val="FF0000"/>
              </a:solidFill>
              <a:latin typeface="Calibri" pitchFamily="34" charset="0"/>
            </a:endParaRPr>
          </a:p>
          <a:p>
            <a:endParaRPr lang="en-GB" sz="2400">
              <a:latin typeface="Calibri" pitchFamily="34" charset="0"/>
            </a:endParaRPr>
          </a:p>
          <a:p>
            <a:endParaRPr lang="en-GB" sz="2400">
              <a:latin typeface="Calibri" pitchFamily="34" charset="0"/>
            </a:endParaRPr>
          </a:p>
          <a:p>
            <a:endParaRPr lang="en-GB" sz="2400">
              <a:latin typeface="Calibri" pitchFamily="34" charset="0"/>
            </a:endParaRPr>
          </a:p>
          <a:p>
            <a:endParaRPr lang="en-GB" sz="2400">
              <a:latin typeface="Calibri" pitchFamily="34" charset="0"/>
            </a:endParaRPr>
          </a:p>
          <a:p>
            <a:endParaRPr lang="en-GB" sz="2400">
              <a:latin typeface="Calibri" pitchFamily="34" charset="0"/>
            </a:endParaRPr>
          </a:p>
          <a:p>
            <a:endParaRPr lang="en-GB" sz="2400">
              <a:latin typeface="Calibri" pitchFamily="34" charset="0"/>
            </a:endParaRPr>
          </a:p>
          <a:p>
            <a:endParaRPr lang="en-GB">
              <a:latin typeface="Calibri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547664" y="0"/>
            <a:ext cx="5472608" cy="10156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FF"/>
                </a:solidFill>
                <a:latin typeface="+mn-lt"/>
                <a:cs typeface="+mn-cs"/>
              </a:rPr>
              <a:t>Les Devoirs</a:t>
            </a:r>
          </a:p>
        </p:txBody>
      </p:sp>
      <p:pic>
        <p:nvPicPr>
          <p:cNvPr id="17418" name="Picture 2" descr="C:\Documents and Settings\kturney\Local Settings\Temporary Internet Files\Content.IE5\F1C7RY60\MC900384152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43663" y="188913"/>
            <a:ext cx="1817687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9" name="Picture 3" descr="C:\Documents and Settings\kturney\Local Settings\Temporary Internet Files\Content.IE5\3LI316KY\MC900411928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5650" y="3284538"/>
            <a:ext cx="1235075" cy="220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0" name="Picture 5" descr="C:\Documents and Settings\kturney\Local Settings\Temporary Internet Files\Content.IE5\5B7E9I7U\MC900352376[1]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227763" y="3716338"/>
            <a:ext cx="2490787" cy="2027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1" name="Picture 6" descr="C:\Documents and Settings\kturney\Local Settings\Temporary Internet Files\Content.IE5\5B7E9I7U\MC900030279[1].wm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724525" y="2060575"/>
            <a:ext cx="1751013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2" name="Picture 7" descr="C:\Documents and Settings\kturney\Local Settings\Temporary Internet Files\Content.IE5\F1C7RY60\MC900441312[1]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700338" y="3068638"/>
            <a:ext cx="27432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Table 44"/>
          <p:cNvGraphicFramePr>
            <a:graphicFrameLocks noGrp="1"/>
          </p:cNvGraphicFramePr>
          <p:nvPr/>
        </p:nvGraphicFramePr>
        <p:xfrm>
          <a:off x="1403350" y="5300663"/>
          <a:ext cx="6096000" cy="8028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</a:tblGrid>
              <a:tr h="432048">
                <a:tc>
                  <a:txBody>
                    <a:bodyPr/>
                    <a:lstStyle/>
                    <a:p>
                      <a:r>
                        <a:rPr lang="fr-FR" dirty="0" smtClean="0"/>
                        <a:t>1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2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3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4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5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6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7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8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9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10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949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19493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19494" name="TextBox 13"/>
          <p:cNvSpPr txBox="1">
            <a:spLocks noChangeArrowheads="1"/>
          </p:cNvSpPr>
          <p:nvPr/>
        </p:nvSpPr>
        <p:spPr bwMode="auto">
          <a:xfrm>
            <a:off x="250825" y="1412875"/>
            <a:ext cx="8642350" cy="674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GB" sz="3600">
              <a:solidFill>
                <a:srgbClr val="0000FF"/>
              </a:solidFill>
              <a:latin typeface="Calibri" pitchFamily="34" charset="0"/>
            </a:endParaRPr>
          </a:p>
          <a:p>
            <a:r>
              <a:rPr lang="fr-FR" sz="3600">
                <a:solidFill>
                  <a:srgbClr val="0000FF"/>
                </a:solidFill>
                <a:latin typeface="Calibri" pitchFamily="34" charset="0"/>
              </a:rPr>
              <a:t> </a:t>
            </a:r>
          </a:p>
          <a:p>
            <a:r>
              <a:rPr lang="en-GB" sz="360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fr-FR" sz="3600">
                <a:latin typeface="Calibri" pitchFamily="34" charset="0"/>
              </a:rPr>
              <a:t> </a:t>
            </a:r>
          </a:p>
          <a:p>
            <a:r>
              <a:rPr lang="en-GB" sz="3600">
                <a:latin typeface="Calibri" pitchFamily="34" charset="0"/>
              </a:rPr>
              <a:t> </a:t>
            </a:r>
          </a:p>
          <a:p>
            <a:endParaRPr lang="en-GB" sz="3600">
              <a:solidFill>
                <a:srgbClr val="0000FF"/>
              </a:solidFill>
              <a:latin typeface="Calibri" pitchFamily="34" charset="0"/>
            </a:endParaRPr>
          </a:p>
          <a:p>
            <a:endParaRPr lang="en-GB" sz="3600">
              <a:solidFill>
                <a:srgbClr val="0000FF"/>
              </a:solidFill>
              <a:latin typeface="Calibri" pitchFamily="34" charset="0"/>
            </a:endParaRPr>
          </a:p>
          <a:p>
            <a:endParaRPr lang="en-GB" sz="3600">
              <a:latin typeface="Calibri" pitchFamily="34" charset="0"/>
            </a:endParaRPr>
          </a:p>
          <a:p>
            <a:endParaRPr lang="en-GB" sz="3600">
              <a:latin typeface="Calibri" pitchFamily="34" charset="0"/>
            </a:endParaRPr>
          </a:p>
          <a:p>
            <a:endParaRPr lang="en-GB" sz="3600">
              <a:latin typeface="Calibri" pitchFamily="34" charset="0"/>
            </a:endParaRPr>
          </a:p>
          <a:p>
            <a:endParaRPr lang="en-GB" sz="3600">
              <a:latin typeface="Calibri" pitchFamily="34" charset="0"/>
            </a:endParaRPr>
          </a:p>
          <a:p>
            <a:endParaRPr lang="en-GB" sz="3600">
              <a:latin typeface="Calibri" pitchFamily="34" charset="0"/>
            </a:endParaRPr>
          </a:p>
          <a:p>
            <a:endParaRPr lang="en-GB" sz="3600">
              <a:latin typeface="Calibri" pitchFamily="34" charset="0"/>
            </a:endParaRPr>
          </a:p>
        </p:txBody>
      </p:sp>
      <p:pic>
        <p:nvPicPr>
          <p:cNvPr id="19495" name="Picture 2" descr="C:\Users\Stefan\AppData\Local\Microsoft\Windows\Temporary Internet Files\Content.IE5\SVXIXUWE\MCj0355925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3" y="0"/>
            <a:ext cx="436562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96" name="Picture 3" descr="C:\Users\Stefan\AppData\Local\Microsoft\Windows\Temporary Internet Files\Content.IE5\Z0GHLXNT\MC900015916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316913" y="0"/>
            <a:ext cx="6064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97" name="Picture 2" descr="C:\Documents and Settings\kturney\Local Settings\Temporary Internet Files\Content.IE5\AYJN3KPQ\MC900434411[1]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875463" y="0"/>
            <a:ext cx="690562" cy="77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Content Placeholder 23"/>
          <p:cNvSpPr>
            <a:spLocks noGrp="1"/>
          </p:cNvSpPr>
          <p:nvPr>
            <p:ph sz="half" idx="1"/>
          </p:nvPr>
        </p:nvSpPr>
        <p:spPr>
          <a:xfrm>
            <a:off x="323850" y="765175"/>
            <a:ext cx="4038600" cy="4525963"/>
          </a:xfrm>
        </p:spPr>
        <p:txBody>
          <a:bodyPr rtlCol="0">
            <a:normAutofit fontScale="92500" lnSpcReduction="10000"/>
          </a:bodyPr>
          <a:lstStyle/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1. beaucoup 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2. c’est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3. avant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4. avec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5.  avoir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6.  ces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7.  ce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8.  aussi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9.  c’était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10. aux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fr-FR" dirty="0" smtClean="0"/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fr-FR" dirty="0" smtClean="0"/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fr-FR" dirty="0" smtClean="0"/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fr-FR" dirty="0" smtClean="0"/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fr-FR" dirty="0"/>
          </a:p>
        </p:txBody>
      </p:sp>
      <p:sp>
        <p:nvSpPr>
          <p:cNvPr id="25" name="Content Placeholder 24"/>
          <p:cNvSpPr>
            <a:spLocks noGrp="1"/>
          </p:cNvSpPr>
          <p:nvPr>
            <p:ph sz="half" idx="2"/>
          </p:nvPr>
        </p:nvSpPr>
        <p:spPr>
          <a:xfrm>
            <a:off x="4643438" y="765175"/>
            <a:ext cx="4038600" cy="4525963"/>
          </a:xfrm>
        </p:spPr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A   lots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B  </a:t>
            </a:r>
            <a:r>
              <a:rPr lang="fr-FR" b="1" dirty="0" err="1" smtClean="0"/>
              <a:t>this</a:t>
            </a:r>
            <a:r>
              <a:rPr lang="fr-FR" b="1" dirty="0" smtClean="0"/>
              <a:t> (m)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C  to have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D   </a:t>
            </a:r>
            <a:r>
              <a:rPr lang="fr-FR" b="1" dirty="0" err="1" smtClean="0"/>
              <a:t>these</a:t>
            </a:r>
            <a:endParaRPr lang="fr-FR" b="1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E   </a:t>
            </a:r>
            <a:r>
              <a:rPr lang="fr-FR" b="1" dirty="0" err="1" smtClean="0"/>
              <a:t>also</a:t>
            </a:r>
            <a:endParaRPr lang="fr-FR" b="1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F   </a:t>
            </a:r>
            <a:r>
              <a:rPr lang="fr-FR" b="1" dirty="0" err="1" smtClean="0"/>
              <a:t>at</a:t>
            </a:r>
            <a:r>
              <a:rPr lang="fr-FR" b="1" dirty="0" smtClean="0"/>
              <a:t>/to (plural)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G  </a:t>
            </a:r>
            <a:r>
              <a:rPr lang="fr-FR" b="1" dirty="0" err="1" smtClean="0"/>
              <a:t>it</a:t>
            </a:r>
            <a:r>
              <a:rPr lang="fr-FR" b="1" dirty="0" smtClean="0"/>
              <a:t> </a:t>
            </a:r>
            <a:r>
              <a:rPr lang="fr-FR" b="1" dirty="0" err="1" smtClean="0"/>
              <a:t>is</a:t>
            </a:r>
            <a:r>
              <a:rPr lang="fr-FR" b="1" dirty="0" smtClean="0"/>
              <a:t>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H   </a:t>
            </a:r>
            <a:r>
              <a:rPr lang="fr-FR" b="1" dirty="0" err="1" smtClean="0"/>
              <a:t>with</a:t>
            </a:r>
            <a:r>
              <a:rPr lang="fr-FR" b="1" dirty="0" smtClean="0"/>
              <a:t>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I    </a:t>
            </a:r>
            <a:r>
              <a:rPr lang="fr-FR" b="1" dirty="0" err="1" smtClean="0"/>
              <a:t>it</a:t>
            </a:r>
            <a:r>
              <a:rPr lang="fr-FR" b="1" dirty="0" smtClean="0"/>
              <a:t> </a:t>
            </a:r>
            <a:r>
              <a:rPr lang="fr-FR" b="1" dirty="0" err="1" smtClean="0"/>
              <a:t>was</a:t>
            </a:r>
            <a:endParaRPr lang="fr-FR" b="1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J    </a:t>
            </a:r>
            <a:r>
              <a:rPr lang="fr-FR" b="1" dirty="0" err="1" smtClean="0"/>
              <a:t>before</a:t>
            </a:r>
            <a:endParaRPr lang="fr-FR" b="1" dirty="0"/>
          </a:p>
        </p:txBody>
      </p:sp>
      <p:sp>
        <p:nvSpPr>
          <p:cNvPr id="47" name="TextBox 46"/>
          <p:cNvSpPr txBox="1">
            <a:spLocks noChangeArrowheads="1"/>
          </p:cNvSpPr>
          <p:nvPr/>
        </p:nvSpPr>
        <p:spPr bwMode="auto">
          <a:xfrm>
            <a:off x="3995738" y="5732463"/>
            <a:ext cx="3079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latin typeface="Calibri" pitchFamily="34" charset="0"/>
              </a:rPr>
              <a:t>C</a:t>
            </a:r>
          </a:p>
        </p:txBody>
      </p:sp>
      <p:sp>
        <p:nvSpPr>
          <p:cNvPr id="48" name="TextBox 47"/>
          <p:cNvSpPr txBox="1">
            <a:spLocks noChangeArrowheads="1"/>
          </p:cNvSpPr>
          <p:nvPr/>
        </p:nvSpPr>
        <p:spPr bwMode="auto">
          <a:xfrm>
            <a:off x="3419475" y="5732463"/>
            <a:ext cx="3286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latin typeface="Calibri" pitchFamily="34" charset="0"/>
              </a:rPr>
              <a:t>H</a:t>
            </a:r>
          </a:p>
        </p:txBody>
      </p:sp>
      <p:sp>
        <p:nvSpPr>
          <p:cNvPr id="49" name="TextBox 48"/>
          <p:cNvSpPr txBox="1">
            <a:spLocks noChangeArrowheads="1"/>
          </p:cNvSpPr>
          <p:nvPr/>
        </p:nvSpPr>
        <p:spPr bwMode="auto">
          <a:xfrm>
            <a:off x="5219700" y="5732463"/>
            <a:ext cx="3095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latin typeface="Calibri" pitchFamily="34" charset="0"/>
              </a:rPr>
              <a:t>B</a:t>
            </a:r>
          </a:p>
        </p:txBody>
      </p:sp>
      <p:sp>
        <p:nvSpPr>
          <p:cNvPr id="50" name="TextBox 49"/>
          <p:cNvSpPr txBox="1">
            <a:spLocks noChangeArrowheads="1"/>
          </p:cNvSpPr>
          <p:nvPr/>
        </p:nvSpPr>
        <p:spPr bwMode="auto">
          <a:xfrm>
            <a:off x="4572000" y="5732463"/>
            <a:ext cx="3270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latin typeface="Calibri" pitchFamily="34" charset="0"/>
              </a:rPr>
              <a:t>D</a:t>
            </a:r>
          </a:p>
        </p:txBody>
      </p:sp>
      <p:sp>
        <p:nvSpPr>
          <p:cNvPr id="51" name="TextBox 50"/>
          <p:cNvSpPr txBox="1">
            <a:spLocks noChangeArrowheads="1"/>
          </p:cNvSpPr>
          <p:nvPr/>
        </p:nvSpPr>
        <p:spPr bwMode="auto">
          <a:xfrm>
            <a:off x="6443663" y="5732463"/>
            <a:ext cx="2428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latin typeface="Calibri" pitchFamily="34" charset="0"/>
              </a:rPr>
              <a:t>I</a:t>
            </a:r>
          </a:p>
        </p:txBody>
      </p:sp>
      <p:sp>
        <p:nvSpPr>
          <p:cNvPr id="52" name="TextBox 51"/>
          <p:cNvSpPr txBox="1">
            <a:spLocks noChangeArrowheads="1"/>
          </p:cNvSpPr>
          <p:nvPr/>
        </p:nvSpPr>
        <p:spPr bwMode="auto">
          <a:xfrm>
            <a:off x="7019925" y="5732463"/>
            <a:ext cx="2905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latin typeface="Calibri" pitchFamily="34" charset="0"/>
              </a:rPr>
              <a:t>F</a:t>
            </a:r>
          </a:p>
        </p:txBody>
      </p:sp>
      <p:sp>
        <p:nvSpPr>
          <p:cNvPr id="53" name="TextBox 52"/>
          <p:cNvSpPr txBox="1">
            <a:spLocks noChangeArrowheads="1"/>
          </p:cNvSpPr>
          <p:nvPr/>
        </p:nvSpPr>
        <p:spPr bwMode="auto">
          <a:xfrm>
            <a:off x="2195513" y="5732463"/>
            <a:ext cx="3302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latin typeface="Calibri" pitchFamily="34" charset="0"/>
              </a:rPr>
              <a:t>G</a:t>
            </a:r>
          </a:p>
        </p:txBody>
      </p:sp>
      <p:sp>
        <p:nvSpPr>
          <p:cNvPr id="54" name="TextBox 53"/>
          <p:cNvSpPr txBox="1">
            <a:spLocks noChangeArrowheads="1"/>
          </p:cNvSpPr>
          <p:nvPr/>
        </p:nvSpPr>
        <p:spPr bwMode="auto">
          <a:xfrm>
            <a:off x="2843213" y="5732463"/>
            <a:ext cx="2587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latin typeface="Calibri" pitchFamily="34" charset="0"/>
              </a:rPr>
              <a:t>J</a:t>
            </a:r>
          </a:p>
        </p:txBody>
      </p:sp>
      <p:sp>
        <p:nvSpPr>
          <p:cNvPr id="55" name="TextBox 54"/>
          <p:cNvSpPr txBox="1">
            <a:spLocks noChangeArrowheads="1"/>
          </p:cNvSpPr>
          <p:nvPr/>
        </p:nvSpPr>
        <p:spPr bwMode="auto">
          <a:xfrm>
            <a:off x="5867400" y="5732463"/>
            <a:ext cx="2968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latin typeface="Calibri" pitchFamily="34" charset="0"/>
              </a:rPr>
              <a:t>E</a:t>
            </a:r>
          </a:p>
        </p:txBody>
      </p:sp>
      <p:sp>
        <p:nvSpPr>
          <p:cNvPr id="56" name="TextBox 55"/>
          <p:cNvSpPr txBox="1">
            <a:spLocks noChangeArrowheads="1"/>
          </p:cNvSpPr>
          <p:nvPr/>
        </p:nvSpPr>
        <p:spPr bwMode="auto">
          <a:xfrm>
            <a:off x="1547813" y="5732463"/>
            <a:ext cx="3175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latin typeface="Calibri" pitchFamily="34" charset="0"/>
              </a:rPr>
              <a:t>A</a:t>
            </a:r>
          </a:p>
        </p:txBody>
      </p:sp>
      <p:sp>
        <p:nvSpPr>
          <p:cNvPr id="19510" name="TextBox 56"/>
          <p:cNvSpPr txBox="1">
            <a:spLocks noChangeArrowheads="1"/>
          </p:cNvSpPr>
          <p:nvPr/>
        </p:nvSpPr>
        <p:spPr bwMode="auto">
          <a:xfrm>
            <a:off x="1258888" y="6308725"/>
            <a:ext cx="69135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2000">
                <a:latin typeface="Calibri" pitchFamily="34" charset="0"/>
              </a:rPr>
              <a:t>Extension – write phrases using these high frequency words</a:t>
            </a:r>
          </a:p>
        </p:txBody>
      </p:sp>
      <p:sp>
        <p:nvSpPr>
          <p:cNvPr id="23" name="Rectangle 22"/>
          <p:cNvSpPr/>
          <p:nvPr/>
        </p:nvSpPr>
        <p:spPr>
          <a:xfrm>
            <a:off x="827584" y="0"/>
            <a:ext cx="6912768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FF"/>
                </a:solidFill>
                <a:latin typeface="+mn-lt"/>
                <a:cs typeface="+mn-cs"/>
              </a:rPr>
              <a:t>Pour commencer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4"/>
          <p:cNvSpPr>
            <a:spLocks noChangeArrowheads="1"/>
          </p:cNvSpPr>
          <p:nvPr/>
        </p:nvSpPr>
        <p:spPr bwMode="auto">
          <a:xfrm>
            <a:off x="1692275" y="-171450"/>
            <a:ext cx="5472113" cy="1568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endParaRPr lang="en-GB" sz="7200" b="1">
              <a:solidFill>
                <a:srgbClr val="0000F1"/>
              </a:solidFill>
              <a:latin typeface="Calibri" pitchFamily="34" charset="0"/>
            </a:endParaRPr>
          </a:p>
        </p:txBody>
      </p:sp>
      <p:sp>
        <p:nvSpPr>
          <p:cNvPr id="21506" name="Rectangle 15"/>
          <p:cNvSpPr>
            <a:spLocks noChangeArrowheads="1"/>
          </p:cNvSpPr>
          <p:nvPr/>
        </p:nvSpPr>
        <p:spPr bwMode="auto">
          <a:xfrm>
            <a:off x="0" y="0"/>
            <a:ext cx="9144000" cy="1588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21507" name="Rectangle 16"/>
          <p:cNvSpPr>
            <a:spLocks noChangeArrowheads="1"/>
          </p:cNvSpPr>
          <p:nvPr/>
        </p:nvSpPr>
        <p:spPr bwMode="auto">
          <a:xfrm>
            <a:off x="0" y="0"/>
            <a:ext cx="9144000" cy="1588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21508" name="Rectangle 17"/>
          <p:cNvSpPr>
            <a:spLocks noChangeArrowheads="1"/>
          </p:cNvSpPr>
          <p:nvPr/>
        </p:nvSpPr>
        <p:spPr bwMode="auto">
          <a:xfrm>
            <a:off x="250825" y="1628775"/>
            <a:ext cx="8642350" cy="5632450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lIns="90000" tIns="45000" rIns="90000" bIns="45000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en-US" sz="3600">
              <a:solidFill>
                <a:srgbClr val="0000FF"/>
              </a:solidFill>
              <a:latin typeface="Calibri" pitchFamily="34" charset="0"/>
            </a:endParaRP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en-US" sz="3600">
              <a:solidFill>
                <a:srgbClr val="0000FF"/>
              </a:solidFill>
              <a:latin typeface="Calibri" pitchFamily="34" charset="0"/>
            </a:endParaRP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en-GB" sz="3600">
              <a:solidFill>
                <a:srgbClr val="0000FF"/>
              </a:solidFill>
              <a:latin typeface="Calibri" pitchFamily="34" charset="0"/>
            </a:endParaRP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en-GB" sz="3600">
              <a:solidFill>
                <a:srgbClr val="0000FF"/>
              </a:solidFill>
              <a:latin typeface="Calibri" pitchFamily="34" charset="0"/>
            </a:endParaRP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en-GB" sz="3600">
              <a:solidFill>
                <a:srgbClr val="0000FF"/>
              </a:solidFill>
              <a:latin typeface="Calibri" pitchFamily="34" charset="0"/>
            </a:endParaRP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en-GB" sz="3600">
              <a:solidFill>
                <a:srgbClr val="0000FF"/>
              </a:solidFill>
              <a:latin typeface="Calibri" pitchFamily="34" charset="0"/>
            </a:endParaRP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en-GB" sz="3600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21509" name="Rectangle 18"/>
          <p:cNvSpPr>
            <a:spLocks noChangeArrowheads="1"/>
          </p:cNvSpPr>
          <p:nvPr/>
        </p:nvSpPr>
        <p:spPr bwMode="auto">
          <a:xfrm>
            <a:off x="0" y="0"/>
            <a:ext cx="9144000" cy="1588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21510" name="Rectangle 19"/>
          <p:cNvSpPr>
            <a:spLocks noChangeArrowheads="1"/>
          </p:cNvSpPr>
          <p:nvPr/>
        </p:nvSpPr>
        <p:spPr bwMode="auto">
          <a:xfrm>
            <a:off x="0" y="0"/>
            <a:ext cx="9144000" cy="1588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GB">
              <a:latin typeface="Calibri" pitchFamily="34" charset="0"/>
            </a:endParaRPr>
          </a:p>
        </p:txBody>
      </p:sp>
      <p:pic>
        <p:nvPicPr>
          <p:cNvPr id="21511" name="Picture 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16913" y="0"/>
            <a:ext cx="606425" cy="476250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</p:pic>
      <p:sp>
        <p:nvSpPr>
          <p:cNvPr id="21512" name="TextBox 18"/>
          <p:cNvSpPr txBox="1">
            <a:spLocks noChangeArrowheads="1"/>
          </p:cNvSpPr>
          <p:nvPr/>
        </p:nvSpPr>
        <p:spPr bwMode="auto">
          <a:xfrm>
            <a:off x="539750" y="908050"/>
            <a:ext cx="8064500" cy="751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GB" sz="2400">
              <a:latin typeface="Calibri" pitchFamily="34" charset="0"/>
            </a:endParaRPr>
          </a:p>
          <a:p>
            <a:endParaRPr lang="en-GB" sz="2400">
              <a:latin typeface="Calibri" pitchFamily="34" charset="0"/>
            </a:endParaRPr>
          </a:p>
          <a:p>
            <a:r>
              <a:rPr lang="en-GB" sz="3200">
                <a:solidFill>
                  <a:srgbClr val="0070C0"/>
                </a:solidFill>
                <a:latin typeface="Calibri" pitchFamily="34" charset="0"/>
              </a:rPr>
              <a:t>High Frequency Words 21- 30!  </a:t>
            </a:r>
          </a:p>
          <a:p>
            <a:endParaRPr lang="en-GB" sz="3200">
              <a:solidFill>
                <a:srgbClr val="0070C0"/>
              </a:solidFill>
              <a:latin typeface="Calibri" pitchFamily="34" charset="0"/>
            </a:endParaRPr>
          </a:p>
          <a:p>
            <a:endParaRPr lang="en-GB" sz="3200">
              <a:solidFill>
                <a:srgbClr val="0070C0"/>
              </a:solidFill>
              <a:latin typeface="Comic Sans MS" pitchFamily="66" charset="0"/>
            </a:endParaRPr>
          </a:p>
          <a:p>
            <a:endParaRPr lang="en-GB" sz="3200">
              <a:solidFill>
                <a:srgbClr val="0070C0"/>
              </a:solidFill>
              <a:latin typeface="Calibri" pitchFamily="34" charset="0"/>
            </a:endParaRPr>
          </a:p>
          <a:p>
            <a:endParaRPr lang="en-GB" sz="3200">
              <a:solidFill>
                <a:srgbClr val="0070C0"/>
              </a:solidFill>
              <a:latin typeface="Calibri" pitchFamily="34" charset="0"/>
            </a:endParaRPr>
          </a:p>
          <a:p>
            <a:endParaRPr lang="en-GB" sz="3200">
              <a:solidFill>
                <a:srgbClr val="0070C0"/>
              </a:solidFill>
              <a:latin typeface="Calibri" pitchFamily="34" charset="0"/>
            </a:endParaRPr>
          </a:p>
          <a:p>
            <a:endParaRPr lang="en-GB" sz="3200">
              <a:solidFill>
                <a:srgbClr val="0070C0"/>
              </a:solidFill>
              <a:latin typeface="Calibri" pitchFamily="34" charset="0"/>
            </a:endParaRPr>
          </a:p>
          <a:p>
            <a:endParaRPr lang="en-GB" sz="2400">
              <a:latin typeface="Calibri" pitchFamily="34" charset="0"/>
            </a:endParaRPr>
          </a:p>
          <a:p>
            <a:endParaRPr lang="en-GB" sz="2400">
              <a:solidFill>
                <a:srgbClr val="FF0000"/>
              </a:solidFill>
              <a:latin typeface="Calibri" pitchFamily="34" charset="0"/>
            </a:endParaRPr>
          </a:p>
          <a:p>
            <a:endParaRPr lang="en-GB" sz="2400">
              <a:latin typeface="Calibri" pitchFamily="34" charset="0"/>
            </a:endParaRPr>
          </a:p>
          <a:p>
            <a:endParaRPr lang="en-GB" sz="2400">
              <a:latin typeface="Calibri" pitchFamily="34" charset="0"/>
            </a:endParaRPr>
          </a:p>
          <a:p>
            <a:endParaRPr lang="en-GB" sz="2400">
              <a:latin typeface="Calibri" pitchFamily="34" charset="0"/>
            </a:endParaRPr>
          </a:p>
          <a:p>
            <a:endParaRPr lang="en-GB" sz="2400">
              <a:latin typeface="Calibri" pitchFamily="34" charset="0"/>
            </a:endParaRPr>
          </a:p>
          <a:p>
            <a:endParaRPr lang="en-GB" sz="2400">
              <a:latin typeface="Calibri" pitchFamily="34" charset="0"/>
            </a:endParaRPr>
          </a:p>
          <a:p>
            <a:endParaRPr lang="en-GB" sz="2400">
              <a:latin typeface="Calibri" pitchFamily="34" charset="0"/>
            </a:endParaRPr>
          </a:p>
          <a:p>
            <a:endParaRPr lang="en-GB">
              <a:latin typeface="Calibri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547664" y="0"/>
            <a:ext cx="5472608" cy="10156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FF"/>
                </a:solidFill>
                <a:latin typeface="+mn-lt"/>
                <a:cs typeface="+mn-cs"/>
              </a:rPr>
              <a:t>Les Devoirs</a:t>
            </a:r>
          </a:p>
        </p:txBody>
      </p:sp>
      <p:pic>
        <p:nvPicPr>
          <p:cNvPr id="21514" name="Picture 2" descr="C:\Documents and Settings\kturney\Local Settings\Temporary Internet Files\Content.IE5\F1C7RY60\MC900384152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43663" y="188913"/>
            <a:ext cx="1817687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5" name="Picture 3" descr="C:\Documents and Settings\kturney\Local Settings\Temporary Internet Files\Content.IE5\3LI316KY\MC900411928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5650" y="3284538"/>
            <a:ext cx="1235075" cy="220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6" name="Picture 5" descr="C:\Documents and Settings\kturney\Local Settings\Temporary Internet Files\Content.IE5\5B7E9I7U\MC900352376[1]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227763" y="3716338"/>
            <a:ext cx="2490787" cy="2027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7" name="Picture 6" descr="C:\Documents and Settings\kturney\Local Settings\Temporary Internet Files\Content.IE5\5B7E9I7U\MC900030279[1].wm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724525" y="2060575"/>
            <a:ext cx="1751013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8" name="Picture 7" descr="C:\Documents and Settings\kturney\Local Settings\Temporary Internet Files\Content.IE5\F1C7RY60\MC900441312[1]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700338" y="3068638"/>
            <a:ext cx="27432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Table 44"/>
          <p:cNvGraphicFramePr>
            <a:graphicFrameLocks noGrp="1"/>
          </p:cNvGraphicFramePr>
          <p:nvPr/>
        </p:nvGraphicFramePr>
        <p:xfrm>
          <a:off x="1403350" y="5300663"/>
          <a:ext cx="6096000" cy="8028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</a:tblGrid>
              <a:tr h="432048">
                <a:tc>
                  <a:txBody>
                    <a:bodyPr/>
                    <a:lstStyle/>
                    <a:p>
                      <a:r>
                        <a:rPr lang="fr-FR" dirty="0" smtClean="0"/>
                        <a:t>1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2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3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4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5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6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7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8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9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10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2699792" y="0"/>
            <a:ext cx="3479411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FF"/>
                </a:solidFill>
                <a:latin typeface="+mn-lt"/>
                <a:cs typeface="+mn-cs"/>
              </a:rPr>
              <a:t>Entrée</a:t>
            </a:r>
          </a:p>
        </p:txBody>
      </p:sp>
      <p:sp>
        <p:nvSpPr>
          <p:cNvPr id="2358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2359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23591" name="TextBox 13"/>
          <p:cNvSpPr txBox="1">
            <a:spLocks noChangeArrowheads="1"/>
          </p:cNvSpPr>
          <p:nvPr/>
        </p:nvSpPr>
        <p:spPr bwMode="auto">
          <a:xfrm>
            <a:off x="250825" y="1412875"/>
            <a:ext cx="8642350" cy="674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GB" sz="3600">
              <a:solidFill>
                <a:srgbClr val="0000FF"/>
              </a:solidFill>
              <a:latin typeface="Calibri" pitchFamily="34" charset="0"/>
            </a:endParaRPr>
          </a:p>
          <a:p>
            <a:r>
              <a:rPr lang="fr-FR" sz="3600">
                <a:solidFill>
                  <a:srgbClr val="0000FF"/>
                </a:solidFill>
                <a:latin typeface="Calibri" pitchFamily="34" charset="0"/>
              </a:rPr>
              <a:t> </a:t>
            </a:r>
          </a:p>
          <a:p>
            <a:r>
              <a:rPr lang="en-GB" sz="360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fr-FR" sz="3600">
                <a:latin typeface="Calibri" pitchFamily="34" charset="0"/>
              </a:rPr>
              <a:t> </a:t>
            </a:r>
          </a:p>
          <a:p>
            <a:r>
              <a:rPr lang="en-GB" sz="3600">
                <a:latin typeface="Calibri" pitchFamily="34" charset="0"/>
              </a:rPr>
              <a:t> </a:t>
            </a:r>
          </a:p>
          <a:p>
            <a:endParaRPr lang="en-GB" sz="3600">
              <a:solidFill>
                <a:srgbClr val="0000FF"/>
              </a:solidFill>
              <a:latin typeface="Calibri" pitchFamily="34" charset="0"/>
            </a:endParaRPr>
          </a:p>
          <a:p>
            <a:endParaRPr lang="en-GB" sz="3600">
              <a:solidFill>
                <a:srgbClr val="0000FF"/>
              </a:solidFill>
              <a:latin typeface="Calibri" pitchFamily="34" charset="0"/>
            </a:endParaRPr>
          </a:p>
          <a:p>
            <a:endParaRPr lang="en-GB" sz="3600">
              <a:latin typeface="Calibri" pitchFamily="34" charset="0"/>
            </a:endParaRPr>
          </a:p>
          <a:p>
            <a:endParaRPr lang="en-GB" sz="3600">
              <a:latin typeface="Calibri" pitchFamily="34" charset="0"/>
            </a:endParaRPr>
          </a:p>
          <a:p>
            <a:endParaRPr lang="en-GB" sz="3600">
              <a:latin typeface="Calibri" pitchFamily="34" charset="0"/>
            </a:endParaRPr>
          </a:p>
          <a:p>
            <a:endParaRPr lang="en-GB" sz="3600">
              <a:latin typeface="Calibri" pitchFamily="34" charset="0"/>
            </a:endParaRPr>
          </a:p>
          <a:p>
            <a:endParaRPr lang="en-GB" sz="3600">
              <a:latin typeface="Calibri" pitchFamily="34" charset="0"/>
            </a:endParaRPr>
          </a:p>
          <a:p>
            <a:endParaRPr lang="en-GB" sz="3600">
              <a:latin typeface="Calibri" pitchFamily="34" charset="0"/>
            </a:endParaRPr>
          </a:p>
        </p:txBody>
      </p:sp>
      <p:pic>
        <p:nvPicPr>
          <p:cNvPr id="23592" name="Picture 2" descr="C:\Users\Stefan\AppData\Local\Microsoft\Windows\Temporary Internet Files\Content.IE5\SVXIXUWE\MCj0355925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3" y="0"/>
            <a:ext cx="436562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93" name="Picture 3" descr="C:\Users\Stefan\AppData\Local\Microsoft\Windows\Temporary Internet Files\Content.IE5\Z0GHLXNT\MC900015916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316913" y="0"/>
            <a:ext cx="6064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94" name="Picture 2" descr="C:\Documents and Settings\kturney\Local Settings\Temporary Internet Files\Content.IE5\AYJN3KPQ\MC900434411[1]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875463" y="0"/>
            <a:ext cx="690562" cy="77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Content Placeholder 23"/>
          <p:cNvSpPr>
            <a:spLocks noGrp="1"/>
          </p:cNvSpPr>
          <p:nvPr>
            <p:ph sz="half" idx="1"/>
          </p:nvPr>
        </p:nvSpPr>
        <p:spPr>
          <a:xfrm>
            <a:off x="323850" y="765175"/>
            <a:ext cx="4038600" cy="4525963"/>
          </a:xfrm>
        </p:spPr>
        <p:txBody>
          <a:bodyPr rtlCol="0">
            <a:normAutofit fontScale="92500" lnSpcReduction="10000"/>
          </a:bodyPr>
          <a:lstStyle/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dirty="0" smtClean="0"/>
              <a:t>1. de la 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dirty="0" smtClean="0"/>
              <a:t>2. chez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dirty="0" smtClean="0"/>
              <a:t>3. demain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dirty="0" smtClean="0"/>
              <a:t>4. de l’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dirty="0" smtClean="0"/>
              <a:t>5.  combien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dirty="0" smtClean="0"/>
              <a:t>6.  comment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dirty="0" smtClean="0"/>
              <a:t>7.  dans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dirty="0" smtClean="0"/>
              <a:t>8.  d’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dirty="0" smtClean="0"/>
              <a:t>9.  cette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dirty="0" smtClean="0"/>
              <a:t>10. de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fr-FR" dirty="0" smtClean="0"/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fr-FR" dirty="0" smtClean="0"/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fr-FR" dirty="0" smtClean="0"/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fr-FR" dirty="0" smtClean="0"/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fr-FR" dirty="0"/>
          </a:p>
        </p:txBody>
      </p:sp>
      <p:sp>
        <p:nvSpPr>
          <p:cNvPr id="25" name="Content Placeholder 24"/>
          <p:cNvSpPr>
            <a:spLocks noGrp="1"/>
          </p:cNvSpPr>
          <p:nvPr>
            <p:ph sz="half" idx="2"/>
          </p:nvPr>
        </p:nvSpPr>
        <p:spPr>
          <a:xfrm>
            <a:off x="4643438" y="765175"/>
            <a:ext cx="4038600" cy="4525963"/>
          </a:xfrm>
        </p:spPr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dirty="0" smtClean="0"/>
              <a:t>A   of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dirty="0" smtClean="0"/>
              <a:t>B   in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dirty="0" smtClean="0"/>
              <a:t>C  </a:t>
            </a:r>
            <a:r>
              <a:rPr lang="fr-FR" dirty="0" err="1" smtClean="0"/>
              <a:t>this</a:t>
            </a:r>
            <a:r>
              <a:rPr lang="fr-FR" dirty="0" smtClean="0"/>
              <a:t> (f)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dirty="0" smtClean="0"/>
              <a:t>D   how </a:t>
            </a:r>
            <a:r>
              <a:rPr lang="fr-FR" dirty="0" err="1" smtClean="0"/>
              <a:t>much</a:t>
            </a:r>
            <a:r>
              <a:rPr lang="fr-FR" dirty="0" smtClean="0"/>
              <a:t>/</a:t>
            </a:r>
            <a:r>
              <a:rPr lang="fr-FR" dirty="0" err="1" smtClean="0"/>
              <a:t>many</a:t>
            </a:r>
            <a:endParaRPr lang="fr-FR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dirty="0" smtClean="0"/>
              <a:t>E   of (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vowel</a:t>
            </a:r>
            <a:r>
              <a:rPr lang="fr-FR" dirty="0" smtClean="0"/>
              <a:t>)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dirty="0" smtClean="0"/>
              <a:t>F   </a:t>
            </a:r>
            <a:r>
              <a:rPr lang="fr-FR" dirty="0" err="1" smtClean="0"/>
              <a:t>at</a:t>
            </a:r>
            <a:r>
              <a:rPr lang="fr-FR" dirty="0" smtClean="0"/>
              <a:t> the house of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dirty="0" smtClean="0"/>
              <a:t>G  how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dirty="0" smtClean="0"/>
              <a:t>H   </a:t>
            </a:r>
            <a:r>
              <a:rPr lang="fr-FR" dirty="0" err="1" smtClean="0"/>
              <a:t>some</a:t>
            </a:r>
            <a:r>
              <a:rPr lang="fr-FR" dirty="0" smtClean="0"/>
              <a:t>/of (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vowel</a:t>
            </a:r>
            <a:r>
              <a:rPr lang="fr-FR" dirty="0" smtClean="0"/>
              <a:t>)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dirty="0" smtClean="0"/>
              <a:t>I    </a:t>
            </a:r>
            <a:r>
              <a:rPr lang="fr-FR" dirty="0" err="1" smtClean="0"/>
              <a:t>some</a:t>
            </a:r>
            <a:r>
              <a:rPr lang="fr-FR" dirty="0" smtClean="0"/>
              <a:t>/of (f)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dirty="0" smtClean="0"/>
              <a:t>J    </a:t>
            </a:r>
            <a:r>
              <a:rPr lang="fr-FR" dirty="0" err="1" smtClean="0"/>
              <a:t>tomorrow</a:t>
            </a:r>
            <a:endParaRPr lang="fr-FR" dirty="0"/>
          </a:p>
        </p:txBody>
      </p:sp>
      <p:sp>
        <p:nvSpPr>
          <p:cNvPr id="47" name="TextBox 46"/>
          <p:cNvSpPr txBox="1">
            <a:spLocks noChangeArrowheads="1"/>
          </p:cNvSpPr>
          <p:nvPr/>
        </p:nvSpPr>
        <p:spPr bwMode="auto">
          <a:xfrm>
            <a:off x="3995738" y="5732463"/>
            <a:ext cx="3270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latin typeface="Calibri" pitchFamily="34" charset="0"/>
              </a:rPr>
              <a:t>D</a:t>
            </a:r>
          </a:p>
        </p:txBody>
      </p:sp>
      <p:sp>
        <p:nvSpPr>
          <p:cNvPr id="48" name="TextBox 47"/>
          <p:cNvSpPr txBox="1">
            <a:spLocks noChangeArrowheads="1"/>
          </p:cNvSpPr>
          <p:nvPr/>
        </p:nvSpPr>
        <p:spPr bwMode="auto">
          <a:xfrm>
            <a:off x="3419475" y="5732463"/>
            <a:ext cx="3286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latin typeface="Calibri" pitchFamily="34" charset="0"/>
              </a:rPr>
              <a:t>H</a:t>
            </a:r>
          </a:p>
        </p:txBody>
      </p:sp>
      <p:sp>
        <p:nvSpPr>
          <p:cNvPr id="49" name="TextBox 48"/>
          <p:cNvSpPr txBox="1">
            <a:spLocks noChangeArrowheads="1"/>
          </p:cNvSpPr>
          <p:nvPr/>
        </p:nvSpPr>
        <p:spPr bwMode="auto">
          <a:xfrm>
            <a:off x="5219700" y="5732463"/>
            <a:ext cx="3095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latin typeface="Calibri" pitchFamily="34" charset="0"/>
              </a:rPr>
              <a:t>B</a:t>
            </a:r>
          </a:p>
        </p:txBody>
      </p:sp>
      <p:sp>
        <p:nvSpPr>
          <p:cNvPr id="50" name="TextBox 49"/>
          <p:cNvSpPr txBox="1">
            <a:spLocks noChangeArrowheads="1"/>
          </p:cNvSpPr>
          <p:nvPr/>
        </p:nvSpPr>
        <p:spPr bwMode="auto">
          <a:xfrm>
            <a:off x="4572000" y="5732463"/>
            <a:ext cx="3302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latin typeface="Calibri" pitchFamily="34" charset="0"/>
              </a:rPr>
              <a:t>G</a:t>
            </a:r>
          </a:p>
        </p:txBody>
      </p:sp>
      <p:sp>
        <p:nvSpPr>
          <p:cNvPr id="51" name="TextBox 50"/>
          <p:cNvSpPr txBox="1">
            <a:spLocks noChangeArrowheads="1"/>
          </p:cNvSpPr>
          <p:nvPr/>
        </p:nvSpPr>
        <p:spPr bwMode="auto">
          <a:xfrm>
            <a:off x="6443663" y="5732463"/>
            <a:ext cx="3079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latin typeface="Calibri" pitchFamily="34" charset="0"/>
              </a:rPr>
              <a:t>C</a:t>
            </a:r>
          </a:p>
        </p:txBody>
      </p:sp>
      <p:sp>
        <p:nvSpPr>
          <p:cNvPr id="52" name="TextBox 51"/>
          <p:cNvSpPr txBox="1">
            <a:spLocks noChangeArrowheads="1"/>
          </p:cNvSpPr>
          <p:nvPr/>
        </p:nvSpPr>
        <p:spPr bwMode="auto">
          <a:xfrm>
            <a:off x="7019925" y="5732463"/>
            <a:ext cx="3175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latin typeface="Calibri" pitchFamily="34" charset="0"/>
              </a:rPr>
              <a:t>A</a:t>
            </a:r>
          </a:p>
        </p:txBody>
      </p:sp>
      <p:sp>
        <p:nvSpPr>
          <p:cNvPr id="54" name="TextBox 53"/>
          <p:cNvSpPr txBox="1">
            <a:spLocks noChangeArrowheads="1"/>
          </p:cNvSpPr>
          <p:nvPr/>
        </p:nvSpPr>
        <p:spPr bwMode="auto">
          <a:xfrm>
            <a:off x="2843213" y="5732463"/>
            <a:ext cx="2587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latin typeface="Calibri" pitchFamily="34" charset="0"/>
              </a:rPr>
              <a:t>J</a:t>
            </a:r>
          </a:p>
        </p:txBody>
      </p:sp>
      <p:sp>
        <p:nvSpPr>
          <p:cNvPr id="55" name="TextBox 54"/>
          <p:cNvSpPr txBox="1">
            <a:spLocks noChangeArrowheads="1"/>
          </p:cNvSpPr>
          <p:nvPr/>
        </p:nvSpPr>
        <p:spPr bwMode="auto">
          <a:xfrm>
            <a:off x="5867400" y="5732463"/>
            <a:ext cx="2968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latin typeface="Calibri" pitchFamily="34" charset="0"/>
              </a:rPr>
              <a:t>E</a:t>
            </a:r>
          </a:p>
        </p:txBody>
      </p:sp>
      <p:sp>
        <p:nvSpPr>
          <p:cNvPr id="56" name="TextBox 55"/>
          <p:cNvSpPr txBox="1">
            <a:spLocks noChangeArrowheads="1"/>
          </p:cNvSpPr>
          <p:nvPr/>
        </p:nvSpPr>
        <p:spPr bwMode="auto">
          <a:xfrm>
            <a:off x="1547813" y="5732463"/>
            <a:ext cx="2428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latin typeface="Calibri" pitchFamily="34" charset="0"/>
              </a:rPr>
              <a:t>I</a:t>
            </a:r>
          </a:p>
        </p:txBody>
      </p:sp>
      <p:sp>
        <p:nvSpPr>
          <p:cNvPr id="23606" name="TextBox 56"/>
          <p:cNvSpPr txBox="1">
            <a:spLocks noChangeArrowheads="1"/>
          </p:cNvSpPr>
          <p:nvPr/>
        </p:nvSpPr>
        <p:spPr bwMode="auto">
          <a:xfrm>
            <a:off x="1258888" y="6308725"/>
            <a:ext cx="69135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2000">
                <a:latin typeface="Calibri" pitchFamily="34" charset="0"/>
              </a:rPr>
              <a:t>Extension – write phrases using these high frequency words</a:t>
            </a: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2195513" y="5732463"/>
            <a:ext cx="2905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latin typeface="Calibri" pitchFamily="34" charset="0"/>
              </a:rPr>
              <a:t>F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48" grpId="0"/>
      <p:bldP spid="49" grpId="0"/>
      <p:bldP spid="50" grpId="0"/>
      <p:bldP spid="51" grpId="0"/>
      <p:bldP spid="52" grpId="0"/>
      <p:bldP spid="54" grpId="0"/>
      <p:bldP spid="55" grpId="0"/>
      <p:bldP spid="56" grpId="0"/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4"/>
          <p:cNvSpPr>
            <a:spLocks noChangeArrowheads="1"/>
          </p:cNvSpPr>
          <p:nvPr/>
        </p:nvSpPr>
        <p:spPr bwMode="auto">
          <a:xfrm>
            <a:off x="1692275" y="-171450"/>
            <a:ext cx="5472113" cy="1568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endParaRPr lang="en-GB" sz="7200" b="1">
              <a:solidFill>
                <a:srgbClr val="0000F1"/>
              </a:solidFill>
              <a:latin typeface="Calibri" pitchFamily="34" charset="0"/>
            </a:endParaRPr>
          </a:p>
        </p:txBody>
      </p:sp>
      <p:sp>
        <p:nvSpPr>
          <p:cNvPr id="25602" name="Rectangle 15"/>
          <p:cNvSpPr>
            <a:spLocks noChangeArrowheads="1"/>
          </p:cNvSpPr>
          <p:nvPr/>
        </p:nvSpPr>
        <p:spPr bwMode="auto">
          <a:xfrm>
            <a:off x="0" y="0"/>
            <a:ext cx="9144000" cy="1588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25603" name="Rectangle 16"/>
          <p:cNvSpPr>
            <a:spLocks noChangeArrowheads="1"/>
          </p:cNvSpPr>
          <p:nvPr/>
        </p:nvSpPr>
        <p:spPr bwMode="auto">
          <a:xfrm>
            <a:off x="0" y="0"/>
            <a:ext cx="9144000" cy="1588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25604" name="Rectangle 17"/>
          <p:cNvSpPr>
            <a:spLocks noChangeArrowheads="1"/>
          </p:cNvSpPr>
          <p:nvPr/>
        </p:nvSpPr>
        <p:spPr bwMode="auto">
          <a:xfrm>
            <a:off x="250825" y="1628775"/>
            <a:ext cx="8642350" cy="5632450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lIns="90000" tIns="45000" rIns="90000" bIns="45000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en-US" sz="3600">
              <a:solidFill>
                <a:srgbClr val="0000FF"/>
              </a:solidFill>
              <a:latin typeface="Calibri" pitchFamily="34" charset="0"/>
            </a:endParaRP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en-US" sz="3600">
              <a:solidFill>
                <a:srgbClr val="0000FF"/>
              </a:solidFill>
              <a:latin typeface="Calibri" pitchFamily="34" charset="0"/>
            </a:endParaRP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en-GB" sz="3600">
              <a:solidFill>
                <a:srgbClr val="0000FF"/>
              </a:solidFill>
              <a:latin typeface="Calibri" pitchFamily="34" charset="0"/>
            </a:endParaRP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en-GB" sz="3600">
              <a:solidFill>
                <a:srgbClr val="0000FF"/>
              </a:solidFill>
              <a:latin typeface="Calibri" pitchFamily="34" charset="0"/>
            </a:endParaRP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en-GB" sz="3600">
              <a:solidFill>
                <a:srgbClr val="0000FF"/>
              </a:solidFill>
              <a:latin typeface="Calibri" pitchFamily="34" charset="0"/>
            </a:endParaRP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en-GB" sz="3600">
              <a:solidFill>
                <a:srgbClr val="0000FF"/>
              </a:solidFill>
              <a:latin typeface="Calibri" pitchFamily="34" charset="0"/>
            </a:endParaRP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en-GB" sz="3600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25605" name="Rectangle 18"/>
          <p:cNvSpPr>
            <a:spLocks noChangeArrowheads="1"/>
          </p:cNvSpPr>
          <p:nvPr/>
        </p:nvSpPr>
        <p:spPr bwMode="auto">
          <a:xfrm>
            <a:off x="0" y="0"/>
            <a:ext cx="9144000" cy="1588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25606" name="Rectangle 19"/>
          <p:cNvSpPr>
            <a:spLocks noChangeArrowheads="1"/>
          </p:cNvSpPr>
          <p:nvPr/>
        </p:nvSpPr>
        <p:spPr bwMode="auto">
          <a:xfrm>
            <a:off x="0" y="0"/>
            <a:ext cx="9144000" cy="1588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GB">
              <a:latin typeface="Calibri" pitchFamily="34" charset="0"/>
            </a:endParaRPr>
          </a:p>
        </p:txBody>
      </p:sp>
      <p:pic>
        <p:nvPicPr>
          <p:cNvPr id="25607" name="Picture 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16913" y="0"/>
            <a:ext cx="606425" cy="476250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</p:pic>
      <p:sp>
        <p:nvSpPr>
          <p:cNvPr id="25608" name="TextBox 18"/>
          <p:cNvSpPr txBox="1">
            <a:spLocks noChangeArrowheads="1"/>
          </p:cNvSpPr>
          <p:nvPr/>
        </p:nvSpPr>
        <p:spPr bwMode="auto">
          <a:xfrm>
            <a:off x="539750" y="908050"/>
            <a:ext cx="8064500" cy="751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GB" sz="2400">
              <a:latin typeface="Calibri" pitchFamily="34" charset="0"/>
            </a:endParaRPr>
          </a:p>
          <a:p>
            <a:endParaRPr lang="en-GB" sz="2400">
              <a:latin typeface="Calibri" pitchFamily="34" charset="0"/>
            </a:endParaRPr>
          </a:p>
          <a:p>
            <a:r>
              <a:rPr lang="en-GB" sz="3200">
                <a:solidFill>
                  <a:srgbClr val="0070C0"/>
                </a:solidFill>
                <a:latin typeface="Calibri" pitchFamily="34" charset="0"/>
              </a:rPr>
              <a:t>High Frequency Words 31- 40!  </a:t>
            </a:r>
          </a:p>
          <a:p>
            <a:endParaRPr lang="en-GB" sz="3200">
              <a:solidFill>
                <a:srgbClr val="0070C0"/>
              </a:solidFill>
              <a:latin typeface="Calibri" pitchFamily="34" charset="0"/>
            </a:endParaRPr>
          </a:p>
          <a:p>
            <a:endParaRPr lang="en-GB" sz="3200">
              <a:solidFill>
                <a:srgbClr val="0070C0"/>
              </a:solidFill>
              <a:latin typeface="Comic Sans MS" pitchFamily="66" charset="0"/>
            </a:endParaRPr>
          </a:p>
          <a:p>
            <a:endParaRPr lang="en-GB" sz="3200">
              <a:solidFill>
                <a:srgbClr val="0070C0"/>
              </a:solidFill>
              <a:latin typeface="Calibri" pitchFamily="34" charset="0"/>
            </a:endParaRPr>
          </a:p>
          <a:p>
            <a:endParaRPr lang="en-GB" sz="3200">
              <a:solidFill>
                <a:srgbClr val="0070C0"/>
              </a:solidFill>
              <a:latin typeface="Calibri" pitchFamily="34" charset="0"/>
            </a:endParaRPr>
          </a:p>
          <a:p>
            <a:endParaRPr lang="en-GB" sz="3200">
              <a:solidFill>
                <a:srgbClr val="0070C0"/>
              </a:solidFill>
              <a:latin typeface="Calibri" pitchFamily="34" charset="0"/>
            </a:endParaRPr>
          </a:p>
          <a:p>
            <a:endParaRPr lang="en-GB" sz="3200">
              <a:solidFill>
                <a:srgbClr val="0070C0"/>
              </a:solidFill>
              <a:latin typeface="Calibri" pitchFamily="34" charset="0"/>
            </a:endParaRPr>
          </a:p>
          <a:p>
            <a:endParaRPr lang="en-GB" sz="2400">
              <a:latin typeface="Calibri" pitchFamily="34" charset="0"/>
            </a:endParaRPr>
          </a:p>
          <a:p>
            <a:endParaRPr lang="en-GB" sz="2400">
              <a:solidFill>
                <a:srgbClr val="FF0000"/>
              </a:solidFill>
              <a:latin typeface="Calibri" pitchFamily="34" charset="0"/>
            </a:endParaRPr>
          </a:p>
          <a:p>
            <a:endParaRPr lang="en-GB" sz="2400">
              <a:latin typeface="Calibri" pitchFamily="34" charset="0"/>
            </a:endParaRPr>
          </a:p>
          <a:p>
            <a:endParaRPr lang="en-GB" sz="2400">
              <a:latin typeface="Calibri" pitchFamily="34" charset="0"/>
            </a:endParaRPr>
          </a:p>
          <a:p>
            <a:endParaRPr lang="en-GB" sz="2400">
              <a:latin typeface="Calibri" pitchFamily="34" charset="0"/>
            </a:endParaRPr>
          </a:p>
          <a:p>
            <a:endParaRPr lang="en-GB" sz="2400">
              <a:latin typeface="Calibri" pitchFamily="34" charset="0"/>
            </a:endParaRPr>
          </a:p>
          <a:p>
            <a:endParaRPr lang="en-GB" sz="2400">
              <a:latin typeface="Calibri" pitchFamily="34" charset="0"/>
            </a:endParaRPr>
          </a:p>
          <a:p>
            <a:endParaRPr lang="en-GB" sz="2400">
              <a:latin typeface="Calibri" pitchFamily="34" charset="0"/>
            </a:endParaRPr>
          </a:p>
          <a:p>
            <a:endParaRPr lang="en-GB">
              <a:latin typeface="Calibri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547664" y="0"/>
            <a:ext cx="5472608" cy="10156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FF"/>
                </a:solidFill>
                <a:latin typeface="+mn-lt"/>
                <a:cs typeface="+mn-cs"/>
              </a:rPr>
              <a:t>Les Devoirs</a:t>
            </a:r>
          </a:p>
        </p:txBody>
      </p:sp>
      <p:pic>
        <p:nvPicPr>
          <p:cNvPr id="25610" name="Picture 2" descr="C:\Documents and Settings\kturney\Local Settings\Temporary Internet Files\Content.IE5\F1C7RY60\MC900384152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43663" y="188913"/>
            <a:ext cx="1817687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1" name="Picture 3" descr="C:\Documents and Settings\kturney\Local Settings\Temporary Internet Files\Content.IE5\3LI316KY\MC900411928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5650" y="3284538"/>
            <a:ext cx="1235075" cy="220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2" name="Picture 5" descr="C:\Documents and Settings\kturney\Local Settings\Temporary Internet Files\Content.IE5\5B7E9I7U\MC900352376[1]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227763" y="3716338"/>
            <a:ext cx="2490787" cy="2027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3" name="Picture 6" descr="C:\Documents and Settings\kturney\Local Settings\Temporary Internet Files\Content.IE5\5B7E9I7U\MC900030279[1].wm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724525" y="2060575"/>
            <a:ext cx="1751013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4" name="Picture 7" descr="C:\Documents and Settings\kturney\Local Settings\Temporary Internet Files\Content.IE5\F1C7RY60\MC900441312[1]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700338" y="3068638"/>
            <a:ext cx="27432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Table 44"/>
          <p:cNvGraphicFramePr>
            <a:graphicFrameLocks noGrp="1"/>
          </p:cNvGraphicFramePr>
          <p:nvPr/>
        </p:nvGraphicFramePr>
        <p:xfrm>
          <a:off x="1403350" y="5300663"/>
          <a:ext cx="6096000" cy="8028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</a:tblGrid>
              <a:tr h="432048">
                <a:tc>
                  <a:txBody>
                    <a:bodyPr/>
                    <a:lstStyle/>
                    <a:p>
                      <a:r>
                        <a:rPr lang="fr-FR" dirty="0" smtClean="0"/>
                        <a:t>1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2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3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4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5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6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7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8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9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10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2699792" y="0"/>
            <a:ext cx="3479411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FF"/>
                </a:solidFill>
                <a:latin typeface="+mn-lt"/>
                <a:cs typeface="+mn-cs"/>
              </a:rPr>
              <a:t>Entrée</a:t>
            </a:r>
          </a:p>
        </p:txBody>
      </p:sp>
      <p:sp>
        <p:nvSpPr>
          <p:cNvPr id="2768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2768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27687" name="TextBox 13"/>
          <p:cNvSpPr txBox="1">
            <a:spLocks noChangeArrowheads="1"/>
          </p:cNvSpPr>
          <p:nvPr/>
        </p:nvSpPr>
        <p:spPr bwMode="auto">
          <a:xfrm>
            <a:off x="250825" y="1412875"/>
            <a:ext cx="8642350" cy="674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GB" sz="3600">
              <a:solidFill>
                <a:srgbClr val="0000FF"/>
              </a:solidFill>
              <a:latin typeface="Calibri" pitchFamily="34" charset="0"/>
            </a:endParaRPr>
          </a:p>
          <a:p>
            <a:r>
              <a:rPr lang="fr-FR" sz="3600">
                <a:solidFill>
                  <a:srgbClr val="0000FF"/>
                </a:solidFill>
                <a:latin typeface="Calibri" pitchFamily="34" charset="0"/>
              </a:rPr>
              <a:t> </a:t>
            </a:r>
          </a:p>
          <a:p>
            <a:r>
              <a:rPr lang="en-GB" sz="360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fr-FR" sz="3600">
                <a:latin typeface="Calibri" pitchFamily="34" charset="0"/>
              </a:rPr>
              <a:t> </a:t>
            </a:r>
          </a:p>
          <a:p>
            <a:r>
              <a:rPr lang="en-GB" sz="3600">
                <a:latin typeface="Calibri" pitchFamily="34" charset="0"/>
              </a:rPr>
              <a:t> </a:t>
            </a:r>
          </a:p>
          <a:p>
            <a:endParaRPr lang="en-GB" sz="3600">
              <a:solidFill>
                <a:srgbClr val="0000FF"/>
              </a:solidFill>
              <a:latin typeface="Calibri" pitchFamily="34" charset="0"/>
            </a:endParaRPr>
          </a:p>
          <a:p>
            <a:endParaRPr lang="en-GB" sz="3600">
              <a:solidFill>
                <a:srgbClr val="0000FF"/>
              </a:solidFill>
              <a:latin typeface="Calibri" pitchFamily="34" charset="0"/>
            </a:endParaRPr>
          </a:p>
          <a:p>
            <a:endParaRPr lang="en-GB" sz="3600">
              <a:latin typeface="Calibri" pitchFamily="34" charset="0"/>
            </a:endParaRPr>
          </a:p>
          <a:p>
            <a:endParaRPr lang="en-GB" sz="3600">
              <a:latin typeface="Calibri" pitchFamily="34" charset="0"/>
            </a:endParaRPr>
          </a:p>
          <a:p>
            <a:endParaRPr lang="en-GB" sz="3600">
              <a:latin typeface="Calibri" pitchFamily="34" charset="0"/>
            </a:endParaRPr>
          </a:p>
          <a:p>
            <a:endParaRPr lang="en-GB" sz="3600">
              <a:latin typeface="Calibri" pitchFamily="34" charset="0"/>
            </a:endParaRPr>
          </a:p>
          <a:p>
            <a:endParaRPr lang="en-GB" sz="3600">
              <a:latin typeface="Calibri" pitchFamily="34" charset="0"/>
            </a:endParaRPr>
          </a:p>
          <a:p>
            <a:endParaRPr lang="en-GB" sz="3600">
              <a:latin typeface="Calibri" pitchFamily="34" charset="0"/>
            </a:endParaRPr>
          </a:p>
        </p:txBody>
      </p:sp>
      <p:pic>
        <p:nvPicPr>
          <p:cNvPr id="27688" name="Picture 2" descr="C:\Users\Stefan\AppData\Local\Microsoft\Windows\Temporary Internet Files\Content.IE5\SVXIXUWE\MCj0355925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3" y="0"/>
            <a:ext cx="436562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89" name="Picture 3" descr="C:\Users\Stefan\AppData\Local\Microsoft\Windows\Temporary Internet Files\Content.IE5\Z0GHLXNT\MC900015916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316913" y="0"/>
            <a:ext cx="6064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90" name="Picture 2" descr="C:\Documents and Settings\kturney\Local Settings\Temporary Internet Files\Content.IE5\AYJN3KPQ\MC900434411[1]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875463" y="0"/>
            <a:ext cx="690562" cy="77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Content Placeholder 23"/>
          <p:cNvSpPr>
            <a:spLocks noGrp="1"/>
          </p:cNvSpPr>
          <p:nvPr>
            <p:ph sz="half" idx="1"/>
          </p:nvPr>
        </p:nvSpPr>
        <p:spPr>
          <a:xfrm>
            <a:off x="323850" y="765175"/>
            <a:ext cx="4038600" cy="4525963"/>
          </a:xfrm>
        </p:spPr>
        <p:txBody>
          <a:bodyPr rtlCol="0">
            <a:normAutofit fontScale="92500" lnSpcReduction="10000"/>
          </a:bodyPr>
          <a:lstStyle/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1. en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2. elle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3. est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4. </a:t>
            </a:r>
            <a:r>
              <a:rPr lang="en-GB" b="1" dirty="0" smtClean="0">
                <a:latin typeface="Arial"/>
                <a:ea typeface="Calibri"/>
                <a:cs typeface="Times New Roman"/>
              </a:rPr>
              <a:t>ê</a:t>
            </a:r>
            <a:r>
              <a:rPr lang="fr-FR" b="1" dirty="0" err="1" smtClean="0"/>
              <a:t>tre</a:t>
            </a:r>
            <a:endParaRPr lang="fr-FR" b="1" dirty="0" smtClean="0"/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5.  et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6.  elles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7.  des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8.  du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9.  est-ce que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10. faire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fr-FR" dirty="0" smtClean="0"/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fr-FR" dirty="0" smtClean="0"/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fr-FR" dirty="0" smtClean="0"/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fr-FR" dirty="0" smtClean="0"/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fr-FR" dirty="0"/>
          </a:p>
        </p:txBody>
      </p:sp>
      <p:sp>
        <p:nvSpPr>
          <p:cNvPr id="25" name="Content Placeholder 24"/>
          <p:cNvSpPr>
            <a:spLocks noGrp="1"/>
          </p:cNvSpPr>
          <p:nvPr>
            <p:ph sz="half" idx="2"/>
          </p:nvPr>
        </p:nvSpPr>
        <p:spPr>
          <a:xfrm>
            <a:off x="4643438" y="765175"/>
            <a:ext cx="4038600" cy="4525963"/>
          </a:xfrm>
        </p:spPr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A</a:t>
            </a:r>
            <a:r>
              <a:rPr lang="fr-FR" dirty="0" smtClean="0"/>
              <a:t>   </a:t>
            </a:r>
            <a:r>
              <a:rPr lang="fr-FR" b="1" dirty="0" err="1" smtClean="0"/>
              <a:t>some</a:t>
            </a:r>
            <a:r>
              <a:rPr lang="fr-FR" b="1" dirty="0" smtClean="0"/>
              <a:t> (</a:t>
            </a:r>
            <a:r>
              <a:rPr lang="fr-FR" b="1" dirty="0" err="1" smtClean="0"/>
              <a:t>masc</a:t>
            </a:r>
            <a:r>
              <a:rPr lang="fr-FR" b="1" dirty="0" smtClean="0"/>
              <a:t>)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B   to do/</a:t>
            </a:r>
            <a:r>
              <a:rPr lang="fr-FR" b="1" dirty="0" err="1" smtClean="0"/>
              <a:t>make</a:t>
            </a:r>
            <a:endParaRPr lang="fr-FR" b="1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C   </a:t>
            </a:r>
            <a:r>
              <a:rPr lang="fr-FR" b="1" dirty="0" err="1" smtClean="0"/>
              <a:t>she</a:t>
            </a:r>
            <a:endParaRPr lang="fr-FR" b="1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D   and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E   to </a:t>
            </a:r>
            <a:r>
              <a:rPr lang="fr-FR" b="1" dirty="0" err="1" smtClean="0"/>
              <a:t>be</a:t>
            </a:r>
            <a:endParaRPr lang="fr-FR" b="1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F   do/</a:t>
            </a:r>
            <a:r>
              <a:rPr lang="fr-FR" b="1" dirty="0" err="1" smtClean="0"/>
              <a:t>is</a:t>
            </a:r>
            <a:endParaRPr lang="fr-FR" b="1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G  </a:t>
            </a:r>
            <a:r>
              <a:rPr lang="fr-FR" b="1" dirty="0" err="1" smtClean="0"/>
              <a:t>they</a:t>
            </a:r>
            <a:r>
              <a:rPr lang="fr-FR" b="1" dirty="0" smtClean="0"/>
              <a:t> (girls)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H   </a:t>
            </a:r>
            <a:r>
              <a:rPr lang="fr-FR" b="1" dirty="0" err="1" smtClean="0"/>
              <a:t>some</a:t>
            </a:r>
            <a:r>
              <a:rPr lang="fr-FR" b="1" dirty="0" smtClean="0"/>
              <a:t> (plural)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I    in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b="1" dirty="0" smtClean="0"/>
              <a:t>J    </a:t>
            </a:r>
            <a:r>
              <a:rPr lang="fr-FR" b="1" dirty="0" err="1" smtClean="0"/>
              <a:t>is</a:t>
            </a:r>
            <a:endParaRPr lang="fr-FR" b="1" dirty="0"/>
          </a:p>
        </p:txBody>
      </p:sp>
      <p:sp>
        <p:nvSpPr>
          <p:cNvPr id="47" name="TextBox 46"/>
          <p:cNvSpPr txBox="1">
            <a:spLocks noChangeArrowheads="1"/>
          </p:cNvSpPr>
          <p:nvPr/>
        </p:nvSpPr>
        <p:spPr bwMode="auto">
          <a:xfrm>
            <a:off x="3995738" y="5732463"/>
            <a:ext cx="3270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latin typeface="Calibri" pitchFamily="34" charset="0"/>
              </a:rPr>
              <a:t>D</a:t>
            </a:r>
          </a:p>
        </p:txBody>
      </p:sp>
      <p:sp>
        <p:nvSpPr>
          <p:cNvPr id="48" name="TextBox 47"/>
          <p:cNvSpPr txBox="1">
            <a:spLocks noChangeArrowheads="1"/>
          </p:cNvSpPr>
          <p:nvPr/>
        </p:nvSpPr>
        <p:spPr bwMode="auto">
          <a:xfrm>
            <a:off x="3419475" y="5732463"/>
            <a:ext cx="2968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latin typeface="Calibri" pitchFamily="34" charset="0"/>
              </a:rPr>
              <a:t>E</a:t>
            </a:r>
          </a:p>
        </p:txBody>
      </p:sp>
      <p:sp>
        <p:nvSpPr>
          <p:cNvPr id="49" name="TextBox 48"/>
          <p:cNvSpPr txBox="1">
            <a:spLocks noChangeArrowheads="1"/>
          </p:cNvSpPr>
          <p:nvPr/>
        </p:nvSpPr>
        <p:spPr bwMode="auto">
          <a:xfrm>
            <a:off x="5219700" y="5732463"/>
            <a:ext cx="3286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latin typeface="Calibri" pitchFamily="34" charset="0"/>
              </a:rPr>
              <a:t>H</a:t>
            </a:r>
          </a:p>
        </p:txBody>
      </p:sp>
      <p:sp>
        <p:nvSpPr>
          <p:cNvPr id="50" name="TextBox 49"/>
          <p:cNvSpPr txBox="1">
            <a:spLocks noChangeArrowheads="1"/>
          </p:cNvSpPr>
          <p:nvPr/>
        </p:nvSpPr>
        <p:spPr bwMode="auto">
          <a:xfrm>
            <a:off x="4572000" y="5732463"/>
            <a:ext cx="3302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latin typeface="Calibri" pitchFamily="34" charset="0"/>
              </a:rPr>
              <a:t>G</a:t>
            </a:r>
          </a:p>
        </p:txBody>
      </p:sp>
      <p:sp>
        <p:nvSpPr>
          <p:cNvPr id="51" name="TextBox 50"/>
          <p:cNvSpPr txBox="1">
            <a:spLocks noChangeArrowheads="1"/>
          </p:cNvSpPr>
          <p:nvPr/>
        </p:nvSpPr>
        <p:spPr bwMode="auto">
          <a:xfrm>
            <a:off x="6443663" y="5732463"/>
            <a:ext cx="2905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latin typeface="Calibri" pitchFamily="34" charset="0"/>
              </a:rPr>
              <a:t>F</a:t>
            </a:r>
          </a:p>
        </p:txBody>
      </p:sp>
      <p:sp>
        <p:nvSpPr>
          <p:cNvPr id="52" name="TextBox 51"/>
          <p:cNvSpPr txBox="1">
            <a:spLocks noChangeArrowheads="1"/>
          </p:cNvSpPr>
          <p:nvPr/>
        </p:nvSpPr>
        <p:spPr bwMode="auto">
          <a:xfrm>
            <a:off x="7019925" y="5732463"/>
            <a:ext cx="3095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latin typeface="Calibri" pitchFamily="34" charset="0"/>
              </a:rPr>
              <a:t>B</a:t>
            </a:r>
          </a:p>
        </p:txBody>
      </p:sp>
      <p:sp>
        <p:nvSpPr>
          <p:cNvPr id="54" name="TextBox 53"/>
          <p:cNvSpPr txBox="1">
            <a:spLocks noChangeArrowheads="1"/>
          </p:cNvSpPr>
          <p:nvPr/>
        </p:nvSpPr>
        <p:spPr bwMode="auto">
          <a:xfrm>
            <a:off x="2843213" y="5732463"/>
            <a:ext cx="2587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latin typeface="Calibri" pitchFamily="34" charset="0"/>
              </a:rPr>
              <a:t>J</a:t>
            </a:r>
          </a:p>
        </p:txBody>
      </p:sp>
      <p:sp>
        <p:nvSpPr>
          <p:cNvPr id="55" name="TextBox 54"/>
          <p:cNvSpPr txBox="1">
            <a:spLocks noChangeArrowheads="1"/>
          </p:cNvSpPr>
          <p:nvPr/>
        </p:nvSpPr>
        <p:spPr bwMode="auto">
          <a:xfrm>
            <a:off x="5867400" y="5732463"/>
            <a:ext cx="3190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latin typeface="Calibri" pitchFamily="34" charset="0"/>
              </a:rPr>
              <a:t>A</a:t>
            </a:r>
          </a:p>
        </p:txBody>
      </p:sp>
      <p:sp>
        <p:nvSpPr>
          <p:cNvPr id="56" name="TextBox 55"/>
          <p:cNvSpPr txBox="1">
            <a:spLocks noChangeArrowheads="1"/>
          </p:cNvSpPr>
          <p:nvPr/>
        </p:nvSpPr>
        <p:spPr bwMode="auto">
          <a:xfrm>
            <a:off x="1547813" y="5732463"/>
            <a:ext cx="2428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latin typeface="Calibri" pitchFamily="34" charset="0"/>
              </a:rPr>
              <a:t>I</a:t>
            </a:r>
          </a:p>
        </p:txBody>
      </p:sp>
      <p:sp>
        <p:nvSpPr>
          <p:cNvPr id="27702" name="TextBox 56"/>
          <p:cNvSpPr txBox="1">
            <a:spLocks noChangeArrowheads="1"/>
          </p:cNvSpPr>
          <p:nvPr/>
        </p:nvSpPr>
        <p:spPr bwMode="auto">
          <a:xfrm>
            <a:off x="1258888" y="6308725"/>
            <a:ext cx="69135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2000">
                <a:latin typeface="Calibri" pitchFamily="34" charset="0"/>
              </a:rPr>
              <a:t>Extension – write phrases using these high frequency words</a:t>
            </a: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2195513" y="5732463"/>
            <a:ext cx="3079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latin typeface="Calibri" pitchFamily="34" charset="0"/>
              </a:rPr>
              <a:t>C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48" grpId="0"/>
      <p:bldP spid="49" grpId="0"/>
      <p:bldP spid="50" grpId="0"/>
      <p:bldP spid="51" grpId="0"/>
      <p:bldP spid="52" grpId="0"/>
      <p:bldP spid="54" grpId="0"/>
      <p:bldP spid="55" grpId="0"/>
      <p:bldP spid="56" grpId="0"/>
      <p:bldP spid="2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4"/>
          <p:cNvSpPr>
            <a:spLocks noChangeArrowheads="1"/>
          </p:cNvSpPr>
          <p:nvPr/>
        </p:nvSpPr>
        <p:spPr bwMode="auto">
          <a:xfrm>
            <a:off x="1692275" y="-171450"/>
            <a:ext cx="5472113" cy="1568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endParaRPr lang="en-GB" sz="7200" b="1">
              <a:solidFill>
                <a:srgbClr val="0000F1"/>
              </a:solidFill>
              <a:latin typeface="Calibri" pitchFamily="34" charset="0"/>
            </a:endParaRPr>
          </a:p>
        </p:txBody>
      </p:sp>
      <p:sp>
        <p:nvSpPr>
          <p:cNvPr id="29698" name="Rectangle 15"/>
          <p:cNvSpPr>
            <a:spLocks noChangeArrowheads="1"/>
          </p:cNvSpPr>
          <p:nvPr/>
        </p:nvSpPr>
        <p:spPr bwMode="auto">
          <a:xfrm>
            <a:off x="0" y="0"/>
            <a:ext cx="9144000" cy="1588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29699" name="Rectangle 16"/>
          <p:cNvSpPr>
            <a:spLocks noChangeArrowheads="1"/>
          </p:cNvSpPr>
          <p:nvPr/>
        </p:nvSpPr>
        <p:spPr bwMode="auto">
          <a:xfrm>
            <a:off x="0" y="0"/>
            <a:ext cx="9144000" cy="1588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29700" name="Rectangle 17"/>
          <p:cNvSpPr>
            <a:spLocks noChangeArrowheads="1"/>
          </p:cNvSpPr>
          <p:nvPr/>
        </p:nvSpPr>
        <p:spPr bwMode="auto">
          <a:xfrm>
            <a:off x="250825" y="1628775"/>
            <a:ext cx="8642350" cy="5632450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lIns="90000" tIns="45000" rIns="90000" bIns="45000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en-US" sz="3600">
              <a:solidFill>
                <a:srgbClr val="0000FF"/>
              </a:solidFill>
              <a:latin typeface="Calibri" pitchFamily="34" charset="0"/>
            </a:endParaRP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en-US" sz="3600">
              <a:solidFill>
                <a:srgbClr val="0000FF"/>
              </a:solidFill>
              <a:latin typeface="Calibri" pitchFamily="34" charset="0"/>
            </a:endParaRP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en-GB" sz="3600">
              <a:solidFill>
                <a:srgbClr val="0000FF"/>
              </a:solidFill>
              <a:latin typeface="Calibri" pitchFamily="34" charset="0"/>
            </a:endParaRP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en-GB" sz="3600">
              <a:solidFill>
                <a:srgbClr val="0000FF"/>
              </a:solidFill>
              <a:latin typeface="Calibri" pitchFamily="34" charset="0"/>
            </a:endParaRP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en-GB" sz="3600">
              <a:solidFill>
                <a:srgbClr val="0000FF"/>
              </a:solidFill>
              <a:latin typeface="Calibri" pitchFamily="34" charset="0"/>
            </a:endParaRP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en-GB" sz="3600">
              <a:solidFill>
                <a:srgbClr val="0000FF"/>
              </a:solidFill>
              <a:latin typeface="Calibri" pitchFamily="34" charset="0"/>
            </a:endParaRP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en-GB" sz="3600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29701" name="Rectangle 18"/>
          <p:cNvSpPr>
            <a:spLocks noChangeArrowheads="1"/>
          </p:cNvSpPr>
          <p:nvPr/>
        </p:nvSpPr>
        <p:spPr bwMode="auto">
          <a:xfrm>
            <a:off x="0" y="0"/>
            <a:ext cx="9144000" cy="1588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29702" name="Rectangle 19"/>
          <p:cNvSpPr>
            <a:spLocks noChangeArrowheads="1"/>
          </p:cNvSpPr>
          <p:nvPr/>
        </p:nvSpPr>
        <p:spPr bwMode="auto">
          <a:xfrm>
            <a:off x="0" y="0"/>
            <a:ext cx="9144000" cy="1588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GB">
              <a:latin typeface="Calibri" pitchFamily="34" charset="0"/>
            </a:endParaRPr>
          </a:p>
        </p:txBody>
      </p:sp>
      <p:pic>
        <p:nvPicPr>
          <p:cNvPr id="29703" name="Picture 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16913" y="0"/>
            <a:ext cx="606425" cy="476250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</p:pic>
      <p:sp>
        <p:nvSpPr>
          <p:cNvPr id="29704" name="TextBox 18"/>
          <p:cNvSpPr txBox="1">
            <a:spLocks noChangeArrowheads="1"/>
          </p:cNvSpPr>
          <p:nvPr/>
        </p:nvSpPr>
        <p:spPr bwMode="auto">
          <a:xfrm>
            <a:off x="539750" y="908050"/>
            <a:ext cx="8064500" cy="751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GB" sz="2400">
              <a:latin typeface="Calibri" pitchFamily="34" charset="0"/>
            </a:endParaRPr>
          </a:p>
          <a:p>
            <a:endParaRPr lang="en-GB" sz="2400">
              <a:latin typeface="Calibri" pitchFamily="34" charset="0"/>
            </a:endParaRPr>
          </a:p>
          <a:p>
            <a:r>
              <a:rPr lang="en-GB" sz="3200">
                <a:solidFill>
                  <a:srgbClr val="0070C0"/>
                </a:solidFill>
                <a:latin typeface="Calibri" pitchFamily="34" charset="0"/>
              </a:rPr>
              <a:t>High Frequency Words 41- 50!  </a:t>
            </a:r>
          </a:p>
          <a:p>
            <a:endParaRPr lang="en-GB" sz="3200">
              <a:solidFill>
                <a:srgbClr val="0070C0"/>
              </a:solidFill>
              <a:latin typeface="Calibri" pitchFamily="34" charset="0"/>
            </a:endParaRPr>
          </a:p>
          <a:p>
            <a:endParaRPr lang="en-GB" sz="3200">
              <a:solidFill>
                <a:srgbClr val="0070C0"/>
              </a:solidFill>
              <a:latin typeface="Comic Sans MS" pitchFamily="66" charset="0"/>
            </a:endParaRPr>
          </a:p>
          <a:p>
            <a:endParaRPr lang="en-GB" sz="3200">
              <a:solidFill>
                <a:srgbClr val="0070C0"/>
              </a:solidFill>
              <a:latin typeface="Calibri" pitchFamily="34" charset="0"/>
            </a:endParaRPr>
          </a:p>
          <a:p>
            <a:endParaRPr lang="en-GB" sz="3200">
              <a:solidFill>
                <a:srgbClr val="0070C0"/>
              </a:solidFill>
              <a:latin typeface="Calibri" pitchFamily="34" charset="0"/>
            </a:endParaRPr>
          </a:p>
          <a:p>
            <a:endParaRPr lang="en-GB" sz="3200">
              <a:solidFill>
                <a:srgbClr val="0070C0"/>
              </a:solidFill>
              <a:latin typeface="Calibri" pitchFamily="34" charset="0"/>
            </a:endParaRPr>
          </a:p>
          <a:p>
            <a:endParaRPr lang="en-GB" sz="3200">
              <a:solidFill>
                <a:srgbClr val="0070C0"/>
              </a:solidFill>
              <a:latin typeface="Calibri" pitchFamily="34" charset="0"/>
            </a:endParaRPr>
          </a:p>
          <a:p>
            <a:endParaRPr lang="en-GB" sz="2400">
              <a:latin typeface="Calibri" pitchFamily="34" charset="0"/>
            </a:endParaRPr>
          </a:p>
          <a:p>
            <a:endParaRPr lang="en-GB" sz="2400">
              <a:solidFill>
                <a:srgbClr val="FF0000"/>
              </a:solidFill>
              <a:latin typeface="Calibri" pitchFamily="34" charset="0"/>
            </a:endParaRPr>
          </a:p>
          <a:p>
            <a:endParaRPr lang="en-GB" sz="2400">
              <a:latin typeface="Calibri" pitchFamily="34" charset="0"/>
            </a:endParaRPr>
          </a:p>
          <a:p>
            <a:endParaRPr lang="en-GB" sz="2400">
              <a:latin typeface="Calibri" pitchFamily="34" charset="0"/>
            </a:endParaRPr>
          </a:p>
          <a:p>
            <a:endParaRPr lang="en-GB" sz="2400">
              <a:latin typeface="Calibri" pitchFamily="34" charset="0"/>
            </a:endParaRPr>
          </a:p>
          <a:p>
            <a:endParaRPr lang="en-GB" sz="2400">
              <a:latin typeface="Calibri" pitchFamily="34" charset="0"/>
            </a:endParaRPr>
          </a:p>
          <a:p>
            <a:endParaRPr lang="en-GB" sz="2400">
              <a:latin typeface="Calibri" pitchFamily="34" charset="0"/>
            </a:endParaRPr>
          </a:p>
          <a:p>
            <a:endParaRPr lang="en-GB" sz="2400">
              <a:latin typeface="Calibri" pitchFamily="34" charset="0"/>
            </a:endParaRPr>
          </a:p>
          <a:p>
            <a:endParaRPr lang="en-GB">
              <a:latin typeface="Calibri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547664" y="0"/>
            <a:ext cx="5472608" cy="10156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FF"/>
                </a:solidFill>
                <a:latin typeface="+mn-lt"/>
                <a:cs typeface="+mn-cs"/>
              </a:rPr>
              <a:t>Les Devoirs</a:t>
            </a:r>
          </a:p>
        </p:txBody>
      </p:sp>
      <p:pic>
        <p:nvPicPr>
          <p:cNvPr id="29706" name="Picture 2" descr="C:\Documents and Settings\kturney\Local Settings\Temporary Internet Files\Content.IE5\F1C7RY60\MC900384152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43663" y="188913"/>
            <a:ext cx="1817687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7" name="Picture 3" descr="C:\Documents and Settings\kturney\Local Settings\Temporary Internet Files\Content.IE5\3LI316KY\MC900411928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5650" y="3284538"/>
            <a:ext cx="1235075" cy="220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8" name="Picture 5" descr="C:\Documents and Settings\kturney\Local Settings\Temporary Internet Files\Content.IE5\5B7E9I7U\MC900352376[1]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227763" y="3716338"/>
            <a:ext cx="2490787" cy="2027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9" name="Picture 6" descr="C:\Documents and Settings\kturney\Local Settings\Temporary Internet Files\Content.IE5\5B7E9I7U\MC900030279[1].wm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724525" y="2060575"/>
            <a:ext cx="1751013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10" name="Picture 7" descr="C:\Documents and Settings\kturney\Local Settings\Temporary Internet Files\Content.IE5\F1C7RY60\MC900441312[1]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700338" y="3068638"/>
            <a:ext cx="27432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0"/>
  <p:tag name="TIME" val="15"/>
  <p:tag name="QUESTION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0"/>
  <p:tag name="TIME" val="15"/>
  <p:tag name="QUESTION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0"/>
  <p:tag name="TIME" val="15"/>
  <p:tag name="QUESTION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0"/>
  <p:tag name="TIME" val="15"/>
  <p:tag name="QUESTION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0"/>
  <p:tag name="TIME" val="15"/>
  <p:tag name="QUESTION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0"/>
  <p:tag name="TIME" val="15"/>
  <p:tag name="QUESTION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0"/>
  <p:tag name="TIME" val="15"/>
  <p:tag name="QUESTION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0"/>
  <p:tag name="TIME" val="15"/>
  <p:tag name="QUESTION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0"/>
  <p:tag name="TIME" val="15"/>
  <p:tag name="QUESTION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0"/>
  <p:tag name="TIME" val="15"/>
  <p:tag name="QUESTION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3849</TotalTime>
  <Words>1277</Words>
  <Application>Microsoft Office PowerPoint</Application>
  <PresentationFormat>On-screen Show (4:3)</PresentationFormat>
  <Paragraphs>789</Paragraphs>
  <Slides>20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7" baseType="lpstr">
      <vt:lpstr>Arial</vt:lpstr>
      <vt:lpstr>Arial Black</vt:lpstr>
      <vt:lpstr>Calibri</vt:lpstr>
      <vt:lpstr>Comic Sans MS</vt:lpstr>
      <vt:lpstr>Tahoma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Corby Business Aademy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kturney</dc:creator>
  <cp:lastModifiedBy>Clare Seccombe</cp:lastModifiedBy>
  <cp:revision>303</cp:revision>
  <dcterms:created xsi:type="dcterms:W3CDTF">2010-11-13T12:36:09Z</dcterms:created>
  <dcterms:modified xsi:type="dcterms:W3CDTF">2014-04-15T05:50:03Z</dcterms:modified>
</cp:coreProperties>
</file>