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2" r:id="rId7"/>
    <p:sldId id="265" r:id="rId8"/>
    <p:sldId id="261" r:id="rId9"/>
    <p:sldId id="266" r:id="rId10"/>
    <p:sldId id="264" r:id="rId11"/>
    <p:sldId id="268" r:id="rId12"/>
    <p:sldId id="267" r:id="rId13"/>
    <p:sldId id="263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685" autoAdjust="0"/>
    <p:restoredTop sz="94660"/>
  </p:normalViewPr>
  <p:slideViewPr>
    <p:cSldViewPr>
      <p:cViewPr varScale="1">
        <p:scale>
          <a:sx n="97" d="100"/>
          <a:sy n="97" d="100"/>
        </p:scale>
        <p:origin x="-11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44912-3F08-46D3-A758-9018E85F8512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EDD79-65A3-4576-BABF-3288A10DBA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150DB-7996-464E-A30A-D7624619585D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267F3-E8CB-483E-BFFC-61DEAFDB66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6A11B-348C-46CD-B5C5-238C11001CB5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C500D-27B0-4E89-B697-B5802A9CC9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1C5E9-F800-4B6D-9CDE-8DBC6E8B0A4A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A2C13-1969-4E6C-9689-29C9840473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4E633-34F8-4913-A72E-924E801D68AF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9F4D0-B66B-4483-A3E2-544D7057CB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61DBA-D23F-4361-BA89-5B0DED587EE5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B5B0D-BCF8-4D68-AB6E-4B40F45693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55CF6-4072-4F3A-8A8F-A9DFA0B0CF65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0A917-D945-4AEE-BBDB-3762EDFA87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C053B-619E-48C6-B5B8-2E6B9C9665A5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52B6C-39F5-4CF5-ABAC-786222ABBE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F8BA2-D467-4BA1-A7A5-CA08C1EA4FC0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D2C8E-513A-4D33-AD1A-F50A67058B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618B3-332F-4B95-A4A9-2FE8DABA86F6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7A6FF-9A87-4406-9650-F61711CDF1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67C0A-409B-4833-9792-C212288D49ED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BC961-56E1-4180-8B4D-E203EF22BB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59352A5-1C2E-4975-A4FA-F657CEA4C2A4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1E2BC4C-AF6F-42FC-989F-DFA18C961D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86" r:id="rId7"/>
    <p:sldLayoutId id="2147483687" r:id="rId8"/>
    <p:sldLayoutId id="2147483688" r:id="rId9"/>
    <p:sldLayoutId id="2147483679" r:id="rId10"/>
    <p:sldLayoutId id="214748368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500" b="1" kern="1200">
          <a:solidFill>
            <a:srgbClr val="09B8E4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500" b="1">
          <a:solidFill>
            <a:srgbClr val="09B8E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500" b="1">
          <a:solidFill>
            <a:srgbClr val="09B8E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500" b="1">
          <a:solidFill>
            <a:srgbClr val="09B8E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500" b="1">
          <a:solidFill>
            <a:srgbClr val="09B8E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09B8E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09B8E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09B8E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09B8E4"/>
          </a:solidFill>
          <a:latin typeface="Corbel" pitchFamily="34" charset="0"/>
        </a:defRPr>
      </a:lvl9pPr>
      <a:extLst/>
    </p:titleStyle>
    <p:bodyStyle>
      <a:lvl1pPr marL="438150" indent="-319088" algn="l" rtl="0" fontAlgn="base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rgbClr val="EB641B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fontAlgn="base">
        <a:spcBef>
          <a:spcPct val="20000"/>
        </a:spcBef>
        <a:spcAft>
          <a:spcPct val="0"/>
        </a:spcAft>
        <a:buClr>
          <a:srgbClr val="39639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fontAlgn="base">
        <a:spcBef>
          <a:spcPct val="20000"/>
        </a:spcBef>
        <a:spcAft>
          <a:spcPct val="0"/>
        </a:spcAft>
        <a:buClr>
          <a:srgbClr val="474B78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ghtbulblanguages.co.uk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wmf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12" Type="http://schemas.openxmlformats.org/officeDocument/2006/relationships/image" Target="../media/image16.wmf"/><Relationship Id="rId17" Type="http://schemas.openxmlformats.org/officeDocument/2006/relationships/image" Target="../media/image21.png"/><Relationship Id="rId2" Type="http://schemas.openxmlformats.org/officeDocument/2006/relationships/image" Target="../media/image6.png"/><Relationship Id="rId16" Type="http://schemas.openxmlformats.org/officeDocument/2006/relationships/image" Target="../media/image2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wmf"/><Relationship Id="rId11" Type="http://schemas.openxmlformats.org/officeDocument/2006/relationships/image" Target="../media/image15.wmf"/><Relationship Id="rId5" Type="http://schemas.openxmlformats.org/officeDocument/2006/relationships/image" Target="../media/image9.png"/><Relationship Id="rId15" Type="http://schemas.openxmlformats.org/officeDocument/2006/relationships/image" Target="../media/image19.wmf"/><Relationship Id="rId10" Type="http://schemas.openxmlformats.org/officeDocument/2006/relationships/image" Target="../media/image14.wmf"/><Relationship Id="rId4" Type="http://schemas.openxmlformats.org/officeDocument/2006/relationships/image" Target="../media/image8.png"/><Relationship Id="rId9" Type="http://schemas.openxmlformats.org/officeDocument/2006/relationships/image" Target="../media/image13.wmf"/><Relationship Id="rId14" Type="http://schemas.openxmlformats.org/officeDocument/2006/relationships/image" Target="../media/image18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Decide which group these foods belong in, and write them in.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GB" sz="2400" smtClean="0"/>
              <a:t>	le lait / les pommes de terre / les carrottes / le poisson /            le pain / la pizza / l’eau / le poulet / les frites / les bonbons /      le yaourt / le gâteau / les pâtes / les chips / le fromage /             le jus d’orange / le chocolat / le coca / les tomates / le jambon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3850" y="3644900"/>
          <a:ext cx="8568954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159"/>
                <a:gridCol w="1428159"/>
                <a:gridCol w="1428159"/>
                <a:gridCol w="1428159"/>
                <a:gridCol w="1428159"/>
                <a:gridCol w="142815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fruits</a:t>
                      </a:r>
                      <a:r>
                        <a:rPr lang="en-GB" baseline="0" dirty="0" smtClean="0"/>
                        <a:t> et </a:t>
                      </a:r>
                      <a:r>
                        <a:rPr lang="en-GB" baseline="0" dirty="0" err="1" smtClean="0"/>
                        <a:t>légumes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produits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laitiers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sucreries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viande</a:t>
                      </a:r>
                      <a:r>
                        <a:rPr lang="en-GB" dirty="0" smtClean="0"/>
                        <a:t> et </a:t>
                      </a:r>
                      <a:r>
                        <a:rPr lang="en-GB" dirty="0" err="1" smtClean="0"/>
                        <a:t>poisson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céréales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boissons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7"/>
          <p:cNvSpPr txBox="1"/>
          <p:nvPr/>
        </p:nvSpPr>
        <p:spPr>
          <a:xfrm>
            <a:off x="3779912" y="6642556"/>
            <a:ext cx="5364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©Light Bulb 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NHirsch</a:t>
            </a:r>
            <a:r>
              <a:rPr lang="en-GB" sz="800" dirty="0" smtClean="0">
                <a:latin typeface="Arial Rounded MT Bold" panose="020F0704030504030204" pitchFamily="34" charset="0"/>
              </a:rPr>
              <a:t> 2014 </a:t>
            </a:r>
            <a:r>
              <a:rPr lang="en-GB" sz="800" dirty="0" smtClean="0">
                <a:latin typeface="Arial Rounded MT Bold" panose="020F0704030504030204" pitchFamily="34" charset="0"/>
                <a:hlinkClick r:id="rId2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Les opinions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9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positive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negative</a:t>
                      </a:r>
                      <a:endParaRPr lang="en-GB" sz="2400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Délicieux</a:t>
                      </a:r>
                      <a:endParaRPr lang="en-GB" sz="2400" dirty="0" smtClean="0"/>
                    </a:p>
                    <a:p>
                      <a:pPr algn="ctr"/>
                      <a:r>
                        <a:rPr lang="en-GB" sz="2400" dirty="0" smtClean="0"/>
                        <a:t>delicious</a:t>
                      </a:r>
                      <a:endParaRPr lang="en-GB" sz="2400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Dégeulasse</a:t>
                      </a:r>
                      <a:endParaRPr lang="en-GB" sz="2400" dirty="0" smtClean="0"/>
                    </a:p>
                    <a:p>
                      <a:pPr algn="ctr"/>
                      <a:r>
                        <a:rPr lang="en-GB" sz="2400" dirty="0" smtClean="0"/>
                        <a:t>disgusting</a:t>
                      </a:r>
                      <a:endParaRPr lang="en-GB" sz="2400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Bon</a:t>
                      </a:r>
                    </a:p>
                    <a:p>
                      <a:pPr algn="ctr"/>
                      <a:r>
                        <a:rPr lang="en-GB" sz="2400" dirty="0" smtClean="0"/>
                        <a:t>tasty</a:t>
                      </a:r>
                      <a:endParaRPr lang="en-GB" sz="2400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pas bon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Not tasty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Super</a:t>
                      </a:r>
                    </a:p>
                    <a:p>
                      <a:pPr algn="ctr"/>
                      <a:r>
                        <a:rPr lang="en-GB" sz="2400" dirty="0" smtClean="0"/>
                        <a:t>super</a:t>
                      </a:r>
                      <a:endParaRPr lang="en-GB" sz="2400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Horrible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horrible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Sain</a:t>
                      </a:r>
                      <a:endParaRPr lang="en-GB" sz="2400" dirty="0" smtClean="0"/>
                    </a:p>
                    <a:p>
                      <a:pPr algn="ctr"/>
                      <a:r>
                        <a:rPr lang="en-GB" sz="2400" dirty="0" smtClean="0"/>
                        <a:t>healthy</a:t>
                      </a:r>
                      <a:endParaRPr lang="en-GB" sz="2400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Malsain</a:t>
                      </a:r>
                      <a:endParaRPr lang="en-GB" sz="2400" dirty="0" smtClean="0"/>
                    </a:p>
                    <a:p>
                      <a:pPr algn="ctr"/>
                      <a:r>
                        <a:rPr lang="en-GB" sz="2400" dirty="0" smtClean="0"/>
                        <a:t>unhealthy</a:t>
                      </a:r>
                      <a:endParaRPr lang="en-GB" sz="2400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pas mal</a:t>
                      </a:r>
                    </a:p>
                    <a:p>
                      <a:pPr algn="ctr"/>
                      <a:r>
                        <a:rPr lang="en-GB" sz="2400" dirty="0" smtClean="0"/>
                        <a:t>Not bad</a:t>
                      </a:r>
                      <a:endParaRPr lang="en-GB" sz="2400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Giving your Opinion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Parce que c’est</a:t>
            </a:r>
          </a:p>
          <a:p>
            <a:r>
              <a:rPr lang="en-GB" smtClean="0"/>
              <a:t>Car c’est</a:t>
            </a:r>
          </a:p>
          <a:p>
            <a:endParaRPr lang="en-GB" smtClean="0"/>
          </a:p>
          <a:p>
            <a:r>
              <a:rPr lang="en-GB" smtClean="0"/>
              <a:t>À mon avis c’est…</a:t>
            </a:r>
          </a:p>
          <a:p>
            <a:r>
              <a:rPr lang="en-GB" smtClean="0"/>
              <a:t>Pour moi, c’est…</a:t>
            </a:r>
          </a:p>
        </p:txBody>
      </p:sp>
      <p:sp>
        <p:nvSpPr>
          <p:cNvPr id="4" name="12-Point Star 3"/>
          <p:cNvSpPr/>
          <p:nvPr/>
        </p:nvSpPr>
        <p:spPr>
          <a:xfrm>
            <a:off x="4932363" y="2852738"/>
            <a:ext cx="3455987" cy="3600450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dirty="0" err="1"/>
              <a:t>Whizzy</a:t>
            </a:r>
            <a:r>
              <a:rPr lang="en-GB" sz="4000" dirty="0"/>
              <a:t> phrases alert!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Mes</a:t>
            </a: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préférences</a:t>
            </a: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…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J’adore le pain, parce que c’est bon</a:t>
            </a:r>
          </a:p>
          <a:p>
            <a:endParaRPr lang="en-GB" smtClean="0"/>
          </a:p>
          <a:p>
            <a:r>
              <a:rPr lang="en-GB" smtClean="0"/>
              <a:t>Je n’aime pas la pizza, pour moi c’est horrible</a:t>
            </a:r>
          </a:p>
          <a:p>
            <a:endParaRPr lang="en-GB" smtClean="0"/>
          </a:p>
          <a:p>
            <a:endParaRPr lang="en-GB" smtClean="0"/>
          </a:p>
        </p:txBody>
      </p:sp>
      <p:pic>
        <p:nvPicPr>
          <p:cNvPr id="24579" name="Picture 2" descr="C:\Documents and Settings\nhirsch\Local Settings\Temporary Internet Files\Content.IE5\0AJ1FGTI\MC900441777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1700213"/>
            <a:ext cx="86836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 descr="C:\Documents and Settings\nhirsch\Local Settings\Temporary Internet Files\Content.IE5\1CIHOCLI\MC900441775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16863" y="2924175"/>
            <a:ext cx="122713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Pour </a:t>
            </a: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finir</a:t>
            </a: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…</a:t>
            </a:r>
            <a:endParaRPr lang="fr-FR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25602" name="Picture 2" descr="http://upload.wikimedia.org/wikipedia/commons/3/3e/Tree-256x25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57338"/>
            <a:ext cx="91440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4" descr="C:\Documents and Settings\BES\Local Settings\Temporary Internet Files\Content.IE5\8UJD8BSN\MC900434823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25654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C:\Documents and Settings\BES\Local Settings\Temporary Internet Files\Content.IE5\8UJD8BSN\MC900434823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2838" y="36449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4" descr="C:\Documents and Settings\BES\Local Settings\Temporary Internet Files\Content.IE5\8UJD8BSN\MC900434823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3357563"/>
            <a:ext cx="1828800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4" descr="C:\Documents and Settings\BES\Local Settings\Temporary Internet Files\Content.IE5\8UJD8BSN\MC900434823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1700213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4" descr="C:\Documents and Settings\BES\Local Settings\Temporary Internet Files\Content.IE5\8UJD8BSN\MC900434823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2133600"/>
            <a:ext cx="1828800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258888" y="3143250"/>
            <a:ext cx="136842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How to say ‘I prefer’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03575" y="2276475"/>
            <a:ext cx="136842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Five new foods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98738" y="4233863"/>
            <a:ext cx="13684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2 ways to say because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72225" y="2636838"/>
            <a:ext cx="136842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3 positive opinion words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19700" y="3873500"/>
            <a:ext cx="136842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3 negative opinion words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Manger et </a:t>
            </a: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Boire</a:t>
            </a: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 2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500188"/>
          </a:xfrm>
        </p:spPr>
        <p:txBody>
          <a:bodyPr/>
          <a:lstStyle/>
          <a:p>
            <a:r>
              <a:rPr lang="en-GB" smtClean="0"/>
              <a:t>Les Opinions </a:t>
            </a:r>
          </a:p>
        </p:txBody>
      </p:sp>
      <p:sp>
        <p:nvSpPr>
          <p:cNvPr id="4" name="Oval Callout 3"/>
          <p:cNvSpPr/>
          <p:nvPr/>
        </p:nvSpPr>
        <p:spPr>
          <a:xfrm>
            <a:off x="3419475" y="404813"/>
            <a:ext cx="1657350" cy="936625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/>
              <a:t>yummy</a:t>
            </a:r>
          </a:p>
        </p:txBody>
      </p:sp>
      <p:sp>
        <p:nvSpPr>
          <p:cNvPr id="5" name="Oval Callout 4"/>
          <p:cNvSpPr/>
          <p:nvPr/>
        </p:nvSpPr>
        <p:spPr>
          <a:xfrm>
            <a:off x="4427538" y="2133600"/>
            <a:ext cx="1657350" cy="935038"/>
          </a:xfrm>
          <a:prstGeom prst="wedgeEllipse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/>
              <a:t>good</a:t>
            </a:r>
          </a:p>
        </p:txBody>
      </p:sp>
      <p:sp>
        <p:nvSpPr>
          <p:cNvPr id="6" name="Oval Callout 5"/>
          <p:cNvSpPr/>
          <p:nvPr/>
        </p:nvSpPr>
        <p:spPr>
          <a:xfrm>
            <a:off x="1331913" y="1196975"/>
            <a:ext cx="1655762" cy="936625"/>
          </a:xfrm>
          <a:prstGeom prst="wedgeEllipse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/>
              <a:t>delicious</a:t>
            </a:r>
          </a:p>
        </p:txBody>
      </p:sp>
      <p:sp>
        <p:nvSpPr>
          <p:cNvPr id="7" name="Oval Callout 6"/>
          <p:cNvSpPr/>
          <p:nvPr/>
        </p:nvSpPr>
        <p:spPr>
          <a:xfrm>
            <a:off x="6084888" y="549275"/>
            <a:ext cx="1655762" cy="935038"/>
          </a:xfrm>
          <a:prstGeom prst="wedgeEllipse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/>
              <a:t>all right</a:t>
            </a:r>
          </a:p>
        </p:txBody>
      </p:sp>
      <p:sp>
        <p:nvSpPr>
          <p:cNvPr id="8" name="Oval Callout 7"/>
          <p:cNvSpPr/>
          <p:nvPr/>
        </p:nvSpPr>
        <p:spPr>
          <a:xfrm>
            <a:off x="6300788" y="3573463"/>
            <a:ext cx="1655762" cy="935037"/>
          </a:xfrm>
          <a:prstGeom prst="wedgeEllipse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/>
              <a:t>horrible</a:t>
            </a:r>
          </a:p>
        </p:txBody>
      </p:sp>
      <p:sp>
        <p:nvSpPr>
          <p:cNvPr id="9" name="Oval Callout 8"/>
          <p:cNvSpPr/>
          <p:nvPr/>
        </p:nvSpPr>
        <p:spPr>
          <a:xfrm>
            <a:off x="7019925" y="1989138"/>
            <a:ext cx="1655763" cy="935037"/>
          </a:xfrm>
          <a:prstGeom prst="wedgeEllipse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disgusting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Learning Outcomes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I will be able to give my opinion on foods</a:t>
            </a:r>
          </a:p>
          <a:p>
            <a:endParaRPr lang="en-GB" smtClean="0"/>
          </a:p>
          <a:p>
            <a:r>
              <a:rPr lang="en-GB" smtClean="0"/>
              <a:t>I will be able to explain why I like or dislike something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Devoirs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GB" sz="4400" b="1" dirty="0" smtClean="0"/>
              <a:t>www / </a:t>
            </a:r>
            <a:r>
              <a:rPr lang="en-GB" sz="4400" b="1" dirty="0" err="1" smtClean="0"/>
              <a:t>ebi</a:t>
            </a:r>
            <a:endParaRPr lang="en-GB" sz="44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GB" sz="44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GB" sz="44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dirty="0" smtClean="0"/>
              <a:t>For your own work, write down one thing you are pleased with, and one thing you could have improved 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dirty="0" smtClean="0"/>
              <a:t>Now ask your partner to look at your work and do the same</a:t>
            </a:r>
            <a:endParaRPr lang="en-GB" dirty="0"/>
          </a:p>
        </p:txBody>
      </p:sp>
      <p:pic>
        <p:nvPicPr>
          <p:cNvPr id="16387" name="Picture 2" descr="C:\Documents and Settings\nhirsch\Local Settings\Temporary Internet Files\Content.IE5\0AJ1FGTI\MC900434389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2420938"/>
            <a:ext cx="1016000" cy="145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 descr="C:\Documents and Settings\nhirsch\Local Settings\Temporary Internet Files\Content.IE5\D767A0S2\MC900440452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2420938"/>
            <a:ext cx="1008063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/>
          <p:cNvPicPr>
            <a:picLocks noChangeAspect="1" noChangeArrowheads="1"/>
          </p:cNvPicPr>
          <p:nvPr/>
        </p:nvPicPr>
        <p:blipFill>
          <a:blip r:embed="rId2"/>
          <a:srcRect l="18082" t="23904" r="22856" b="16386"/>
          <a:stretch>
            <a:fillRect/>
          </a:stretch>
        </p:blipFill>
        <p:spPr bwMode="auto">
          <a:xfrm>
            <a:off x="3203575" y="4313238"/>
            <a:ext cx="3097213" cy="228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Sticking in session!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17411" name="Picture 2" descr="C:\Documents and Settings\nhirsch\Local Settings\Temporary Internet Files\Content.IE5\1CIHOCLI\MC900290933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349500"/>
            <a:ext cx="2092325" cy="347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4643438" y="1700213"/>
            <a:ext cx="4032250" cy="2233612"/>
          </a:xfrm>
          <a:prstGeom prst="wedgeRoundRectCallout">
            <a:avLst>
              <a:gd name="adj1" fmla="val -44817"/>
              <a:gd name="adj2" fmla="val 62500"/>
              <a:gd name="adj3" fmla="val 1666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u="sng" dirty="0"/>
              <a:t>Finished?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/>
              <a:t>Can you add any new words to your food list? Make sure you put them into the correct column, le/la/les!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Un </a:t>
            </a: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peu</a:t>
            </a: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 de maths…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Documents and Settings\nhirsch\Local Settings\Temporary Internet Files\Content.IE5\YQX8XHDN\MC900441752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151288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3" descr="http://ecologieorganics.com.au/images/products/bd%20orange%20juice%201l.jpg"/>
          <p:cNvPicPr>
            <a:picLocks noChangeAspect="1" noChangeArrowheads="1"/>
          </p:cNvPicPr>
          <p:nvPr/>
        </p:nvPicPr>
        <p:blipFill>
          <a:blip r:embed="rId3"/>
          <a:srcRect t="17830" b="7285"/>
          <a:stretch>
            <a:fillRect/>
          </a:stretch>
        </p:blipFill>
        <p:spPr bwMode="auto">
          <a:xfrm>
            <a:off x="3059113" y="5013325"/>
            <a:ext cx="13208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2" descr="C:\Documents and Settings\nhirsch\Local Settings\Temporary Internet Files\Content.IE5\0UOMS6RV\MC900434769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04138" y="1844675"/>
            <a:ext cx="1439862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2" descr="C:\Documents and Settings\nhirsch\Local Settings\Temporary Internet Files\Content.IE5\YQX8XHDN\MC900441777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333375"/>
            <a:ext cx="1368425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 descr="C:\Documents and Settings\nhirsch\Local Settings\Temporary Internet Files\Content.IE5\YQX8XHDN\MC90011242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3644900"/>
            <a:ext cx="201612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2" descr="C:\Documents and Settings\nhirsch\Local Settings\Temporary Internet Files\Content.IE5\0UOMS6RV\MC900436907[1]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16238" y="3500438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2" descr="C:\Documents and Settings\nhirsch\Local Settings\Temporary Internet Files\Content.IE5\YQX8XHDN\MC900441780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08850" y="3429000"/>
            <a:ext cx="1514475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3" descr="C:\Documents and Settings\nhirsch\Local Settings\Temporary Internet Files\Content.IE5\X39EOQP7\MC900348857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48488" y="4868863"/>
            <a:ext cx="17272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2" descr="C:\Documents and Settings\nhirsch\Local Settings\Temporary Internet Files\Content.IE5\X39EOQP7\MC900215937[1]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804025" y="476250"/>
            <a:ext cx="2016125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2" descr="C:\Documents and Settings\nhirsch\Local Settings\Temporary Internet Files\Content.IE5\UG7BXC55\MC900234380[1].wm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11188" y="5157788"/>
            <a:ext cx="174148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2" descr="C:\Documents and Settings\nhirsch\Local Settings\Temporary Internet Files\Content.IE5\UG7BXC55\MC900413448[1].wm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219700" y="4941888"/>
            <a:ext cx="1093788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3" descr="C:\Documents and Settings\BES\Local Settings\Temporary Internet Files\Content.IE5\916D6PY6\MC900264324[1].wm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932363" y="3644900"/>
            <a:ext cx="180022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2" descr="C:\Documents and Settings\nhirsch\Local Settings\Temporary Internet Files\Content.IE5\X39EOQP7\MC900264264[1].wm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68313" y="2020888"/>
            <a:ext cx="1366837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Picture 2" descr="C:\Documents and Settings\nhirsch\Local Settings\Temporary Internet Files\Content.IE5\UG7BXC55\MC900233594[1].wmf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484438" y="2060575"/>
            <a:ext cx="201612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1" name="Picture 2" descr="C:\Documents and Settings\nhirsch\Local Settings\Temporary Internet Files\Content.IE5\YQX8XHDN\MC900232817[1].wmf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787900" y="1989138"/>
            <a:ext cx="2305050" cy="139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Picture 2" descr="C:\Documents and Settings\nhirsch\Local Settings\Temporary Internet Files\Content.IE5\UG7BXC55\MC900441775[1].pn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195513" y="188913"/>
            <a:ext cx="1843087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179512" y="260648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483768" y="332656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644008" y="260648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876256" y="260648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23528" y="1916832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483768" y="2060848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004048" y="1988840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668344" y="1844824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23528" y="3501008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843808" y="3573016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788024" y="3573016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11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452320" y="3645024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12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67544" y="5157192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13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915816" y="5085184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14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860032" y="5085184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020272" y="5301208"/>
            <a:ext cx="576064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Arial" pitchFamily="34" charset="0"/>
                <a:cs typeface="Arial" pitchFamily="34" charset="0"/>
              </a:rPr>
              <a:t>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Secret sketching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Mes</a:t>
            </a: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 opinions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J’aime</a:t>
            </a:r>
          </a:p>
          <a:p>
            <a:r>
              <a:rPr lang="en-GB" smtClean="0"/>
              <a:t>J’adore</a:t>
            </a:r>
          </a:p>
          <a:p>
            <a:endParaRPr lang="en-GB" smtClean="0"/>
          </a:p>
          <a:p>
            <a:r>
              <a:rPr lang="en-GB" smtClean="0"/>
              <a:t>Je n’aime pas</a:t>
            </a:r>
          </a:p>
          <a:p>
            <a:r>
              <a:rPr lang="en-GB" smtClean="0"/>
              <a:t>Je déteste</a:t>
            </a:r>
          </a:p>
          <a:p>
            <a:endParaRPr lang="en-GB" smtClean="0"/>
          </a:p>
          <a:p>
            <a:r>
              <a:rPr lang="en-GB" smtClean="0"/>
              <a:t>Je préfère</a:t>
            </a:r>
          </a:p>
        </p:txBody>
      </p:sp>
      <p:sp>
        <p:nvSpPr>
          <p:cNvPr id="21507" name="TextBox 5"/>
          <p:cNvSpPr txBox="1">
            <a:spLocks noChangeArrowheads="1"/>
          </p:cNvSpPr>
          <p:nvPr/>
        </p:nvSpPr>
        <p:spPr bwMode="auto">
          <a:xfrm>
            <a:off x="5724525" y="2349500"/>
            <a:ext cx="8636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Corbel" pitchFamily="34" charset="0"/>
              </a:rPr>
              <a:t>2</a:t>
            </a:r>
            <a:r>
              <a:rPr lang="en-GB">
                <a:latin typeface="Corbel" pitchFamily="34" charset="0"/>
              </a:rPr>
              <a:t>     M</a:t>
            </a:r>
          </a:p>
        </p:txBody>
      </p:sp>
      <p:sp>
        <p:nvSpPr>
          <p:cNvPr id="7" name="Oval Callout 6"/>
          <p:cNvSpPr/>
          <p:nvPr/>
        </p:nvSpPr>
        <p:spPr>
          <a:xfrm flipH="1">
            <a:off x="4211638" y="4652963"/>
            <a:ext cx="3097212" cy="1655762"/>
          </a:xfrm>
          <a:prstGeom prst="wedgeEllipseCallout">
            <a:avLst>
              <a:gd name="adj1" fmla="val 19833"/>
              <a:gd name="adj2" fmla="val 625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Non, je </a:t>
            </a:r>
            <a:r>
              <a:rPr lang="en-GB" sz="2800" dirty="0" err="1"/>
              <a:t>n’aime</a:t>
            </a:r>
            <a:r>
              <a:rPr lang="en-GB" sz="2800" dirty="0"/>
              <a:t> pas le </a:t>
            </a:r>
            <a:r>
              <a:rPr lang="en-GB" sz="2800" dirty="0" err="1"/>
              <a:t>chocolat</a:t>
            </a:r>
            <a:r>
              <a:rPr lang="en-GB" sz="2800" dirty="0"/>
              <a:t>.</a:t>
            </a:r>
          </a:p>
        </p:txBody>
      </p:sp>
      <p:sp>
        <p:nvSpPr>
          <p:cNvPr id="5" name="Oval Callout 4"/>
          <p:cNvSpPr/>
          <p:nvPr/>
        </p:nvSpPr>
        <p:spPr>
          <a:xfrm>
            <a:off x="5724525" y="3429000"/>
            <a:ext cx="3095625" cy="1655763"/>
          </a:xfrm>
          <a:prstGeom prst="wedgeEllipseCallout">
            <a:avLst>
              <a:gd name="adj1" fmla="val 19833"/>
              <a:gd name="adj2" fmla="val 625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 err="1"/>
              <a:t>Oui</a:t>
            </a:r>
            <a:r>
              <a:rPr lang="en-GB" sz="2800" dirty="0"/>
              <a:t>, </a:t>
            </a:r>
            <a:r>
              <a:rPr lang="en-GB" sz="2800" dirty="0" err="1"/>
              <a:t>j’adore</a:t>
            </a:r>
            <a:r>
              <a:rPr lang="en-GB" sz="2800" dirty="0"/>
              <a:t> le </a:t>
            </a:r>
            <a:r>
              <a:rPr lang="en-GB" sz="2800" dirty="0" err="1"/>
              <a:t>chocolat</a:t>
            </a:r>
            <a:r>
              <a:rPr lang="en-GB" sz="2800" dirty="0"/>
              <a:t>!</a:t>
            </a:r>
          </a:p>
        </p:txBody>
      </p:sp>
      <p:sp>
        <p:nvSpPr>
          <p:cNvPr id="4" name="Oval Callout 3"/>
          <p:cNvSpPr/>
          <p:nvPr/>
        </p:nvSpPr>
        <p:spPr>
          <a:xfrm>
            <a:off x="4572000" y="2060575"/>
            <a:ext cx="3095625" cy="1655763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 err="1"/>
              <a:t>Tu</a:t>
            </a:r>
            <a:r>
              <a:rPr lang="en-GB" sz="2800" dirty="0"/>
              <a:t> </a:t>
            </a:r>
            <a:r>
              <a:rPr lang="en-GB" sz="2800" dirty="0" err="1"/>
              <a:t>aimes</a:t>
            </a:r>
            <a:r>
              <a:rPr lang="en-GB" sz="2800" dirty="0"/>
              <a:t>        le </a:t>
            </a:r>
            <a:r>
              <a:rPr lang="en-GB" sz="2800" dirty="0" err="1"/>
              <a:t>chocolat</a:t>
            </a:r>
            <a:r>
              <a:rPr lang="en-GB" sz="2800" dirty="0"/>
              <a:t>?</a:t>
            </a:r>
          </a:p>
        </p:txBody>
      </p:sp>
      <p:sp>
        <p:nvSpPr>
          <p:cNvPr id="21511" name="TextBox 7"/>
          <p:cNvSpPr txBox="1">
            <a:spLocks noChangeArrowheads="1"/>
          </p:cNvSpPr>
          <p:nvPr/>
        </p:nvSpPr>
        <p:spPr bwMode="auto">
          <a:xfrm>
            <a:off x="5580063" y="2133600"/>
            <a:ext cx="1079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b="1"/>
              <a:t>2      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214</TotalTime>
  <Words>288</Words>
  <Application>Microsoft Office PowerPoint</Application>
  <PresentationFormat>On-screen Show (4:3)</PresentationFormat>
  <Paragraphs>107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Module</vt:lpstr>
      <vt:lpstr>Decide which group these foods belong in, and write them in.</vt:lpstr>
      <vt:lpstr>Manger et Boire 2</vt:lpstr>
      <vt:lpstr>Learning Outcomes</vt:lpstr>
      <vt:lpstr>Devoirs</vt:lpstr>
      <vt:lpstr>Sticking in session!</vt:lpstr>
      <vt:lpstr>Un peu de maths…</vt:lpstr>
      <vt:lpstr>PowerPoint Presentation</vt:lpstr>
      <vt:lpstr>Secret sketching</vt:lpstr>
      <vt:lpstr>Mes opinions</vt:lpstr>
      <vt:lpstr>Les opinions</vt:lpstr>
      <vt:lpstr>Giving your Opinion</vt:lpstr>
      <vt:lpstr>Mes préférences…</vt:lpstr>
      <vt:lpstr>Pour finir…</vt:lpstr>
    </vt:vector>
  </TitlesOfParts>
  <Company>BES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desktop</dc:creator>
  <cp:lastModifiedBy>Clare</cp:lastModifiedBy>
  <cp:revision>21</cp:revision>
  <dcterms:created xsi:type="dcterms:W3CDTF">2012-09-19T10:31:13Z</dcterms:created>
  <dcterms:modified xsi:type="dcterms:W3CDTF">2014-04-28T09:22:44Z</dcterms:modified>
</cp:coreProperties>
</file>