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68" r:id="rId4"/>
    <p:sldId id="269" r:id="rId5"/>
    <p:sldId id="261" r:id="rId6"/>
    <p:sldId id="260" r:id="rId7"/>
    <p:sldId id="266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3" autoAdjust="0"/>
    <p:restoredTop sz="94660"/>
  </p:normalViewPr>
  <p:slideViewPr>
    <p:cSldViewPr>
      <p:cViewPr varScale="1">
        <p:scale>
          <a:sx n="105" d="100"/>
          <a:sy n="105" d="100"/>
        </p:scale>
        <p:origin x="-1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52CD2E2-E093-47BB-9967-6D287D169B79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86D16E-B864-4842-8F8C-5BD9AC94B9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920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C53465-7DB6-4170-A395-1A4D2DF9D7A2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54B41FC-446F-4118-9F86-6D817FAA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87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556E47-5912-4989-8D11-8A7DA26A52E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47CD7F4-AA30-4528-BAB6-6544E654138C}" type="slidenum">
              <a:rPr lang="en-GB" sz="1200">
                <a:latin typeface="Calibri" pitchFamily="34" charset="0"/>
              </a:rPr>
              <a:pPr algn="r"/>
              <a:t>8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B528E-4C13-48F2-AFD4-4F981F556AD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D47EF-BEEA-4822-AD2D-3E63FE04E6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781E6-8D9C-479C-B241-1D10DD11221A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2BB1E-C7EB-408D-AAD6-99930D6BFD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56901-9687-4BFF-83B1-F89C47B5B0D9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69F3B-6E74-4F74-8455-77DD9233BD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88C06-F7AB-4583-A564-80C565CFF34A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F6A7E-F205-48BB-8132-A92EB9794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ACAA-0591-4FD3-9142-E45CB4211AF4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8D6FF-6A30-44FB-94A1-F52D3453C1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1F0D-54E2-4799-9180-03AEABDEFCF9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915D9-83A1-4173-BD37-A2177F4BA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34BDA-8022-459F-B2DD-1B0293391F9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77CE2-011E-4F24-A6C3-DBD0C778CF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D491F-BAA5-4A51-98A8-61DDFEC26F81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CEFA8-A501-486F-952E-DEE4FDD37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12806-E5F9-4273-BFA7-E9611BE52251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488FA-8CFE-4AF4-BD35-8D77E81334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CB113-076C-4B1D-974E-37A657E4C407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C3C84-BE9D-47CD-BB8C-B521B4427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053F7-1C6A-4D68-99FA-8994E0D21096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10D1A-5AAD-4AEB-95DE-E38FC1CB2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23E1F48-91A7-4321-845C-B14FF980B01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2263460-0BEF-490A-A1A8-BC95AF14D3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09B8E4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09B8E4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B641B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39639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474B78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png"/><Relationship Id="rId3" Type="http://schemas.openxmlformats.org/officeDocument/2006/relationships/image" Target="../media/image20.wmf"/><Relationship Id="rId7" Type="http://schemas.openxmlformats.org/officeDocument/2006/relationships/image" Target="../media/image25.png"/><Relationship Id="rId12" Type="http://schemas.openxmlformats.org/officeDocument/2006/relationships/image" Target="../media/image30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learningzone/clips/not-again-farley-food-french/12289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8.png"/><Relationship Id="rId3" Type="http://schemas.openxmlformats.org/officeDocument/2006/relationships/image" Target="../media/image10.wmf"/><Relationship Id="rId7" Type="http://schemas.openxmlformats.org/officeDocument/2006/relationships/image" Target="../media/image5.wmf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11" Type="http://schemas.openxmlformats.org/officeDocument/2006/relationships/image" Target="../media/image16.png"/><Relationship Id="rId5" Type="http://schemas.openxmlformats.org/officeDocument/2006/relationships/image" Target="../media/image12.wmf"/><Relationship Id="rId15" Type="http://schemas.openxmlformats.org/officeDocument/2006/relationships/image" Target="../media/image20.wmf"/><Relationship Id="rId10" Type="http://schemas.openxmlformats.org/officeDocument/2006/relationships/image" Target="../media/image9.wmf"/><Relationship Id="rId4" Type="http://schemas.openxmlformats.org/officeDocument/2006/relationships/image" Target="../media/image11.wmf"/><Relationship Id="rId9" Type="http://schemas.openxmlformats.org/officeDocument/2006/relationships/image" Target="../media/image15.wmf"/><Relationship Id="rId1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Manger et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Boire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r>
              <a:rPr lang="en-GB" sz="3200" smtClean="0"/>
              <a:t>Les Opinions</a:t>
            </a:r>
          </a:p>
        </p:txBody>
      </p:sp>
      <p:pic>
        <p:nvPicPr>
          <p:cNvPr id="15363" name="Picture 2" descr="http://t0.gstatic.com/images?q=tbn:ANd9GcS9IQHOSD4M0PdDe9IqvE3Y0-H0wqrspDRLvqDm9TuWXhXCBQ1TGZB2yj22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196975"/>
            <a:ext cx="36528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 Callout 4"/>
          <p:cNvSpPr/>
          <p:nvPr/>
        </p:nvSpPr>
        <p:spPr>
          <a:xfrm>
            <a:off x="1475656" y="332656"/>
            <a:ext cx="3384376" cy="1800200"/>
          </a:xfrm>
          <a:prstGeom prst="cloudCallout">
            <a:avLst>
              <a:gd name="adj1" fmla="val 77006"/>
              <a:gd name="adj2" fmla="val 4326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Hmmmm</a:t>
            </a:r>
            <a:r>
              <a:rPr lang="en-GB" sz="2800" b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6" name="TextBox 7"/>
          <p:cNvSpPr txBox="1"/>
          <p:nvPr/>
        </p:nvSpPr>
        <p:spPr>
          <a:xfrm>
            <a:off x="3779912" y="6642556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NHirsch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>
                <a:solidFill>
                  <a:schemeClr val="accent1">
                    <a:satMod val="150000"/>
                  </a:schemeClr>
                </a:solidFill>
              </a:rPr>
              <a:t>Lire 2. Relie les phrases</a:t>
            </a: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484438" y="1557338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Par exemple</a:t>
            </a:r>
            <a:endParaRPr lang="en-US">
              <a:latin typeface="Corbel" pitchFamily="34" charset="0"/>
            </a:endParaRPr>
          </a:p>
        </p:txBody>
      </p:sp>
      <p:sp>
        <p:nvSpPr>
          <p:cNvPr id="25603" name="AutoShape 5"/>
          <p:cNvSpPr>
            <a:spLocks noChangeArrowheads="1"/>
          </p:cNvSpPr>
          <p:nvPr/>
        </p:nvSpPr>
        <p:spPr bwMode="auto">
          <a:xfrm>
            <a:off x="4716463" y="1557338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En général</a:t>
            </a:r>
            <a:endParaRPr lang="en-US">
              <a:latin typeface="Corbel" pitchFamily="34" charset="0"/>
            </a:endParaRPr>
          </a:p>
        </p:txBody>
      </p:sp>
      <p:sp>
        <p:nvSpPr>
          <p:cNvPr id="25604" name="AutoShape 6"/>
          <p:cNvSpPr>
            <a:spLocks noChangeArrowheads="1"/>
          </p:cNvSpPr>
          <p:nvPr/>
        </p:nvSpPr>
        <p:spPr bwMode="auto">
          <a:xfrm>
            <a:off x="6877050" y="3284538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C’est délicieux</a:t>
            </a:r>
            <a:endParaRPr lang="en-US">
              <a:latin typeface="Corbel" pitchFamily="34" charset="0"/>
            </a:endParaRPr>
          </a:p>
        </p:txBody>
      </p:sp>
      <p:sp>
        <p:nvSpPr>
          <p:cNvPr id="25605" name="AutoShape 7"/>
          <p:cNvSpPr>
            <a:spLocks noChangeArrowheads="1"/>
          </p:cNvSpPr>
          <p:nvPr/>
        </p:nvSpPr>
        <p:spPr bwMode="auto">
          <a:xfrm>
            <a:off x="6804025" y="1628775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surtout</a:t>
            </a:r>
            <a:endParaRPr lang="en-US">
              <a:latin typeface="Corbel" pitchFamily="34" charset="0"/>
            </a:endParaRP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250825" y="3284538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Pas vraiment/</a:t>
            </a:r>
          </a:p>
          <a:p>
            <a:pPr algn="ctr"/>
            <a:r>
              <a:rPr lang="en-GB">
                <a:latin typeface="Corbel" pitchFamily="34" charset="0"/>
              </a:rPr>
              <a:t>Pas tellement</a:t>
            </a:r>
            <a:endParaRPr lang="en-US">
              <a:latin typeface="Corbel" pitchFamily="34" charset="0"/>
            </a:endParaRPr>
          </a:p>
        </p:txBody>
      </p:sp>
      <p:sp>
        <p:nvSpPr>
          <p:cNvPr id="25607" name="AutoShape 9"/>
          <p:cNvSpPr>
            <a:spLocks noChangeArrowheads="1"/>
          </p:cNvSpPr>
          <p:nvPr/>
        </p:nvSpPr>
        <p:spPr bwMode="auto">
          <a:xfrm>
            <a:off x="395288" y="1628775"/>
            <a:ext cx="2016125" cy="15843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Corbel" pitchFamily="34" charset="0"/>
              </a:rPr>
              <a:t>Ça dépend</a:t>
            </a:r>
          </a:p>
        </p:txBody>
      </p:sp>
      <p:sp>
        <p:nvSpPr>
          <p:cNvPr id="25608" name="AutoShape 10"/>
          <p:cNvSpPr>
            <a:spLocks noChangeArrowheads="1"/>
          </p:cNvSpPr>
          <p:nvPr/>
        </p:nvSpPr>
        <p:spPr bwMode="auto">
          <a:xfrm>
            <a:off x="2411413" y="3357563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For example</a:t>
            </a:r>
            <a:endParaRPr lang="en-US">
              <a:latin typeface="Corbel" pitchFamily="34" charset="0"/>
            </a:endParaRPr>
          </a:p>
        </p:txBody>
      </p:sp>
      <p:sp>
        <p:nvSpPr>
          <p:cNvPr id="25609" name="AutoShape 11"/>
          <p:cNvSpPr>
            <a:spLocks noChangeArrowheads="1"/>
          </p:cNvSpPr>
          <p:nvPr/>
        </p:nvSpPr>
        <p:spPr bwMode="auto">
          <a:xfrm>
            <a:off x="2411413" y="5084763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In general</a:t>
            </a:r>
            <a:endParaRPr lang="en-US">
              <a:latin typeface="Corbel" pitchFamily="34" charset="0"/>
            </a:endParaRPr>
          </a:p>
        </p:txBody>
      </p:sp>
      <p:sp>
        <p:nvSpPr>
          <p:cNvPr id="25610" name="AutoShape 12"/>
          <p:cNvSpPr>
            <a:spLocks noChangeArrowheads="1"/>
          </p:cNvSpPr>
          <p:nvPr/>
        </p:nvSpPr>
        <p:spPr bwMode="auto">
          <a:xfrm>
            <a:off x="4572000" y="5084763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Not really</a:t>
            </a:r>
            <a:endParaRPr lang="en-US">
              <a:latin typeface="Corbel" pitchFamily="34" charset="0"/>
            </a:endParaRPr>
          </a:p>
        </p:txBody>
      </p:sp>
      <p:sp>
        <p:nvSpPr>
          <p:cNvPr id="25611" name="AutoShape 13"/>
          <p:cNvSpPr>
            <a:spLocks noChangeArrowheads="1"/>
          </p:cNvSpPr>
          <p:nvPr/>
        </p:nvSpPr>
        <p:spPr bwMode="auto">
          <a:xfrm>
            <a:off x="4716463" y="3429000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It depends</a:t>
            </a:r>
            <a:endParaRPr lang="en-US">
              <a:latin typeface="Corbel" pitchFamily="34" charset="0"/>
            </a:endParaRPr>
          </a:p>
        </p:txBody>
      </p:sp>
      <p:sp>
        <p:nvSpPr>
          <p:cNvPr id="25612" name="AutoShape 14"/>
          <p:cNvSpPr>
            <a:spLocks noChangeArrowheads="1"/>
          </p:cNvSpPr>
          <p:nvPr/>
        </p:nvSpPr>
        <p:spPr bwMode="auto">
          <a:xfrm>
            <a:off x="250825" y="5013325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It’s delicious</a:t>
            </a:r>
            <a:endParaRPr lang="en-US">
              <a:latin typeface="Corbel" pitchFamily="34" charset="0"/>
            </a:endParaRPr>
          </a:p>
        </p:txBody>
      </p:sp>
      <p:sp>
        <p:nvSpPr>
          <p:cNvPr id="25613" name="AutoShape 15"/>
          <p:cNvSpPr>
            <a:spLocks noChangeArrowheads="1"/>
          </p:cNvSpPr>
          <p:nvPr/>
        </p:nvSpPr>
        <p:spPr bwMode="auto">
          <a:xfrm>
            <a:off x="6659563" y="5084763"/>
            <a:ext cx="2016125" cy="15843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especially</a:t>
            </a:r>
            <a:endParaRPr lang="en-US">
              <a:latin typeface="Corbel" pitchFamily="34" charset="0"/>
            </a:endParaRPr>
          </a:p>
        </p:txBody>
      </p:sp>
      <p:sp>
        <p:nvSpPr>
          <p:cNvPr id="25614" name="Rectangle 16"/>
          <p:cNvSpPr>
            <a:spLocks noChangeArrowheads="1"/>
          </p:cNvSpPr>
          <p:nvPr/>
        </p:nvSpPr>
        <p:spPr bwMode="auto">
          <a:xfrm>
            <a:off x="323850" y="1196975"/>
            <a:ext cx="18716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latin typeface="Corbel" pitchFamily="34" charset="0"/>
              </a:rPr>
              <a:t>Level 3</a:t>
            </a:r>
            <a:endParaRPr lang="en-US">
              <a:latin typeface="Corbel" pitchFamily="34" charset="0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2051050" y="2708275"/>
            <a:ext cx="3313113" cy="1225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flipH="1">
            <a:off x="3348038" y="2636838"/>
            <a:ext cx="144462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H="1">
            <a:off x="3779838" y="2997200"/>
            <a:ext cx="1512887" cy="2519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>
            <a:off x="7885113" y="2924175"/>
            <a:ext cx="71437" cy="2809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flipH="1">
            <a:off x="1692275" y="4365625"/>
            <a:ext cx="5616575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1763713" y="4365625"/>
            <a:ext cx="3600450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animBg="1"/>
      <p:bldP spid="25617" grpId="1" animBg="1"/>
      <p:bldP spid="25618" grpId="0" animBg="1"/>
      <p:bldP spid="25618" grpId="1" animBg="1"/>
      <p:bldP spid="25619" grpId="0" animBg="1"/>
      <p:bldP spid="25619" grpId="1" animBg="1"/>
      <p:bldP spid="25620" grpId="0" animBg="1"/>
      <p:bldP spid="25620" grpId="1" animBg="1"/>
      <p:bldP spid="25621" grpId="0" animBg="1"/>
      <p:bldP spid="25621" grpId="1" animBg="1"/>
      <p:bldP spid="25622" grpId="0" animBg="1"/>
      <p:bldP spid="256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Mes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préférences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9388" y="1512888"/>
          <a:ext cx="8784975" cy="5228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325"/>
                <a:gridCol w="2928325"/>
                <a:gridCol w="2928325"/>
              </a:tblGrid>
              <a:tr h="13071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30716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130716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130716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6648" name="Picture 2" descr="C:\Documents and Settings\BES\Local Settings\Temporary Internet Files\Content.IE5\916D6PY6\MC900233594[2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9175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9" name="Picture 3" descr="C:\Documents and Settings\BES\Local Settings\Temporary Internet Files\Content.IE5\6A6DF3IN\MC90041344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557338"/>
            <a:ext cx="5048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0" name="Picture 4" descr="C:\Documents and Settings\BES\Local Settings\Temporary Internet Files\Content.IE5\8UJD8BSN\MC90026426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628775"/>
            <a:ext cx="7048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1" name="Picture 5" descr="C:\Documents and Settings\BES\Local Settings\Temporary Internet Files\Content.IE5\ZHMG50HU\MC900436907[2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781300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Picture 10" descr="http://www.polyvore.com/cgi/img-thing?.out=jpg&amp;size=l&amp;tid=4285699"/>
          <p:cNvPicPr>
            <a:picLocks noChangeAspect="1" noChangeArrowheads="1"/>
          </p:cNvPicPr>
          <p:nvPr/>
        </p:nvPicPr>
        <p:blipFill>
          <a:blip r:embed="rId6"/>
          <a:srcRect l="20160" t="17641" r="16841" b="16841"/>
          <a:stretch>
            <a:fillRect/>
          </a:stretch>
        </p:blipFill>
        <p:spPr bwMode="auto">
          <a:xfrm>
            <a:off x="3132138" y="2997200"/>
            <a:ext cx="7921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3" name="Picture 11" descr="C:\Documents and Settings\BES\Local Settings\Temporary Internet Files\Content.IE5\916D6PY6\MC900441775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4888" y="2781300"/>
            <a:ext cx="8667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4" name="Picture 12" descr="C:\Documents and Settings\BES\Local Settings\Temporary Internet Files\Content.IE5\6A6DF3IN\MC90033127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4221163"/>
            <a:ext cx="720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5" name="Picture 13" descr="C:\Documents and Settings\BES\Local Settings\Temporary Internet Files\Content.IE5\8UJD8BSN\MC900215937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32138" y="4222750"/>
            <a:ext cx="93503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6" name="Picture 14" descr="C:\Documents and Settings\BES\Local Settings\Temporary Internet Files\Content.IE5\ZHMG50HU\MC900441780[2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332982">
            <a:off x="6132513" y="4054475"/>
            <a:ext cx="795337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7" name="Picture 15" descr="C:\Documents and Settings\BES\Local Settings\Temporary Internet Files\Content.IE5\916D6PY6\MC900434769[1]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7950" y="5516563"/>
            <a:ext cx="7921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8" name="Picture 16" descr="C:\Documents and Settings\BES\Local Settings\Temporary Internet Files\Content.IE5\6A6DF3IN\MC900445724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03575" y="5516563"/>
            <a:ext cx="454025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9" name="Picture 17" descr="C:\Documents and Settings\BES\Local Settings\Temporary Internet Files\Content.IE5\8UJD8BSN\MC900441751[1]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67400" y="544512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Objectives 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  <a:p>
            <a:r>
              <a:rPr lang="en-GB" smtClean="0"/>
              <a:t>To become more confident giving your opinion on foods</a:t>
            </a:r>
          </a:p>
          <a:p>
            <a:endParaRPr lang="en-GB" smtClean="0"/>
          </a:p>
          <a:p>
            <a:r>
              <a:rPr lang="en-GB" smtClean="0"/>
              <a:t>To understand other people’s opinions</a:t>
            </a:r>
          </a:p>
        </p:txBody>
      </p:sp>
      <p:pic>
        <p:nvPicPr>
          <p:cNvPr id="16387" name="Picture 2" descr="C:\Documents and Settings\BES\Local Settings\Temporary Internet Files\Content.IE5\6A6DF3IN\MM900309805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4797425"/>
            <a:ext cx="146526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Find the English from the video: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5267325" cy="4624387"/>
          </a:xfrm>
        </p:spPr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smtClean="0"/>
              <a:t>Les </a:t>
            </a:r>
            <a:r>
              <a:rPr lang="en-GB" sz="3600" dirty="0" err="1" smtClean="0"/>
              <a:t>légumes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smtClean="0"/>
              <a:t>Un </a:t>
            </a:r>
            <a:r>
              <a:rPr lang="en-GB" sz="3600" dirty="0" err="1" smtClean="0"/>
              <a:t>oignon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err="1" smtClean="0"/>
              <a:t>Une</a:t>
            </a:r>
            <a:r>
              <a:rPr lang="en-GB" sz="3600" dirty="0" smtClean="0"/>
              <a:t> </a:t>
            </a:r>
            <a:r>
              <a:rPr lang="en-GB" sz="3600" dirty="0" err="1" smtClean="0"/>
              <a:t>laitue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smtClean="0"/>
              <a:t>Un milkshake à la </a:t>
            </a:r>
            <a:r>
              <a:rPr lang="en-GB" sz="3600" dirty="0" err="1" smtClean="0"/>
              <a:t>banane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err="1" smtClean="0"/>
              <a:t>Une</a:t>
            </a:r>
            <a:r>
              <a:rPr lang="en-GB" sz="3600" dirty="0" smtClean="0"/>
              <a:t> glace à la </a:t>
            </a:r>
            <a:r>
              <a:rPr lang="en-GB" sz="3600" dirty="0" err="1" smtClean="0"/>
              <a:t>vanille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err="1" smtClean="0"/>
              <a:t>Une</a:t>
            </a:r>
            <a:r>
              <a:rPr lang="en-GB" sz="3600" dirty="0" smtClean="0"/>
              <a:t> glace au </a:t>
            </a:r>
            <a:r>
              <a:rPr lang="en-GB" sz="3600" dirty="0" err="1" smtClean="0"/>
              <a:t>chocolat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err="1" smtClean="0"/>
              <a:t>Une</a:t>
            </a:r>
            <a:r>
              <a:rPr lang="en-GB" sz="3600" dirty="0" smtClean="0"/>
              <a:t> </a:t>
            </a:r>
            <a:r>
              <a:rPr lang="en-GB" sz="3600" dirty="0" err="1" smtClean="0"/>
              <a:t>pomme</a:t>
            </a:r>
            <a:r>
              <a:rPr lang="en-GB" sz="3600" dirty="0" smtClean="0"/>
              <a:t> =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3600" dirty="0" smtClean="0"/>
              <a:t>Bon appétit =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Video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4" name="Action Button: Forward or Next 3">
            <a:hlinkClick r:id="rId2" highlightClick="1"/>
          </p:cNvPr>
          <p:cNvSpPr/>
          <p:nvPr/>
        </p:nvSpPr>
        <p:spPr>
          <a:xfrm>
            <a:off x="4140200" y="2492375"/>
            <a:ext cx="936625" cy="7921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4465637" cy="360045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3600" smtClean="0"/>
              <a:t>I like chicken. </a:t>
            </a:r>
          </a:p>
          <a:p>
            <a:pPr marL="609600" indent="-609600">
              <a:buFontTx/>
              <a:buAutoNum type="arabicPeriod"/>
            </a:pPr>
            <a:r>
              <a:rPr lang="en-GB" sz="3600" smtClean="0"/>
              <a:t>I don’t like cheese.</a:t>
            </a:r>
          </a:p>
          <a:p>
            <a:pPr marL="609600" indent="-609600">
              <a:buFontTx/>
              <a:buAutoNum type="arabicPeriod"/>
            </a:pPr>
            <a:r>
              <a:rPr lang="en-GB" sz="3600" smtClean="0"/>
              <a:t>I like eggs</a:t>
            </a:r>
          </a:p>
          <a:p>
            <a:pPr marL="609600" indent="-609600">
              <a:buFontTx/>
              <a:buAutoNum type="arabicPeriod"/>
            </a:pPr>
            <a:r>
              <a:rPr lang="en-GB" sz="3600" smtClean="0"/>
              <a:t>I don’t like fish</a:t>
            </a:r>
          </a:p>
          <a:p>
            <a:pPr marL="609600" indent="-609600">
              <a:buFontTx/>
              <a:buAutoNum type="arabicPeriod"/>
            </a:pPr>
            <a:r>
              <a:rPr lang="en-GB" sz="3600" smtClean="0"/>
              <a:t>I love potatoes</a:t>
            </a:r>
          </a:p>
          <a:p>
            <a:pPr marL="609600" indent="-609600">
              <a:buFontTx/>
              <a:buAutoNum type="arabicPeriod"/>
            </a:pPr>
            <a:r>
              <a:rPr lang="en-GB" sz="3600" smtClean="0"/>
              <a:t>I hate bread</a:t>
            </a:r>
            <a:endParaRPr lang="en-US" sz="3600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35488" y="1557338"/>
            <a:ext cx="4608512" cy="576262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1. J’aime le poulet.</a:t>
            </a: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535488" y="2133600"/>
            <a:ext cx="4608512" cy="5762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2. Je n’aime pas le fromage.</a:t>
            </a: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535488" y="2708275"/>
            <a:ext cx="4608512" cy="576263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3. J’aime les oeufs</a:t>
            </a:r>
            <a:r>
              <a:rPr lang="en-GB" sz="2400">
                <a:solidFill>
                  <a:srgbClr val="FF0000"/>
                </a:solidFill>
                <a:latin typeface="Corbel" pitchFamily="34" charset="0"/>
              </a:rPr>
              <a:t>.</a:t>
            </a:r>
            <a:endParaRPr lang="en-US" sz="24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535488" y="3284538"/>
            <a:ext cx="4608512" cy="5762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4. Je n’aime pas le poisson.</a:t>
            </a: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4535488" y="3860800"/>
            <a:ext cx="4608512" cy="576263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5. J’adore les pommes de terre.</a:t>
            </a: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4535488" y="4437063"/>
            <a:ext cx="4608512" cy="5762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6. Je </a:t>
            </a:r>
            <a:r>
              <a:rPr lang="fr-FR" sz="2400">
                <a:solidFill>
                  <a:srgbClr val="FF0000"/>
                </a:solidFill>
                <a:latin typeface="Comic Sans MS" pitchFamily="66" charset="0"/>
              </a:rPr>
              <a:t>déteste</a:t>
            </a:r>
            <a:r>
              <a:rPr lang="en-GB" sz="2400">
                <a:solidFill>
                  <a:srgbClr val="FF0000"/>
                </a:solidFill>
                <a:latin typeface="Comic Sans MS" pitchFamily="66" charset="0"/>
              </a:rPr>
              <a:t> le pain.</a:t>
            </a:r>
            <a:endParaRPr lang="en-US" sz="240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9464" name="Picture 10" descr="MPj040734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661025"/>
            <a:ext cx="9017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1" descr="MCj04129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5589588"/>
            <a:ext cx="1871662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 descr="MCj0358665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5734050"/>
            <a:ext cx="1150938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3" descr="MPj0402529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5661025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4" descr="MCj0233487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5694363"/>
            <a:ext cx="1296988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5" descr="MCj0412500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5949950"/>
            <a:ext cx="12223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Traduisez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:  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7" grpId="0" animBg="1"/>
      <p:bldP spid="28678" grpId="0" animBg="1"/>
      <p:bldP spid="28679" grpId="0" animBg="1"/>
      <p:bldP spid="28680" grpId="0" animBg="1"/>
      <p:bldP spid="28680" grpId="1" animBg="1"/>
      <p:bldP spid="286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Mes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opinions 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179512" y="1628800"/>
            <a:ext cx="2772816" cy="1008112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délicieux</a:t>
            </a:r>
            <a:r>
              <a:rPr lang="en-GB" sz="28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6012160" y="5229200"/>
            <a:ext cx="2772816" cy="1008112"/>
          </a:xfrm>
          <a:prstGeom prst="wedgeEllipse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dégoûtant</a:t>
            </a:r>
            <a:r>
              <a:rPr lang="en-GB" sz="28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5940152" y="3140968"/>
            <a:ext cx="2772816" cy="1008112"/>
          </a:xfrm>
          <a:prstGeom prst="wedgeEllipse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terrible!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2555776" y="2780928"/>
            <a:ext cx="2772816" cy="1008112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super!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1763688" y="5589240"/>
            <a:ext cx="2772816" cy="1008112"/>
          </a:xfrm>
          <a:prstGeom prst="wedgeEllipse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bon!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251520" y="4149080"/>
            <a:ext cx="2772816" cy="1008112"/>
          </a:xfrm>
          <a:prstGeom prst="wedgeEllipse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sain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3563888" y="4293096"/>
            <a:ext cx="2772816" cy="1008112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dégeulasse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6156325" y="1628775"/>
            <a:ext cx="2773363" cy="1008063"/>
          </a:xfrm>
          <a:prstGeom prst="wedgeEllipse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err="1">
                <a:solidFill>
                  <a:schemeClr val="bg1"/>
                </a:solidFill>
              </a:rPr>
              <a:t>C’est</a:t>
            </a:r>
            <a:r>
              <a:rPr lang="en-GB" sz="2800" b="1" dirty="0">
                <a:solidFill>
                  <a:schemeClr val="bg1"/>
                </a:solidFill>
              </a:rPr>
              <a:t> </a:t>
            </a:r>
            <a:r>
              <a:rPr lang="en-GB" sz="2800" b="1" dirty="0" err="1">
                <a:solidFill>
                  <a:schemeClr val="bg1"/>
                </a:solidFill>
              </a:rPr>
              <a:t>malsain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Can you join these phrases?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GB" smtClean="0"/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GB" smtClean="0"/>
              <a:t>J’aime le fromage                                   c’est super!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08400" y="3141663"/>
            <a:ext cx="2519363" cy="9350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err="1">
                <a:solidFill>
                  <a:schemeClr val="tx1"/>
                </a:solidFill>
              </a:rPr>
              <a:t>parce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  <a:r>
              <a:rPr lang="en-GB" sz="3200" dirty="0" err="1">
                <a:solidFill>
                  <a:schemeClr val="tx1"/>
                </a:solidFill>
              </a:rPr>
              <a:t>que</a:t>
            </a:r>
            <a:endParaRPr lang="en-GB" sz="32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chemeClr val="tx1"/>
                </a:solidFill>
              </a:rPr>
              <a:t>car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Users\Danielle Fortier\AppData\Local\Microsoft\Windows\Temporary Internet Files\Content.IE5\T417B1CK\MCj04344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0"/>
            <a:ext cx="138906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C:\Users\Danielle Fortier\AppData\Local\Microsoft\Windows\Temporary Internet Files\Content.IE5\2HN0R7AE\MCj04238420000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0"/>
            <a:ext cx="117316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C:\Users\Danielle Fortier\AppData\Local\Microsoft\Windows\Temporary Internet Files\Content.IE5\2HN0R7AE\MCj04238420000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24400"/>
            <a:ext cx="12652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Line 14"/>
          <p:cNvSpPr>
            <a:spLocks noChangeShapeType="1"/>
          </p:cNvSpPr>
          <p:nvPr/>
        </p:nvSpPr>
        <p:spPr bwMode="auto">
          <a:xfrm>
            <a:off x="2986088" y="0"/>
            <a:ext cx="0" cy="6858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Line 15"/>
          <p:cNvSpPr>
            <a:spLocks noChangeShapeType="1"/>
          </p:cNvSpPr>
          <p:nvPr/>
        </p:nvSpPr>
        <p:spPr bwMode="auto">
          <a:xfrm>
            <a:off x="6216650" y="0"/>
            <a:ext cx="0" cy="6858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16"/>
          <p:cNvSpPr>
            <a:spLocks noChangeShapeType="1"/>
          </p:cNvSpPr>
          <p:nvPr/>
        </p:nvSpPr>
        <p:spPr bwMode="auto">
          <a:xfrm flipH="1" flipV="1">
            <a:off x="0" y="2116138"/>
            <a:ext cx="9144000" cy="142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17"/>
          <p:cNvSpPr>
            <a:spLocks noChangeShapeType="1"/>
          </p:cNvSpPr>
          <p:nvPr/>
        </p:nvSpPr>
        <p:spPr bwMode="auto">
          <a:xfrm flipH="1" flipV="1">
            <a:off x="0" y="4618038"/>
            <a:ext cx="9144000" cy="142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536" name="Picture 4" descr="C:\Users\Danielle Fortier\AppData\Local\Microsoft\Windows\Temporary Internet Files\Content.IE5\2HN0R7AE\MCj04238420000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2276475"/>
            <a:ext cx="12652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7" descr="C:\Users\Danielle Fortier\AppData\Local\Microsoft\Windows\Temporary Internet Files\Content.IE5\T417B1CK\MCj042385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33600"/>
            <a:ext cx="13319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6" descr="C:\Users\Danielle Fortier\AppData\Local\Microsoft\Windows\Temporary Internet Files\Content.IE5\2X4KWOO2\MCj04238440000[2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115888"/>
            <a:ext cx="123507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24" descr="MCj0412966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3357563"/>
            <a:ext cx="22320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25" descr="MCj0232197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4663" y="908050"/>
            <a:ext cx="1871662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26" descr="j029048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96188" y="549275"/>
            <a:ext cx="140811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27" descr="MCj04125000000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35825" y="3716338"/>
            <a:ext cx="17272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29" descr="Chicken roas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31913" y="1098550"/>
            <a:ext cx="16573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3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19250" y="5157788"/>
            <a:ext cx="10414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3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427538" y="5614988"/>
            <a:ext cx="1655762" cy="12430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546" name="Picture 6" descr="C:\Users\Danielle Fortier\AppData\Local\Microsoft\Windows\Temporary Internet Files\Content.IE5\2X4KWOO2\MCj04238440000[2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4724400"/>
            <a:ext cx="12969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32" descr="MPj04025290000[1]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67625" y="5373688"/>
            <a:ext cx="1298575" cy="12985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548" name="Picture 7" descr="C:\Users\Danielle Fortier\AppData\Local\Microsoft\Windows\Temporary Internet Files\Content.IE5\T417B1CK\MCj042385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724400"/>
            <a:ext cx="1296987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9" name="Picture 3" descr="C:\Users\Danielle Fortier\AppData\Local\Microsoft\Windows\Temporary Internet Files\Content.IE5\T417B1CK\MCj04344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987675" y="2133600"/>
            <a:ext cx="138906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Picture 2" descr="C:\Documents and Settings\BES\Local Settings\Temporary Internet Files\Content.IE5\916D6PY6\MC900413448[1].wm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00563" y="2568575"/>
            <a:ext cx="1143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Mes</a:t>
            </a: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1">
                    <a:satMod val="150000"/>
                  </a:schemeClr>
                </a:solidFill>
              </a:rPr>
              <a:t>préférences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smtClean="0"/>
              <a:t>Write a sentence giving your opinion of each food. </a:t>
            </a:r>
          </a:p>
          <a:p>
            <a:endParaRPr lang="en-GB" sz="4000" smtClean="0"/>
          </a:p>
          <a:p>
            <a:r>
              <a:rPr lang="en-GB" sz="4000" smtClean="0"/>
              <a:t>How you can make it more whizzy?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</TotalTime>
  <Words>232</Words>
  <Application>Microsoft Office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Manger et Boire</vt:lpstr>
      <vt:lpstr>Objectives </vt:lpstr>
      <vt:lpstr>Find the English from the video:</vt:lpstr>
      <vt:lpstr>Video</vt:lpstr>
      <vt:lpstr>Traduisez:  </vt:lpstr>
      <vt:lpstr>Mes opinions </vt:lpstr>
      <vt:lpstr>Can you join these phrases?</vt:lpstr>
      <vt:lpstr>PowerPoint Presentation</vt:lpstr>
      <vt:lpstr>Mes préférences</vt:lpstr>
      <vt:lpstr>Lire 2. Relie les phrases</vt:lpstr>
      <vt:lpstr>Mes préférences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Manger et Boire</dc:title>
  <dc:creator>BES</dc:creator>
  <cp:lastModifiedBy>Clare</cp:lastModifiedBy>
  <cp:revision>12</cp:revision>
  <dcterms:created xsi:type="dcterms:W3CDTF">2012-09-26T21:13:23Z</dcterms:created>
  <dcterms:modified xsi:type="dcterms:W3CDTF">2014-04-28T09:23:56Z</dcterms:modified>
</cp:coreProperties>
</file>