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256" r:id="rId3"/>
    <p:sldId id="257" r:id="rId4"/>
    <p:sldId id="261" r:id="rId5"/>
    <p:sldId id="262" r:id="rId6"/>
    <p:sldId id="264" r:id="rId7"/>
    <p:sldId id="259" r:id="rId8"/>
    <p:sldId id="265" r:id="rId9"/>
    <p:sldId id="268" r:id="rId10"/>
    <p:sldId id="269" r:id="rId11"/>
    <p:sldId id="267" r:id="rId12"/>
    <p:sldId id="272" r:id="rId13"/>
    <p:sldId id="260" r:id="rId14"/>
    <p:sldId id="263" r:id="rId15"/>
    <p:sldId id="270"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38" autoAdjust="0"/>
    <p:restoredTop sz="94660"/>
  </p:normalViewPr>
  <p:slideViewPr>
    <p:cSldViewPr>
      <p:cViewPr varScale="1">
        <p:scale>
          <a:sx n="105" d="100"/>
          <a:sy n="105" d="100"/>
        </p:scale>
        <p:origin x="-20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62CE68A-E42A-4DA7-A39B-9E89A208CB4E}" type="datetimeFigureOut">
              <a:rPr lang="en-GB"/>
              <a:pPr>
                <a:defRPr/>
              </a:pPr>
              <a:t>28/04/2014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156585D-8955-4DB2-AD0B-02B774AE450A}" type="slidenum">
              <a:rPr lang="en-GB"/>
              <a:pPr>
                <a:defRPr/>
              </a:pPr>
              <a:t>‹#›</a:t>
            </a:fld>
            <a:endParaRPr lang="en-GB"/>
          </a:p>
        </p:txBody>
      </p:sp>
    </p:spTree>
    <p:extLst>
      <p:ext uri="{BB962C8B-B14F-4D97-AF65-F5344CB8AC3E}">
        <p14:creationId xmlns:p14="http://schemas.microsoft.com/office/powerpoint/2010/main" val="39866983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Print this page as a slide 1 cope each for pupils</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48D3CF-42E1-491B-9108-3FF0E0E46416}" type="slidenum">
              <a:rPr lang="en-GB">
                <a:cs typeface="Arial" charset="0"/>
              </a:rPr>
              <a:pPr fontAlgn="base">
                <a:spcBef>
                  <a:spcPct val="0"/>
                </a:spcBef>
                <a:spcAft>
                  <a:spcPct val="0"/>
                </a:spcAft>
              </a:pPr>
              <a:t>5</a:t>
            </a:fld>
            <a:endParaRPr lang="en-GB">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Students work in pairs, taking it in turns to read the text aloud. If they don’t guess their partner’s choice correctly, they swap role and start from the beginning. They shouldn’t write anything down.</a:t>
            </a: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587757-4943-48A4-AD46-01E1F9AB4393}" type="slidenum">
              <a:rPr lang="en-US">
                <a:cs typeface="Arial" charset="0"/>
              </a:rPr>
              <a:pPr fontAlgn="base">
                <a:spcBef>
                  <a:spcPct val="0"/>
                </a:spcBef>
                <a:spcAft>
                  <a:spcPct val="0"/>
                </a:spcAft>
              </a:pPr>
              <a:t>8</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Print this and the following slides as handouts (2 per page) for pupils</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CD7D6B-A7D9-4960-A952-1B213CE9B49E}" type="slidenum">
              <a:rPr lang="en-GB">
                <a:cs typeface="Arial" charset="0"/>
              </a:rPr>
              <a:pPr fontAlgn="base">
                <a:spcBef>
                  <a:spcPct val="0"/>
                </a:spcBef>
                <a:spcAft>
                  <a:spcPct val="0"/>
                </a:spcAft>
              </a:pPr>
              <a:t>15</a:t>
            </a:fld>
            <a:endParaRPr lang="en-GB">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2E70E6-5251-40FA-99F4-B6CE590CA2FC}" type="slidenum">
              <a:rPr lang="en-GB">
                <a:cs typeface="Arial" charset="0"/>
              </a:rPr>
              <a:pPr fontAlgn="base">
                <a:spcBef>
                  <a:spcPct val="0"/>
                </a:spcBef>
                <a:spcAft>
                  <a:spcPct val="0"/>
                </a:spcAft>
              </a:pPr>
              <a:t>16</a:t>
            </a:fld>
            <a:endParaRPr lang="en-GB">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ECDD7C89-B87B-46EF-BF4E-C87C7C48FDF3}" type="datetimeFigureOut">
              <a:rPr lang="en-GB"/>
              <a:pPr>
                <a:defRPr/>
              </a:pPr>
              <a:t>28/04/2014</a:t>
            </a:fld>
            <a:endParaRPr lang="en-GB"/>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pPr>
              <a:defRPr/>
            </a:pPr>
            <a:fld id="{71B483FB-86E3-4F94-9F86-65E5A52BB7C0}"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A10610-CEF5-413B-8A4E-C59642DCBDE2}"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370D53D-D87B-4237-8D2D-25C7A243EB5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65180149-D53E-4AFA-82B4-672F65C831B2}" type="datetimeFigureOut">
              <a:rPr lang="en-GB"/>
              <a:pPr>
                <a:defRPr/>
              </a:pPr>
              <a:t>28/04/2014</a:t>
            </a:fld>
            <a:endParaRPr lang="en-GB"/>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pPr>
              <a:defRPr/>
            </a:pPr>
            <a:fld id="{6F72E73E-978F-4052-904F-DA0AF8CB4E8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6C4921-9112-4D72-8284-F939364B8CF1}"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5D3AC6E-BF7A-4B8D-9077-B2C2AE6F678E}"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EB6DB765-F747-46A0-8A5C-D2A51ED95578}" type="datetimeFigureOut">
              <a:rPr lang="en-GB"/>
              <a:pPr>
                <a:defRPr/>
              </a:pPr>
              <a:t>28/04/2014</a:t>
            </a:fld>
            <a:endParaRPr lang="en-GB"/>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pPr>
              <a:defRPr/>
            </a:pPr>
            <a:fld id="{770FEBD3-6991-45CA-AF3C-C756C30FD021}"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9E42A0C-1527-4B57-AF38-0E563B5AF788}" type="datetimeFigureOut">
              <a:rPr lang="en-GB"/>
              <a:pPr>
                <a:defRPr/>
              </a:pPr>
              <a:t>28/04/2014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683EE48-3EBA-4A0B-98CA-1B9248B6D54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2BFF851-EF1C-4153-BD24-AFBDDAA4A04C}" type="datetimeFigureOut">
              <a:rPr lang="en-GB"/>
              <a:pPr>
                <a:defRPr/>
              </a:pPr>
              <a:t>28/04/2014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2D36968-8BD3-4F99-9D2F-695A12D154D5}"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F8FDCF-50BA-43B8-863D-97A1EB3B4AE7}" type="datetimeFigureOut">
              <a:rPr lang="en-GB"/>
              <a:pPr>
                <a:defRPr/>
              </a:pPr>
              <a:t>28/04/2014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CED6F8B-DDEA-41BD-86E4-790FA9E91B4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80B49AEF-0B96-497A-BA39-6CFF635720E9}" type="datetimeFigureOut">
              <a:rPr lang="en-GB"/>
              <a:pPr>
                <a:defRPr/>
              </a:pPr>
              <a:t>28/04/2014</a:t>
            </a:fld>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3"/>
          <p:cNvSpPr>
            <a:spLocks noGrp="1"/>
          </p:cNvSpPr>
          <p:nvPr>
            <p:ph type="sldNum" sz="quarter" idx="12"/>
          </p:nvPr>
        </p:nvSpPr>
        <p:spPr/>
        <p:txBody>
          <a:bodyPr/>
          <a:lstStyle>
            <a:lvl1pPr>
              <a:defRPr/>
            </a:lvl1pPr>
          </a:lstStyle>
          <a:p>
            <a:pPr>
              <a:defRPr/>
            </a:pPr>
            <a:fld id="{D036D6AB-ACAB-446A-877E-88B045C92B7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99CDE840-58FA-4AC6-9A76-4A476B5E38DC}" type="datetimeFigureOut">
              <a:rPr lang="en-GB"/>
              <a:pPr>
                <a:defRPr/>
              </a:pPr>
              <a:t>28/04/2014</a:t>
            </a:fld>
            <a:endParaRPr lang="en-GB"/>
          </a:p>
        </p:txBody>
      </p:sp>
      <p:sp>
        <p:nvSpPr>
          <p:cNvPr id="8" name="Footer Placeholder 5"/>
          <p:cNvSpPr>
            <a:spLocks noGrp="1"/>
          </p:cNvSpPr>
          <p:nvPr>
            <p:ph type="ftr" sz="quarter" idx="11"/>
          </p:nvPr>
        </p:nvSpPr>
        <p:spPr/>
        <p:txBody>
          <a:bodyPr/>
          <a:lstStyle>
            <a:lvl1pPr>
              <a:defRPr/>
            </a:lvl1pPr>
          </a:lstStyle>
          <a:p>
            <a:pPr>
              <a:defRPr/>
            </a:pPr>
            <a:endParaRPr lang="en-GB"/>
          </a:p>
        </p:txBody>
      </p:sp>
      <p:sp>
        <p:nvSpPr>
          <p:cNvPr id="9" name="Slide Number Placeholder 6"/>
          <p:cNvSpPr>
            <a:spLocks noGrp="1"/>
          </p:cNvSpPr>
          <p:nvPr>
            <p:ph type="sldNum" sz="quarter" idx="12"/>
          </p:nvPr>
        </p:nvSpPr>
        <p:spPr/>
        <p:txBody>
          <a:bodyPr/>
          <a:lstStyle>
            <a:lvl1pPr>
              <a:defRPr/>
            </a:lvl1pPr>
          </a:lstStyle>
          <a:p>
            <a:pPr>
              <a:defRPr/>
            </a:pPr>
            <a:fld id="{5DCE030B-FFE7-4FAD-A651-00517A8B0366}"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0ACCB40C-B9FD-4A15-AC6A-7DD813D0CEBD}" type="datetimeFigureOut">
              <a:rPr lang="en-GB"/>
              <a:pPr>
                <a:defRPr/>
              </a:pPr>
              <a:t>28/04/2014</a:t>
            </a:fld>
            <a:endParaRPr lang="en-GB"/>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GB"/>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01936B00-4EC0-4F09-A15A-34B5FE557D9C}" type="slidenum">
              <a:rPr lang="en-GB"/>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4BB65CF4-9D1D-4170-8695-C01BDE580D61}" type="datetimeFigureOut">
              <a:rPr lang="en-GB"/>
              <a:pPr>
                <a:defRPr/>
              </a:pPr>
              <a:t>28/04/2014</a:t>
            </a:fld>
            <a:endParaRPr lang="en-GB"/>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endParaRPr lang="en-GB"/>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96BDF5A6-3136-40EF-A2B8-209F88FA7DA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74" r:id="rId7"/>
    <p:sldLayoutId id="2147483675" r:id="rId8"/>
    <p:sldLayoutId id="2147483676" r:id="rId9"/>
    <p:sldLayoutId id="2147483667" r:id="rId10"/>
    <p:sldLayoutId id="2147483677" r:id="rId11"/>
  </p:sldLayoutIdLst>
  <p:txStyles>
    <p:titleStyle>
      <a:lvl1pPr algn="l" rtl="0" fontAlgn="base">
        <a:spcBef>
          <a:spcPct val="0"/>
        </a:spcBef>
        <a:spcAft>
          <a:spcPct val="0"/>
        </a:spcAft>
        <a:defRPr sz="4500" b="1" kern="1200">
          <a:solidFill>
            <a:srgbClr val="7BF616"/>
          </a:solidFill>
          <a:latin typeface="+mj-lt"/>
          <a:ea typeface="+mj-ea"/>
          <a:cs typeface="+mj-cs"/>
        </a:defRPr>
      </a:lvl1pPr>
      <a:lvl2pPr algn="l" rtl="0" fontAlgn="base">
        <a:spcBef>
          <a:spcPct val="0"/>
        </a:spcBef>
        <a:spcAft>
          <a:spcPct val="0"/>
        </a:spcAft>
        <a:defRPr sz="4500" b="1">
          <a:solidFill>
            <a:srgbClr val="7BF616"/>
          </a:solidFill>
          <a:latin typeface="Corbel" pitchFamily="34" charset="0"/>
        </a:defRPr>
      </a:lvl2pPr>
      <a:lvl3pPr algn="l" rtl="0" fontAlgn="base">
        <a:spcBef>
          <a:spcPct val="0"/>
        </a:spcBef>
        <a:spcAft>
          <a:spcPct val="0"/>
        </a:spcAft>
        <a:defRPr sz="4500" b="1">
          <a:solidFill>
            <a:srgbClr val="7BF616"/>
          </a:solidFill>
          <a:latin typeface="Corbel" pitchFamily="34" charset="0"/>
        </a:defRPr>
      </a:lvl3pPr>
      <a:lvl4pPr algn="l" rtl="0" fontAlgn="base">
        <a:spcBef>
          <a:spcPct val="0"/>
        </a:spcBef>
        <a:spcAft>
          <a:spcPct val="0"/>
        </a:spcAft>
        <a:defRPr sz="4500" b="1">
          <a:solidFill>
            <a:srgbClr val="7BF616"/>
          </a:solidFill>
          <a:latin typeface="Corbel" pitchFamily="34" charset="0"/>
        </a:defRPr>
      </a:lvl4pPr>
      <a:lvl5pPr algn="l" rtl="0" fontAlgn="base">
        <a:spcBef>
          <a:spcPct val="0"/>
        </a:spcBef>
        <a:spcAft>
          <a:spcPct val="0"/>
        </a:spcAft>
        <a:defRPr sz="4500" b="1">
          <a:solidFill>
            <a:srgbClr val="7BF616"/>
          </a:solidFill>
          <a:latin typeface="Corbel" pitchFamily="34" charset="0"/>
        </a:defRPr>
      </a:lvl5pPr>
      <a:lvl6pPr marL="457200" algn="l" rtl="0" fontAlgn="base">
        <a:spcBef>
          <a:spcPct val="0"/>
        </a:spcBef>
        <a:spcAft>
          <a:spcPct val="0"/>
        </a:spcAft>
        <a:defRPr sz="4500" b="1">
          <a:solidFill>
            <a:srgbClr val="7BF616"/>
          </a:solidFill>
          <a:latin typeface="Corbel" pitchFamily="34" charset="0"/>
        </a:defRPr>
      </a:lvl6pPr>
      <a:lvl7pPr marL="914400" algn="l" rtl="0" fontAlgn="base">
        <a:spcBef>
          <a:spcPct val="0"/>
        </a:spcBef>
        <a:spcAft>
          <a:spcPct val="0"/>
        </a:spcAft>
        <a:defRPr sz="4500" b="1">
          <a:solidFill>
            <a:srgbClr val="7BF616"/>
          </a:solidFill>
          <a:latin typeface="Corbel" pitchFamily="34" charset="0"/>
        </a:defRPr>
      </a:lvl7pPr>
      <a:lvl8pPr marL="1371600" algn="l" rtl="0" fontAlgn="base">
        <a:spcBef>
          <a:spcPct val="0"/>
        </a:spcBef>
        <a:spcAft>
          <a:spcPct val="0"/>
        </a:spcAft>
        <a:defRPr sz="4500" b="1">
          <a:solidFill>
            <a:srgbClr val="7BF616"/>
          </a:solidFill>
          <a:latin typeface="Corbel" pitchFamily="34" charset="0"/>
        </a:defRPr>
      </a:lvl8pPr>
      <a:lvl9pPr marL="1828800" algn="l" rtl="0" fontAlgn="base">
        <a:spcBef>
          <a:spcPct val="0"/>
        </a:spcBef>
        <a:spcAft>
          <a:spcPct val="0"/>
        </a:spcAft>
        <a:defRPr sz="4500" b="1">
          <a:solidFill>
            <a:srgbClr val="7BF616"/>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FEB80A"/>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00ADDC"/>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738AC8"/>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BRAINS!</a:t>
            </a:r>
            <a:endParaRPr lang="en-GB" dirty="0">
              <a:solidFill>
                <a:schemeClr val="accent1">
                  <a:satMod val="150000"/>
                </a:schemeClr>
              </a:solidFill>
            </a:endParaRPr>
          </a:p>
        </p:txBody>
      </p:sp>
      <p:sp>
        <p:nvSpPr>
          <p:cNvPr id="3" name="Content Placeholder 2"/>
          <p:cNvSpPr>
            <a:spLocks noGrp="1"/>
          </p:cNvSpPr>
          <p:nvPr>
            <p:ph idx="1"/>
          </p:nvPr>
        </p:nvSpPr>
        <p:spPr>
          <a:xfrm>
            <a:off x="457200" y="1774825"/>
            <a:ext cx="4906963" cy="4625975"/>
          </a:xfrm>
        </p:spPr>
        <p:txBody>
          <a:bodyPr rtlCol="0">
            <a:normAutofit fontScale="92500" lnSpcReduction="20000"/>
          </a:bodyPr>
          <a:lstStyle/>
          <a:p>
            <a:pPr marL="438912" indent="-320040" fontAlgn="auto">
              <a:spcBef>
                <a:spcPts val="0"/>
              </a:spcBef>
              <a:spcAft>
                <a:spcPts val="0"/>
              </a:spcAft>
              <a:buFont typeface="Wingdings 2"/>
              <a:buChar char=""/>
              <a:defRPr/>
            </a:pPr>
            <a:r>
              <a:rPr lang="en-GB" dirty="0" smtClean="0"/>
              <a:t>Use a new page in your book, and put the title:    </a:t>
            </a:r>
            <a:r>
              <a:rPr lang="en-GB" b="1" u="sng" dirty="0" smtClean="0"/>
              <a:t>Les </a:t>
            </a:r>
            <a:r>
              <a:rPr lang="en-GB" b="1" u="sng" dirty="0" err="1" smtClean="0"/>
              <a:t>Repas</a:t>
            </a:r>
            <a:r>
              <a:rPr lang="en-GB" b="1" u="sng" dirty="0" smtClean="0"/>
              <a:t> - Meals</a:t>
            </a:r>
          </a:p>
          <a:p>
            <a:pPr marL="438912" indent="-320040" fontAlgn="auto">
              <a:spcBef>
                <a:spcPts val="0"/>
              </a:spcBef>
              <a:spcAft>
                <a:spcPts val="0"/>
              </a:spcAft>
              <a:buFont typeface="Wingdings 2"/>
              <a:buChar char=""/>
              <a:defRPr/>
            </a:pPr>
            <a:endParaRPr lang="en-GB" b="1" u="sng" dirty="0" smtClean="0"/>
          </a:p>
          <a:p>
            <a:pPr marL="438912" indent="-320040" fontAlgn="auto">
              <a:spcBef>
                <a:spcPts val="0"/>
              </a:spcBef>
              <a:spcAft>
                <a:spcPts val="0"/>
              </a:spcAft>
              <a:buFont typeface="Wingdings 2"/>
              <a:buChar char=""/>
              <a:defRPr/>
            </a:pPr>
            <a:r>
              <a:rPr lang="en-GB" dirty="0" smtClean="0"/>
              <a:t>Underneath, taking about half a page, draw an OUTLINE of your brain</a:t>
            </a:r>
          </a:p>
          <a:p>
            <a:pPr marL="438912" indent="-320040" fontAlgn="auto">
              <a:spcBef>
                <a:spcPts val="0"/>
              </a:spcBef>
              <a:spcAft>
                <a:spcPts val="0"/>
              </a:spcAft>
              <a:buFont typeface="Wingdings 2"/>
              <a:buChar char=""/>
              <a:defRPr/>
            </a:pPr>
            <a:endParaRPr lang="en-GB" dirty="0" smtClean="0"/>
          </a:p>
          <a:p>
            <a:pPr marL="438912" indent="-320040" fontAlgn="auto">
              <a:spcBef>
                <a:spcPts val="0"/>
              </a:spcBef>
              <a:spcAft>
                <a:spcPts val="0"/>
              </a:spcAft>
              <a:buFont typeface="Wingdings 2"/>
              <a:buChar char=""/>
              <a:defRPr/>
            </a:pPr>
            <a:r>
              <a:rPr lang="en-GB" dirty="0" smtClean="0"/>
              <a:t>You are going to fill it with knowledge today! Discuss with your partner what we might learn...</a:t>
            </a:r>
            <a:endParaRPr lang="en-GB" dirty="0"/>
          </a:p>
        </p:txBody>
      </p:sp>
      <p:pic>
        <p:nvPicPr>
          <p:cNvPr id="14339" name="Picture 2" descr="http://www.clker.com/cliparts/0/e/6/2/12387039671485889174laobc_Silhouette_of_a_brain.svg.hi.png"/>
          <p:cNvPicPr>
            <a:picLocks noChangeAspect="1" noChangeArrowheads="1"/>
          </p:cNvPicPr>
          <p:nvPr/>
        </p:nvPicPr>
        <p:blipFill>
          <a:blip r:embed="rId2"/>
          <a:srcRect/>
          <a:stretch>
            <a:fillRect/>
          </a:stretch>
        </p:blipFill>
        <p:spPr bwMode="auto">
          <a:xfrm>
            <a:off x="5651500" y="2133600"/>
            <a:ext cx="2808288" cy="3892550"/>
          </a:xfrm>
          <a:prstGeom prst="rect">
            <a:avLst/>
          </a:prstGeom>
          <a:noFill/>
          <a:ln w="9525">
            <a:noFill/>
            <a:miter lim="800000"/>
            <a:headEnd/>
            <a:tailEnd/>
          </a:ln>
        </p:spPr>
      </p:pic>
      <p:cxnSp>
        <p:nvCxnSpPr>
          <p:cNvPr id="6" name="Straight Arrow Connector 5"/>
          <p:cNvCxnSpPr/>
          <p:nvPr/>
        </p:nvCxnSpPr>
        <p:spPr>
          <a:xfrm flipV="1">
            <a:off x="5148263" y="3213100"/>
            <a:ext cx="1871662" cy="1728788"/>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7" name="TextBox 7"/>
          <p:cNvSpPr txBox="1"/>
          <p:nvPr/>
        </p:nvSpPr>
        <p:spPr>
          <a:xfrm>
            <a:off x="3779912" y="6642556"/>
            <a:ext cx="5364088" cy="215444"/>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NHirsch</a:t>
            </a:r>
            <a:r>
              <a:rPr lang="en-GB" sz="800" dirty="0" smtClean="0">
                <a:latin typeface="Arial Rounded MT Bold" panose="020F0704030504030204" pitchFamily="34" charset="0"/>
              </a:rPr>
              <a:t> 2014 </a:t>
            </a:r>
            <a:r>
              <a:rPr lang="en-GB" sz="800" dirty="0" smtClean="0">
                <a:latin typeface="Arial Rounded MT Bold" panose="020F0704030504030204" pitchFamily="34" charset="0"/>
                <a:hlinkClick r:id="rId3"/>
              </a:rPr>
              <a:t>http://www.lightbulblanguages.co.uk</a:t>
            </a:r>
            <a:r>
              <a:rPr lang="en-GB" sz="800" dirty="0" smtClean="0">
                <a:latin typeface="Arial Rounded MT Bold" panose="020F0704030504030204" pitchFamily="34" charset="0"/>
              </a:rPr>
              <a:t> </a:t>
            </a:r>
            <a:endParaRPr lang="en-GB" sz="800"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Parlez</a:t>
            </a:r>
            <a:r>
              <a:rPr lang="en-GB" dirty="0" smtClean="0">
                <a:solidFill>
                  <a:schemeClr val="accent1">
                    <a:satMod val="150000"/>
                  </a:schemeClr>
                </a:solidFill>
              </a:rPr>
              <a:t>...</a:t>
            </a:r>
            <a:endParaRPr lang="en-GB" dirty="0">
              <a:solidFill>
                <a:schemeClr val="accent1">
                  <a:satMod val="150000"/>
                </a:schemeClr>
              </a:solidFill>
            </a:endParaRPr>
          </a:p>
        </p:txBody>
      </p:sp>
      <p:sp>
        <p:nvSpPr>
          <p:cNvPr id="3" name="Content Placeholder 2"/>
          <p:cNvSpPr>
            <a:spLocks noGrp="1"/>
          </p:cNvSpPr>
          <p:nvPr>
            <p:ph idx="1"/>
          </p:nvPr>
        </p:nvSpPr>
        <p:spPr>
          <a:xfrm>
            <a:off x="457200" y="1774825"/>
            <a:ext cx="8435975" cy="5083175"/>
          </a:xfrm>
        </p:spPr>
        <p:txBody>
          <a:bodyPr rtlCol="0">
            <a:normAutofit fontScale="92500" lnSpcReduction="10000"/>
          </a:bodyPr>
          <a:lstStyle/>
          <a:p>
            <a:pPr marL="438912" indent="-320040" fontAlgn="auto">
              <a:spcBef>
                <a:spcPts val="0"/>
              </a:spcBef>
              <a:spcAft>
                <a:spcPts val="0"/>
              </a:spcAft>
              <a:buFont typeface="Wingdings 2"/>
              <a:buChar char=""/>
              <a:defRPr/>
            </a:pPr>
            <a:r>
              <a:rPr lang="en-GB" b="1" dirty="0" smtClean="0"/>
              <a:t>TASK</a:t>
            </a:r>
          </a:p>
          <a:p>
            <a:pPr marL="731520" lvl="1" indent="-274320" fontAlgn="auto">
              <a:spcAft>
                <a:spcPts val="0"/>
              </a:spcAft>
              <a:buFont typeface="Wingdings"/>
              <a:buChar char=""/>
              <a:defRPr/>
            </a:pPr>
            <a:r>
              <a:rPr lang="en-GB" dirty="0" smtClean="0"/>
              <a:t>Talk about what you eat/drink for 40 seconds</a:t>
            </a:r>
          </a:p>
          <a:p>
            <a:pPr marL="438912" indent="-320040" fontAlgn="auto">
              <a:lnSpc>
                <a:spcPct val="160000"/>
              </a:lnSpc>
              <a:spcBef>
                <a:spcPts val="0"/>
              </a:spcBef>
              <a:spcAft>
                <a:spcPts val="0"/>
              </a:spcAft>
              <a:buFont typeface="Wingdings 2"/>
              <a:buChar char=""/>
              <a:defRPr/>
            </a:pPr>
            <a:r>
              <a:rPr lang="en-GB" b="1" dirty="0" smtClean="0"/>
              <a:t>RULES</a:t>
            </a:r>
          </a:p>
          <a:p>
            <a:pPr marL="731520" lvl="1" indent="-274320" fontAlgn="auto">
              <a:spcAft>
                <a:spcPts val="0"/>
              </a:spcAft>
              <a:buFont typeface="Wingdings"/>
              <a:buChar char=""/>
              <a:defRPr/>
            </a:pPr>
            <a:r>
              <a:rPr lang="en-GB" dirty="0" smtClean="0"/>
              <a:t>You must keep going!</a:t>
            </a:r>
          </a:p>
          <a:p>
            <a:pPr marL="731520" lvl="1" indent="-274320" fontAlgn="auto">
              <a:spcAft>
                <a:spcPts val="0"/>
              </a:spcAft>
              <a:buFont typeface="Wingdings"/>
              <a:buChar char=""/>
              <a:defRPr/>
            </a:pPr>
            <a:r>
              <a:rPr lang="en-GB" dirty="0" smtClean="0"/>
              <a:t>You must try to use all the words in the grid</a:t>
            </a:r>
          </a:p>
          <a:p>
            <a:pPr marL="731520" lvl="1" indent="-274320" fontAlgn="auto">
              <a:spcAft>
                <a:spcPts val="0"/>
              </a:spcAft>
              <a:buFont typeface="Wingdings"/>
              <a:buChar char=""/>
              <a:defRPr/>
            </a:pPr>
            <a:r>
              <a:rPr lang="en-GB" dirty="0" smtClean="0"/>
              <a:t>You must try to make your sentences </a:t>
            </a:r>
            <a:r>
              <a:rPr lang="en-GB" dirty="0" err="1" smtClean="0"/>
              <a:t>whizzy</a:t>
            </a:r>
            <a:endParaRPr lang="en-GB" dirty="0" smtClean="0"/>
          </a:p>
          <a:p>
            <a:pPr marL="438912" indent="-320040" fontAlgn="auto">
              <a:lnSpc>
                <a:spcPct val="160000"/>
              </a:lnSpc>
              <a:spcBef>
                <a:spcPts val="0"/>
              </a:spcBef>
              <a:spcAft>
                <a:spcPts val="0"/>
              </a:spcAft>
              <a:buFont typeface="Wingdings 2"/>
              <a:buChar char=""/>
              <a:defRPr/>
            </a:pPr>
            <a:r>
              <a:rPr lang="en-GB" b="1" dirty="0" smtClean="0"/>
              <a:t>PARTNER</a:t>
            </a:r>
          </a:p>
          <a:p>
            <a:pPr marL="731520" lvl="1" indent="-274320" fontAlgn="auto">
              <a:spcAft>
                <a:spcPts val="0"/>
              </a:spcAft>
              <a:buFont typeface="Wingdings"/>
              <a:buChar char=""/>
              <a:defRPr/>
            </a:pPr>
            <a:r>
              <a:rPr lang="en-GB" dirty="0" smtClean="0"/>
              <a:t>Tick off the words as you hear them</a:t>
            </a:r>
          </a:p>
          <a:p>
            <a:pPr marL="731520" lvl="1" indent="-274320" fontAlgn="auto">
              <a:spcAft>
                <a:spcPts val="0"/>
              </a:spcAft>
              <a:buFont typeface="Wingdings"/>
              <a:buChar char=""/>
              <a:defRPr/>
            </a:pPr>
            <a:r>
              <a:rPr lang="en-GB" dirty="0" smtClean="0"/>
              <a:t>Give a </a:t>
            </a:r>
            <a:r>
              <a:rPr lang="en-GB" dirty="0" err="1" smtClean="0"/>
              <a:t>whizziness</a:t>
            </a:r>
            <a:r>
              <a:rPr lang="en-GB" dirty="0" smtClean="0"/>
              <a:t> score of 1-5 (1 = no </a:t>
            </a:r>
            <a:r>
              <a:rPr lang="en-GB" dirty="0" err="1" smtClean="0"/>
              <a:t>whizzy</a:t>
            </a:r>
            <a:r>
              <a:rPr lang="en-GB" dirty="0" smtClean="0"/>
              <a:t> phrases,    5 = lots)</a:t>
            </a:r>
          </a:p>
        </p:txBody>
      </p:sp>
      <p:sp>
        <p:nvSpPr>
          <p:cNvPr id="4" name="Double Wave 3"/>
          <p:cNvSpPr/>
          <p:nvPr/>
        </p:nvSpPr>
        <p:spPr>
          <a:xfrm>
            <a:off x="3923928" y="764704"/>
            <a:ext cx="4608512" cy="1296144"/>
          </a:xfrm>
          <a:prstGeom prst="doubleWave">
            <a:avLst>
              <a:gd name="adj1" fmla="val 6250"/>
              <a:gd name="adj2" fmla="val -5190"/>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b="1" dirty="0"/>
              <a:t>3 </a:t>
            </a:r>
            <a:r>
              <a:rPr lang="en-GB" sz="2000" b="1" dirty="0" err="1"/>
              <a:t>mins</a:t>
            </a:r>
            <a:r>
              <a:rPr lang="en-GB" sz="2000" b="1" dirty="0"/>
              <a:t> to prepare SILENTLY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Parlez</a:t>
            </a:r>
            <a:r>
              <a:rPr lang="en-GB" dirty="0" smtClean="0">
                <a:solidFill>
                  <a:schemeClr val="accent1">
                    <a:satMod val="150000"/>
                  </a:schemeClr>
                </a:solidFill>
              </a:rPr>
              <a:t>...</a:t>
            </a:r>
            <a:endParaRPr lang="en-GB" dirty="0">
              <a:solidFill>
                <a:schemeClr val="accent1">
                  <a:satMod val="150000"/>
                </a:schemeClr>
              </a:solidFill>
            </a:endParaRPr>
          </a:p>
        </p:txBody>
      </p:sp>
      <p:graphicFrame>
        <p:nvGraphicFramePr>
          <p:cNvPr id="4" name="Table 3"/>
          <p:cNvGraphicFramePr>
            <a:graphicFrameLocks noGrp="1"/>
          </p:cNvGraphicFramePr>
          <p:nvPr/>
        </p:nvGraphicFramePr>
        <p:xfrm>
          <a:off x="827088" y="1773238"/>
          <a:ext cx="7560840" cy="4752528"/>
        </p:xfrm>
        <a:graphic>
          <a:graphicData uri="http://schemas.openxmlformats.org/drawingml/2006/table">
            <a:tbl>
              <a:tblPr firstRow="1" bandRow="1">
                <a:tableStyleId>{5940675A-B579-460E-94D1-54222C63F5DA}</a:tableStyleId>
              </a:tblPr>
              <a:tblGrid>
                <a:gridCol w="2520280"/>
                <a:gridCol w="2520280"/>
                <a:gridCol w="2520280"/>
              </a:tblGrid>
              <a:tr h="959856">
                <a:tc>
                  <a:txBody>
                    <a:bodyPr/>
                    <a:lstStyle/>
                    <a:p>
                      <a:pPr algn="ctr"/>
                      <a:r>
                        <a:rPr lang="en-GB" sz="2400" b="1" dirty="0" smtClean="0"/>
                        <a:t>1. à</a:t>
                      </a:r>
                      <a:r>
                        <a:rPr lang="en-GB" sz="2400" b="1" baseline="0" dirty="0" smtClean="0"/>
                        <a:t> </a:t>
                      </a:r>
                      <a:r>
                        <a:rPr lang="en-GB" sz="2400" b="1" baseline="0" dirty="0" err="1" smtClean="0"/>
                        <a:t>mon</a:t>
                      </a:r>
                      <a:r>
                        <a:rPr lang="en-GB" sz="2400" b="1" baseline="0" dirty="0" smtClean="0"/>
                        <a:t> avis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2. le</a:t>
                      </a:r>
                      <a:r>
                        <a:rPr lang="en-GB" sz="2400" b="1" baseline="0" dirty="0" smtClean="0"/>
                        <a:t> </a:t>
                      </a:r>
                      <a:r>
                        <a:rPr lang="en-GB" sz="2400" b="1" baseline="0" dirty="0" err="1" smtClean="0"/>
                        <a:t>dîner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3. de </a:t>
                      </a:r>
                      <a:r>
                        <a:rPr lang="en-GB" sz="2400" b="1" dirty="0" err="1" smtClean="0"/>
                        <a:t>l’eau</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59856">
                <a:tc>
                  <a:txBody>
                    <a:bodyPr/>
                    <a:lstStyle/>
                    <a:p>
                      <a:pPr algn="ctr"/>
                      <a:r>
                        <a:rPr lang="en-GB" sz="2400" b="1" dirty="0" smtClean="0"/>
                        <a:t>4. bon pour la</a:t>
                      </a:r>
                      <a:r>
                        <a:rPr lang="en-GB" sz="2400" b="1" baseline="0" dirty="0" smtClean="0"/>
                        <a:t> santé</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5. </a:t>
                      </a:r>
                      <a:r>
                        <a:rPr lang="en-GB" sz="2400" b="1" dirty="0" err="1" smtClean="0"/>
                        <a:t>mais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6. du</a:t>
                      </a:r>
                      <a:r>
                        <a:rPr lang="en-GB" sz="2400" b="1" baseline="0" dirty="0" smtClean="0"/>
                        <a:t> </a:t>
                      </a:r>
                      <a:r>
                        <a:rPr lang="en-GB" sz="2400" b="1" baseline="0" dirty="0" err="1" smtClean="0"/>
                        <a:t>poulet</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59856">
                <a:tc>
                  <a:txBody>
                    <a:bodyPr/>
                    <a:lstStyle/>
                    <a:p>
                      <a:pPr algn="ctr"/>
                      <a:r>
                        <a:rPr lang="en-GB" sz="2400" b="1" dirty="0" smtClean="0"/>
                        <a:t>7. </a:t>
                      </a:r>
                      <a:r>
                        <a:rPr lang="en-GB" sz="2400" b="1" dirty="0" err="1" smtClean="0"/>
                        <a:t>parce</a:t>
                      </a:r>
                      <a:r>
                        <a:rPr lang="en-GB" sz="2400" b="1" baseline="0" dirty="0" smtClean="0"/>
                        <a:t> </a:t>
                      </a:r>
                      <a:r>
                        <a:rPr lang="en-GB" sz="2400" b="1" baseline="0" dirty="0" err="1" smtClean="0"/>
                        <a:t>que</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8. je</a:t>
                      </a:r>
                      <a:r>
                        <a:rPr lang="en-GB" sz="2400" b="1" baseline="0" dirty="0" smtClean="0"/>
                        <a:t> mange</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9. </a:t>
                      </a:r>
                      <a:r>
                        <a:rPr lang="en-GB" sz="2400" b="1" dirty="0" err="1" smtClean="0"/>
                        <a:t>normalement</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36480">
                <a:tc>
                  <a:txBody>
                    <a:bodyPr/>
                    <a:lstStyle/>
                    <a:p>
                      <a:pPr algn="ctr"/>
                      <a:r>
                        <a:rPr lang="en-GB" sz="2400" b="1" dirty="0" smtClean="0"/>
                        <a:t>10. le</a:t>
                      </a:r>
                      <a:r>
                        <a:rPr lang="en-GB" sz="2400" b="1" baseline="0" dirty="0" smtClean="0"/>
                        <a:t> </a:t>
                      </a:r>
                      <a:r>
                        <a:rPr lang="en-GB" sz="2400" b="1" baseline="0" dirty="0" err="1" smtClean="0"/>
                        <a:t>déjeuner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11. </a:t>
                      </a:r>
                      <a:r>
                        <a:rPr lang="en-GB" sz="2400" b="1" dirty="0" err="1" smtClean="0"/>
                        <a:t>quelquefois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12. du coca</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36480">
                <a:tc>
                  <a:txBody>
                    <a:bodyPr/>
                    <a:lstStyle/>
                    <a:p>
                      <a:pPr algn="ctr"/>
                      <a:r>
                        <a:rPr lang="en-GB" sz="2400" b="1" dirty="0" smtClean="0"/>
                        <a:t>13. je</a:t>
                      </a:r>
                      <a:r>
                        <a:rPr lang="en-GB" sz="2400" b="1" baseline="0" dirty="0" smtClean="0"/>
                        <a:t> bois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Le </a:t>
                      </a:r>
                      <a:r>
                        <a:rPr lang="en-GB" sz="2400" b="1" dirty="0" err="1" smtClean="0"/>
                        <a:t>dîner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15. </a:t>
                      </a:r>
                      <a:r>
                        <a:rPr lang="en-GB" sz="2400" b="1" dirty="0" err="1" smtClean="0"/>
                        <a:t>mauvais</a:t>
                      </a:r>
                      <a:r>
                        <a:rPr lang="en-GB" sz="2400" b="1" dirty="0" smtClean="0"/>
                        <a:t> pour la santé</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3203848" y="476672"/>
            <a:ext cx="5544616" cy="504056"/>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effectLst>
                  <a:outerShdw blurRad="38100" dist="38100" dir="2700000" algn="tl">
                    <a:srgbClr val="000000">
                      <a:alpha val="43137"/>
                    </a:srgbClr>
                  </a:outerShdw>
                </a:effectLst>
                <a:latin typeface="Arial" pitchFamily="34" charset="0"/>
                <a:cs typeface="Arial" pitchFamily="34" charset="0"/>
              </a:rPr>
              <a:t>PERSONNE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nodeType="clickEffect">
                                  <p:stCondLst>
                                    <p:cond delay="0"/>
                                  </p:stCondLst>
                                  <p:childTnLst>
                                    <p:animEffect transition="out" filter="wipe(left)">
                                      <p:cBhvr>
                                        <p:cTn id="6" dur="40000"/>
                                        <p:tgtEl>
                                          <p:spTgt spid="5"/>
                                        </p:tgtEl>
                                      </p:cBhvr>
                                    </p:animEffect>
                                    <p:set>
                                      <p:cBhvr>
                                        <p:cTn id="7" dur="1" fill="hold">
                                          <p:stCondLst>
                                            <p:cond delay="39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Parlez</a:t>
            </a:r>
            <a:r>
              <a:rPr lang="en-GB" dirty="0" smtClean="0">
                <a:solidFill>
                  <a:schemeClr val="accent1">
                    <a:satMod val="150000"/>
                  </a:schemeClr>
                </a:solidFill>
              </a:rPr>
              <a:t>...</a:t>
            </a:r>
            <a:endParaRPr lang="en-GB" dirty="0">
              <a:solidFill>
                <a:schemeClr val="accent1">
                  <a:satMod val="150000"/>
                </a:schemeClr>
              </a:solidFill>
            </a:endParaRPr>
          </a:p>
        </p:txBody>
      </p:sp>
      <p:graphicFrame>
        <p:nvGraphicFramePr>
          <p:cNvPr id="4" name="Table 3"/>
          <p:cNvGraphicFramePr>
            <a:graphicFrameLocks noGrp="1"/>
          </p:cNvGraphicFramePr>
          <p:nvPr/>
        </p:nvGraphicFramePr>
        <p:xfrm>
          <a:off x="827088" y="1773238"/>
          <a:ext cx="7560840" cy="4752528"/>
        </p:xfrm>
        <a:graphic>
          <a:graphicData uri="http://schemas.openxmlformats.org/drawingml/2006/table">
            <a:tbl>
              <a:tblPr firstRow="1" bandRow="1">
                <a:tableStyleId>{5940675A-B579-460E-94D1-54222C63F5DA}</a:tableStyleId>
              </a:tblPr>
              <a:tblGrid>
                <a:gridCol w="2520280"/>
                <a:gridCol w="2520280"/>
                <a:gridCol w="2520280"/>
              </a:tblGrid>
              <a:tr h="959856">
                <a:tc>
                  <a:txBody>
                    <a:bodyPr/>
                    <a:lstStyle/>
                    <a:p>
                      <a:pPr algn="ctr"/>
                      <a:r>
                        <a:rPr lang="en-GB" sz="2400" b="1" dirty="0" smtClean="0"/>
                        <a:t>1. à</a:t>
                      </a:r>
                      <a:r>
                        <a:rPr lang="en-GB" sz="2400" b="1" baseline="0" dirty="0" smtClean="0"/>
                        <a:t> </a:t>
                      </a:r>
                      <a:r>
                        <a:rPr lang="en-GB" sz="2400" b="1" baseline="0" dirty="0" err="1" smtClean="0"/>
                        <a:t>mon</a:t>
                      </a:r>
                      <a:r>
                        <a:rPr lang="en-GB" sz="2400" b="1" baseline="0" dirty="0" smtClean="0"/>
                        <a:t> avis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2. le</a:t>
                      </a:r>
                      <a:r>
                        <a:rPr lang="en-GB" sz="2400" b="1" baseline="0" dirty="0" smtClean="0"/>
                        <a:t> </a:t>
                      </a:r>
                      <a:r>
                        <a:rPr lang="en-GB" sz="2400" b="1" baseline="0" dirty="0" err="1" smtClean="0"/>
                        <a:t>dîner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3. de </a:t>
                      </a:r>
                      <a:r>
                        <a:rPr lang="en-GB" sz="2400" b="1" dirty="0" err="1" smtClean="0"/>
                        <a:t>l’eau</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59856">
                <a:tc>
                  <a:txBody>
                    <a:bodyPr/>
                    <a:lstStyle/>
                    <a:p>
                      <a:pPr algn="ctr"/>
                      <a:r>
                        <a:rPr lang="en-GB" sz="2400" b="1" dirty="0" smtClean="0"/>
                        <a:t>4. bon pour la</a:t>
                      </a:r>
                      <a:r>
                        <a:rPr lang="en-GB" sz="2400" b="1" baseline="0" dirty="0" smtClean="0"/>
                        <a:t> santé</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5. </a:t>
                      </a:r>
                      <a:r>
                        <a:rPr lang="en-GB" sz="2400" b="1" dirty="0" err="1" smtClean="0"/>
                        <a:t>mais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6. du</a:t>
                      </a:r>
                      <a:r>
                        <a:rPr lang="en-GB" sz="2400" b="1" baseline="0" dirty="0" smtClean="0"/>
                        <a:t> </a:t>
                      </a:r>
                      <a:r>
                        <a:rPr lang="en-GB" sz="2400" b="1" baseline="0" dirty="0" err="1" smtClean="0"/>
                        <a:t>poulet</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59856">
                <a:tc>
                  <a:txBody>
                    <a:bodyPr/>
                    <a:lstStyle/>
                    <a:p>
                      <a:pPr algn="ctr"/>
                      <a:r>
                        <a:rPr lang="en-GB" sz="2400" b="1" dirty="0" smtClean="0"/>
                        <a:t>7. </a:t>
                      </a:r>
                      <a:r>
                        <a:rPr lang="en-GB" sz="2400" b="1" dirty="0" err="1" smtClean="0"/>
                        <a:t>parce</a:t>
                      </a:r>
                      <a:r>
                        <a:rPr lang="en-GB" sz="2400" b="1" baseline="0" dirty="0" smtClean="0"/>
                        <a:t> </a:t>
                      </a:r>
                      <a:r>
                        <a:rPr lang="en-GB" sz="2400" b="1" baseline="0" dirty="0" err="1" smtClean="0"/>
                        <a:t>que</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8. je</a:t>
                      </a:r>
                      <a:r>
                        <a:rPr lang="en-GB" sz="2400" b="1" baseline="0" dirty="0" smtClean="0"/>
                        <a:t> mange</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9. </a:t>
                      </a:r>
                      <a:r>
                        <a:rPr lang="en-GB" sz="2400" b="1" dirty="0" err="1" smtClean="0"/>
                        <a:t>normalement</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36480">
                <a:tc>
                  <a:txBody>
                    <a:bodyPr/>
                    <a:lstStyle/>
                    <a:p>
                      <a:pPr algn="ctr"/>
                      <a:r>
                        <a:rPr lang="en-GB" sz="2400" b="1" dirty="0" smtClean="0"/>
                        <a:t>10. le</a:t>
                      </a:r>
                      <a:r>
                        <a:rPr lang="en-GB" sz="2400" b="1" baseline="0" dirty="0" smtClean="0"/>
                        <a:t> </a:t>
                      </a:r>
                      <a:r>
                        <a:rPr lang="en-GB" sz="2400" b="1" baseline="0" dirty="0" err="1" smtClean="0"/>
                        <a:t>déjeuner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11. </a:t>
                      </a:r>
                      <a:r>
                        <a:rPr lang="en-GB" sz="2400" b="1" dirty="0" err="1" smtClean="0"/>
                        <a:t>quelquefois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12. du coca</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36480">
                <a:tc>
                  <a:txBody>
                    <a:bodyPr/>
                    <a:lstStyle/>
                    <a:p>
                      <a:pPr algn="ctr"/>
                      <a:r>
                        <a:rPr lang="en-GB" sz="2400" b="1" dirty="0" smtClean="0"/>
                        <a:t>13. je</a:t>
                      </a:r>
                      <a:r>
                        <a:rPr lang="en-GB" sz="2400" b="1" baseline="0" dirty="0" smtClean="0"/>
                        <a:t> bois</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Le </a:t>
                      </a:r>
                      <a:r>
                        <a:rPr lang="en-GB" sz="2400" b="1" dirty="0" err="1" smtClean="0"/>
                        <a:t>dîner</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2400" b="1" dirty="0" smtClean="0"/>
                        <a:t>15. </a:t>
                      </a:r>
                      <a:r>
                        <a:rPr lang="en-GB" sz="2400" b="1" dirty="0" err="1" smtClean="0"/>
                        <a:t>mauvais</a:t>
                      </a:r>
                      <a:r>
                        <a:rPr lang="en-GB" sz="2400" b="1" dirty="0" smtClean="0"/>
                        <a:t> pour la santé</a:t>
                      </a:r>
                      <a:endParaRPr lang="en-GB" sz="24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3203848" y="476672"/>
            <a:ext cx="5544616" cy="504056"/>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effectLst>
                  <a:outerShdw blurRad="38100" dist="38100" dir="2700000" algn="tl">
                    <a:srgbClr val="000000">
                      <a:alpha val="43137"/>
                    </a:srgbClr>
                  </a:outerShdw>
                </a:effectLst>
                <a:latin typeface="Arial" pitchFamily="34" charset="0"/>
                <a:cs typeface="Arial" pitchFamily="34" charset="0"/>
              </a:rPr>
              <a:t>PERSONNE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nodeType="clickEffect">
                                  <p:stCondLst>
                                    <p:cond delay="0"/>
                                  </p:stCondLst>
                                  <p:childTnLst>
                                    <p:animEffect transition="out" filter="wipe(left)">
                                      <p:cBhvr>
                                        <p:cTn id="6" dur="40000"/>
                                        <p:tgtEl>
                                          <p:spTgt spid="5"/>
                                        </p:tgtEl>
                                      </p:cBhvr>
                                    </p:animEffect>
                                    <p:set>
                                      <p:cBhvr>
                                        <p:cTn id="7" dur="1" fill="hold">
                                          <p:stCondLst>
                                            <p:cond delay="39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BRAINS!</a:t>
            </a:r>
            <a:endParaRPr lang="en-GB" dirty="0">
              <a:solidFill>
                <a:schemeClr val="accent1">
                  <a:satMod val="150000"/>
                </a:schemeClr>
              </a:solidFill>
            </a:endParaRPr>
          </a:p>
        </p:txBody>
      </p:sp>
      <p:sp>
        <p:nvSpPr>
          <p:cNvPr id="28674" name="Content Placeholder 2"/>
          <p:cNvSpPr>
            <a:spLocks noGrp="1"/>
          </p:cNvSpPr>
          <p:nvPr>
            <p:ph idx="1"/>
          </p:nvPr>
        </p:nvSpPr>
        <p:spPr>
          <a:xfrm>
            <a:off x="250825" y="1773238"/>
            <a:ext cx="4906963" cy="4625975"/>
          </a:xfrm>
        </p:spPr>
        <p:txBody>
          <a:bodyPr/>
          <a:lstStyle/>
          <a:p>
            <a:pPr>
              <a:buFont typeface="Wingdings 2" pitchFamily="18" charset="2"/>
              <a:buNone/>
            </a:pPr>
            <a:r>
              <a:rPr lang="en-GB" smtClean="0"/>
              <a:t>Discuss with your partner</a:t>
            </a:r>
          </a:p>
          <a:p>
            <a:pPr>
              <a:buFont typeface="Wingdings 2" pitchFamily="18" charset="2"/>
              <a:buNone/>
            </a:pPr>
            <a:r>
              <a:rPr lang="en-GB" smtClean="0"/>
              <a:t>what you can add to your</a:t>
            </a:r>
          </a:p>
          <a:p>
            <a:pPr>
              <a:buFont typeface="Wingdings 2" pitchFamily="18" charset="2"/>
              <a:buNone/>
            </a:pPr>
            <a:r>
              <a:rPr lang="en-GB" smtClean="0"/>
              <a:t>brain...</a:t>
            </a:r>
          </a:p>
          <a:p>
            <a:pPr lvl="1"/>
            <a:r>
              <a:rPr lang="en-GB" smtClean="0"/>
              <a:t>What knowledge did you learn?</a:t>
            </a:r>
          </a:p>
          <a:p>
            <a:pPr lvl="1"/>
            <a:r>
              <a:rPr lang="en-GB" smtClean="0"/>
              <a:t>Did you practice any skills?</a:t>
            </a:r>
          </a:p>
          <a:p>
            <a:pPr lvl="1"/>
            <a:r>
              <a:rPr lang="en-GB" smtClean="0"/>
              <a:t>What went well?</a:t>
            </a:r>
          </a:p>
          <a:p>
            <a:pPr lvl="1"/>
            <a:r>
              <a:rPr lang="en-GB" smtClean="0"/>
              <a:t>Any other ideas/thoughts about today’s lesson</a:t>
            </a:r>
          </a:p>
          <a:p>
            <a:endParaRPr lang="en-GB" smtClean="0"/>
          </a:p>
        </p:txBody>
      </p:sp>
      <p:pic>
        <p:nvPicPr>
          <p:cNvPr id="28675" name="Picture 2" descr="http://www.clker.com/cliparts/0/e/6/2/12387039671485889174laobc_Silhouette_of_a_brain.svg.hi.png"/>
          <p:cNvPicPr>
            <a:picLocks noChangeAspect="1" noChangeArrowheads="1"/>
          </p:cNvPicPr>
          <p:nvPr/>
        </p:nvPicPr>
        <p:blipFill>
          <a:blip r:embed="rId2"/>
          <a:srcRect b="44524"/>
          <a:stretch>
            <a:fillRect/>
          </a:stretch>
        </p:blipFill>
        <p:spPr bwMode="auto">
          <a:xfrm>
            <a:off x="5364163" y="2636838"/>
            <a:ext cx="4119562" cy="3168650"/>
          </a:xfrm>
          <a:prstGeom prst="rect">
            <a:avLst/>
          </a:prstGeom>
          <a:noFill/>
          <a:ln w="9525">
            <a:noFill/>
            <a:miter lim="800000"/>
            <a:headEnd/>
            <a:tailEnd/>
          </a:ln>
        </p:spPr>
      </p:pic>
      <p:sp>
        <p:nvSpPr>
          <p:cNvPr id="28676" name="TextBox 6"/>
          <p:cNvSpPr txBox="1">
            <a:spLocks noChangeArrowheads="1"/>
          </p:cNvSpPr>
          <p:nvPr/>
        </p:nvSpPr>
        <p:spPr bwMode="auto">
          <a:xfrm rot="-596041">
            <a:off x="6316663" y="2976563"/>
            <a:ext cx="2305050" cy="400050"/>
          </a:xfrm>
          <a:prstGeom prst="rect">
            <a:avLst/>
          </a:prstGeom>
          <a:noFill/>
          <a:ln w="9525">
            <a:noFill/>
            <a:miter lim="800000"/>
            <a:headEnd/>
            <a:tailEnd/>
          </a:ln>
        </p:spPr>
        <p:txBody>
          <a:bodyPr>
            <a:spAutoFit/>
          </a:bodyPr>
          <a:lstStyle/>
          <a:p>
            <a:r>
              <a:rPr lang="en-GB" sz="2000" b="1">
                <a:solidFill>
                  <a:schemeClr val="bg1"/>
                </a:solidFill>
                <a:latin typeface="Segoe Script" pitchFamily="34" charset="0"/>
              </a:rPr>
              <a:t>Je mange</a:t>
            </a:r>
          </a:p>
        </p:txBody>
      </p:sp>
      <p:sp>
        <p:nvSpPr>
          <p:cNvPr id="28677" name="TextBox 7"/>
          <p:cNvSpPr txBox="1">
            <a:spLocks noChangeArrowheads="1"/>
          </p:cNvSpPr>
          <p:nvPr/>
        </p:nvSpPr>
        <p:spPr bwMode="auto">
          <a:xfrm rot="615338">
            <a:off x="7037388" y="4135438"/>
            <a:ext cx="2305050" cy="400050"/>
          </a:xfrm>
          <a:prstGeom prst="rect">
            <a:avLst/>
          </a:prstGeom>
          <a:noFill/>
          <a:ln w="9525">
            <a:noFill/>
            <a:miter lim="800000"/>
            <a:headEnd/>
            <a:tailEnd/>
          </a:ln>
        </p:spPr>
        <p:txBody>
          <a:bodyPr>
            <a:spAutoFit/>
          </a:bodyPr>
          <a:lstStyle/>
          <a:p>
            <a:r>
              <a:rPr lang="en-GB" sz="2000" b="1">
                <a:solidFill>
                  <a:schemeClr val="bg1"/>
                </a:solidFill>
                <a:latin typeface="Segoe Script" pitchFamily="34" charset="0"/>
              </a:rPr>
              <a:t>Le dîner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Devoirs </a:t>
            </a:r>
            <a:endParaRPr lang="en-GB" dirty="0">
              <a:solidFill>
                <a:schemeClr val="accent1">
                  <a:satMod val="150000"/>
                </a:schemeClr>
              </a:solidFill>
            </a:endParaRPr>
          </a:p>
        </p:txBody>
      </p:sp>
      <p:sp>
        <p:nvSpPr>
          <p:cNvPr id="29698" name="Content Placeholder 2"/>
          <p:cNvSpPr>
            <a:spLocks noGrp="1"/>
          </p:cNvSpPr>
          <p:nvPr>
            <p:ph idx="1"/>
          </p:nvPr>
        </p:nvSpPr>
        <p:spPr/>
        <p:txBody>
          <a:bodyPr/>
          <a:lstStyle/>
          <a:p>
            <a:pPr marL="631825" indent="-514350">
              <a:buFont typeface="Corbel" pitchFamily="34" charset="0"/>
              <a:buAutoNum type="arabicPeriod"/>
            </a:pPr>
            <a:r>
              <a:rPr lang="en-GB" smtClean="0"/>
              <a:t>Go through your French book and add any new foods you have learned to your chart.</a:t>
            </a:r>
          </a:p>
          <a:p>
            <a:pPr marL="631825" indent="-514350">
              <a:buFont typeface="Corbel" pitchFamily="34" charset="0"/>
              <a:buAutoNum type="arabicPeriod"/>
            </a:pPr>
            <a:endParaRPr lang="en-GB" smtClean="0"/>
          </a:p>
          <a:p>
            <a:pPr marL="631825" indent="-514350">
              <a:buFont typeface="Corbel" pitchFamily="34" charset="0"/>
              <a:buAutoNum type="arabicPeriod"/>
            </a:pPr>
            <a:r>
              <a:rPr lang="en-GB" smtClean="0"/>
              <a:t>Write me ‘two stars and a wish’ for how the lessons are going so far this year.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Nom: </a:t>
            </a:r>
            <a:endParaRPr lang="en-GB" dirty="0">
              <a:solidFill>
                <a:schemeClr val="accent1">
                  <a:satMod val="150000"/>
                </a:schemeClr>
              </a:solidFill>
            </a:endParaRPr>
          </a:p>
        </p:txBody>
      </p:sp>
      <p:graphicFrame>
        <p:nvGraphicFramePr>
          <p:cNvPr id="4" name="Table 3"/>
          <p:cNvGraphicFramePr>
            <a:graphicFrameLocks noGrp="1"/>
          </p:cNvGraphicFramePr>
          <p:nvPr/>
        </p:nvGraphicFramePr>
        <p:xfrm>
          <a:off x="1258888" y="1844675"/>
          <a:ext cx="6480720" cy="2944080"/>
        </p:xfrm>
        <a:graphic>
          <a:graphicData uri="http://schemas.openxmlformats.org/drawingml/2006/table">
            <a:tbl>
              <a:tblPr firstRow="1" bandRow="1">
                <a:tableStyleId>{5940675A-B579-460E-94D1-54222C63F5DA}</a:tableStyleId>
              </a:tblPr>
              <a:tblGrid>
                <a:gridCol w="2160240"/>
                <a:gridCol w="2160240"/>
                <a:gridCol w="2160240"/>
              </a:tblGrid>
              <a:tr h="576000">
                <a:tc>
                  <a:txBody>
                    <a:bodyPr/>
                    <a:lstStyle/>
                    <a:p>
                      <a:pPr algn="ctr"/>
                      <a:r>
                        <a:rPr lang="en-GB" sz="1800" b="1" dirty="0" smtClean="0"/>
                        <a:t>1. à</a:t>
                      </a:r>
                      <a:r>
                        <a:rPr lang="en-GB" sz="1800" b="1" baseline="0" dirty="0" smtClean="0"/>
                        <a:t> </a:t>
                      </a:r>
                      <a:r>
                        <a:rPr lang="en-GB" sz="1800" b="1" baseline="0" dirty="0" err="1" smtClean="0"/>
                        <a:t>mon</a:t>
                      </a:r>
                      <a:r>
                        <a:rPr lang="en-GB" sz="1800" b="1" baseline="0" dirty="0" smtClean="0"/>
                        <a:t> avis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2. le</a:t>
                      </a:r>
                      <a:r>
                        <a:rPr lang="en-GB" sz="1800" b="1" baseline="0" dirty="0" smtClean="0"/>
                        <a:t> </a:t>
                      </a:r>
                      <a:r>
                        <a:rPr lang="en-GB" sz="1800" b="1" baseline="0" dirty="0" err="1" smtClean="0"/>
                        <a:t>dîner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3. de </a:t>
                      </a:r>
                      <a:r>
                        <a:rPr lang="en-GB" sz="1800" b="1" dirty="0" err="1" smtClean="0"/>
                        <a:t>l’eau</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4. bon pour la</a:t>
                      </a:r>
                      <a:r>
                        <a:rPr lang="en-GB" sz="1800" b="1" baseline="0" dirty="0" smtClean="0"/>
                        <a:t> santé</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5. </a:t>
                      </a:r>
                      <a:r>
                        <a:rPr lang="en-GB" sz="1800" b="1" dirty="0" err="1" smtClean="0"/>
                        <a:t>mais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6. du</a:t>
                      </a:r>
                      <a:r>
                        <a:rPr lang="en-GB" sz="1800" b="1" baseline="0" dirty="0" smtClean="0"/>
                        <a:t> </a:t>
                      </a:r>
                      <a:r>
                        <a:rPr lang="en-GB" sz="1800" b="1" baseline="0" dirty="0" err="1" smtClean="0"/>
                        <a:t>poulet</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7. </a:t>
                      </a:r>
                      <a:r>
                        <a:rPr lang="en-GB" sz="1800" b="1" dirty="0" err="1" smtClean="0"/>
                        <a:t>parce</a:t>
                      </a:r>
                      <a:r>
                        <a:rPr lang="en-GB" sz="1800" b="1" baseline="0" dirty="0" smtClean="0"/>
                        <a:t> </a:t>
                      </a:r>
                      <a:r>
                        <a:rPr lang="en-GB" sz="1800" b="1" baseline="0" dirty="0" err="1" smtClean="0"/>
                        <a:t>que</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8. je</a:t>
                      </a:r>
                      <a:r>
                        <a:rPr lang="en-GB" sz="1800" b="1" baseline="0" dirty="0" smtClean="0"/>
                        <a:t> mange</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9. </a:t>
                      </a:r>
                      <a:r>
                        <a:rPr lang="en-GB" sz="1800" b="1" dirty="0" err="1" smtClean="0"/>
                        <a:t>normalement</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10. le</a:t>
                      </a:r>
                      <a:r>
                        <a:rPr lang="en-GB" sz="1800" b="1" baseline="0" dirty="0" smtClean="0"/>
                        <a:t> </a:t>
                      </a:r>
                      <a:r>
                        <a:rPr lang="en-GB" sz="1800" b="1" baseline="0" dirty="0" err="1" smtClean="0"/>
                        <a:t>déjeuner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11. </a:t>
                      </a:r>
                      <a:r>
                        <a:rPr lang="en-GB" sz="1800" b="1" dirty="0" err="1" smtClean="0"/>
                        <a:t>quelquefois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12. du coca</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13. je</a:t>
                      </a:r>
                      <a:r>
                        <a:rPr lang="en-GB" sz="1800" b="1" baseline="0" dirty="0" smtClean="0"/>
                        <a:t> bois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Le </a:t>
                      </a:r>
                      <a:r>
                        <a:rPr lang="en-GB" sz="1800" b="1" dirty="0" err="1" smtClean="0"/>
                        <a:t>dîner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15. </a:t>
                      </a:r>
                      <a:r>
                        <a:rPr lang="en-GB" sz="1800" b="1" dirty="0" err="1" smtClean="0"/>
                        <a:t>mauvais</a:t>
                      </a:r>
                      <a:r>
                        <a:rPr lang="en-GB" sz="1800" b="1" dirty="0" smtClean="0"/>
                        <a:t> pour la santé</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30748" name="TextBox 5"/>
          <p:cNvSpPr txBox="1">
            <a:spLocks noChangeArrowheads="1"/>
          </p:cNvSpPr>
          <p:nvPr/>
        </p:nvSpPr>
        <p:spPr bwMode="auto">
          <a:xfrm>
            <a:off x="755650" y="5084763"/>
            <a:ext cx="7129463" cy="923925"/>
          </a:xfrm>
          <a:prstGeom prst="rect">
            <a:avLst/>
          </a:prstGeom>
          <a:noFill/>
          <a:ln w="9525">
            <a:noFill/>
            <a:miter lim="800000"/>
            <a:headEnd/>
            <a:tailEnd/>
          </a:ln>
        </p:spPr>
        <p:txBody>
          <a:bodyPr>
            <a:spAutoFit/>
          </a:bodyPr>
          <a:lstStyle/>
          <a:p>
            <a:r>
              <a:rPr lang="en-GB">
                <a:latin typeface="Corbel" pitchFamily="34" charset="0"/>
              </a:rPr>
              <a:t>Whizziness score:        1        2         3         4         5     </a:t>
            </a:r>
          </a:p>
          <a:p>
            <a:endParaRPr lang="en-GB">
              <a:latin typeface="Corbel" pitchFamily="34" charset="0"/>
            </a:endParaRPr>
          </a:p>
          <a:p>
            <a:r>
              <a:rPr lang="en-GB">
                <a:latin typeface="Corbel" pitchFamily="34" charset="0"/>
              </a:rPr>
              <a:t>Comments: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Nom: </a:t>
            </a:r>
            <a:endParaRPr lang="en-GB" dirty="0">
              <a:solidFill>
                <a:schemeClr val="accent1">
                  <a:satMod val="150000"/>
                </a:schemeClr>
              </a:solidFill>
            </a:endParaRPr>
          </a:p>
        </p:txBody>
      </p:sp>
      <p:graphicFrame>
        <p:nvGraphicFramePr>
          <p:cNvPr id="4" name="Table 3"/>
          <p:cNvGraphicFramePr>
            <a:graphicFrameLocks noGrp="1"/>
          </p:cNvGraphicFramePr>
          <p:nvPr/>
        </p:nvGraphicFramePr>
        <p:xfrm>
          <a:off x="1258888" y="1844675"/>
          <a:ext cx="6480720" cy="2944080"/>
        </p:xfrm>
        <a:graphic>
          <a:graphicData uri="http://schemas.openxmlformats.org/drawingml/2006/table">
            <a:tbl>
              <a:tblPr firstRow="1" bandRow="1">
                <a:tableStyleId>{5940675A-B579-460E-94D1-54222C63F5DA}</a:tableStyleId>
              </a:tblPr>
              <a:tblGrid>
                <a:gridCol w="2160240"/>
                <a:gridCol w="2160240"/>
                <a:gridCol w="2160240"/>
              </a:tblGrid>
              <a:tr h="576000">
                <a:tc>
                  <a:txBody>
                    <a:bodyPr/>
                    <a:lstStyle/>
                    <a:p>
                      <a:pPr algn="ctr"/>
                      <a:r>
                        <a:rPr lang="en-GB" sz="1800" b="1" dirty="0" smtClean="0"/>
                        <a:t>1. à</a:t>
                      </a:r>
                      <a:r>
                        <a:rPr lang="en-GB" sz="1800" b="1" baseline="0" dirty="0" smtClean="0"/>
                        <a:t> </a:t>
                      </a:r>
                      <a:r>
                        <a:rPr lang="en-GB" sz="1800" b="1" baseline="0" dirty="0" err="1" smtClean="0"/>
                        <a:t>mon</a:t>
                      </a:r>
                      <a:r>
                        <a:rPr lang="en-GB" sz="1800" b="1" baseline="0" dirty="0" smtClean="0"/>
                        <a:t> avis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2. le</a:t>
                      </a:r>
                      <a:r>
                        <a:rPr lang="en-GB" sz="1800" b="1" baseline="0" dirty="0" smtClean="0"/>
                        <a:t> </a:t>
                      </a:r>
                      <a:r>
                        <a:rPr lang="en-GB" sz="1800" b="1" baseline="0" dirty="0" err="1" smtClean="0"/>
                        <a:t>dîner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3. de </a:t>
                      </a:r>
                      <a:r>
                        <a:rPr lang="en-GB" sz="1800" b="1" dirty="0" err="1" smtClean="0"/>
                        <a:t>l’eau</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4. bon pour la</a:t>
                      </a:r>
                      <a:r>
                        <a:rPr lang="en-GB" sz="1800" b="1" baseline="0" dirty="0" smtClean="0"/>
                        <a:t> santé</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5. </a:t>
                      </a:r>
                      <a:r>
                        <a:rPr lang="en-GB" sz="1800" b="1" dirty="0" err="1" smtClean="0"/>
                        <a:t>mais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6. du</a:t>
                      </a:r>
                      <a:r>
                        <a:rPr lang="en-GB" sz="1800" b="1" baseline="0" dirty="0" smtClean="0"/>
                        <a:t> </a:t>
                      </a:r>
                      <a:r>
                        <a:rPr lang="en-GB" sz="1800" b="1" baseline="0" dirty="0" err="1" smtClean="0"/>
                        <a:t>poulet</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7. </a:t>
                      </a:r>
                      <a:r>
                        <a:rPr lang="en-GB" sz="1800" b="1" dirty="0" err="1" smtClean="0"/>
                        <a:t>parce</a:t>
                      </a:r>
                      <a:r>
                        <a:rPr lang="en-GB" sz="1800" b="1" baseline="0" dirty="0" smtClean="0"/>
                        <a:t> </a:t>
                      </a:r>
                      <a:r>
                        <a:rPr lang="en-GB" sz="1800" b="1" baseline="0" dirty="0" err="1" smtClean="0"/>
                        <a:t>que</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8. je</a:t>
                      </a:r>
                      <a:r>
                        <a:rPr lang="en-GB" sz="1800" b="1" baseline="0" dirty="0" smtClean="0"/>
                        <a:t> mange</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9. </a:t>
                      </a:r>
                      <a:r>
                        <a:rPr lang="en-GB" sz="1800" b="1" dirty="0" err="1" smtClean="0"/>
                        <a:t>normalement</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10. le</a:t>
                      </a:r>
                      <a:r>
                        <a:rPr lang="en-GB" sz="1800" b="1" baseline="0" dirty="0" smtClean="0"/>
                        <a:t> </a:t>
                      </a:r>
                      <a:r>
                        <a:rPr lang="en-GB" sz="1800" b="1" baseline="0" dirty="0" err="1" smtClean="0"/>
                        <a:t>déjeuner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11. </a:t>
                      </a:r>
                      <a:r>
                        <a:rPr lang="en-GB" sz="1800" b="1" dirty="0" err="1" smtClean="0"/>
                        <a:t>quelquefois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12. du coca</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76000">
                <a:tc>
                  <a:txBody>
                    <a:bodyPr/>
                    <a:lstStyle/>
                    <a:p>
                      <a:pPr algn="ctr"/>
                      <a:r>
                        <a:rPr lang="en-GB" sz="1800" b="1" dirty="0" smtClean="0"/>
                        <a:t>13. je</a:t>
                      </a:r>
                      <a:r>
                        <a:rPr lang="en-GB" sz="1800" b="1" baseline="0" dirty="0" smtClean="0"/>
                        <a:t> bois</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Le </a:t>
                      </a:r>
                      <a:r>
                        <a:rPr lang="en-GB" sz="1800" b="1" dirty="0" err="1" smtClean="0"/>
                        <a:t>dîner</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smtClean="0"/>
                        <a:t>15. </a:t>
                      </a:r>
                      <a:r>
                        <a:rPr lang="en-GB" sz="1800" b="1" dirty="0" err="1" smtClean="0"/>
                        <a:t>mauvais</a:t>
                      </a:r>
                      <a:r>
                        <a:rPr lang="en-GB" sz="1800" b="1" dirty="0" smtClean="0"/>
                        <a:t> pour la santé</a:t>
                      </a:r>
                      <a:endParaRPr lang="en-GB" sz="18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32796" name="TextBox 5"/>
          <p:cNvSpPr txBox="1">
            <a:spLocks noChangeArrowheads="1"/>
          </p:cNvSpPr>
          <p:nvPr/>
        </p:nvSpPr>
        <p:spPr bwMode="auto">
          <a:xfrm>
            <a:off x="755650" y="5084763"/>
            <a:ext cx="7129463" cy="923925"/>
          </a:xfrm>
          <a:prstGeom prst="rect">
            <a:avLst/>
          </a:prstGeom>
          <a:noFill/>
          <a:ln w="9525">
            <a:noFill/>
            <a:miter lim="800000"/>
            <a:headEnd/>
            <a:tailEnd/>
          </a:ln>
        </p:spPr>
        <p:txBody>
          <a:bodyPr>
            <a:spAutoFit/>
          </a:bodyPr>
          <a:lstStyle/>
          <a:p>
            <a:r>
              <a:rPr lang="en-GB">
                <a:latin typeface="Corbel" pitchFamily="34" charset="0"/>
              </a:rPr>
              <a:t>Whizziness score:        1        2         3         4         5     </a:t>
            </a:r>
          </a:p>
          <a:p>
            <a:endParaRPr lang="en-GB">
              <a:latin typeface="Corbel" pitchFamily="34" charset="0"/>
            </a:endParaRPr>
          </a:p>
          <a:p>
            <a:r>
              <a:rPr lang="en-GB">
                <a:latin typeface="Corbel" pitchFamily="34" charset="0"/>
              </a:rPr>
              <a:t>Comments: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GB" dirty="0" smtClean="0">
                <a:solidFill>
                  <a:schemeClr val="accent1">
                    <a:satMod val="150000"/>
                  </a:schemeClr>
                </a:solidFill>
              </a:rPr>
              <a:t>Manger et </a:t>
            </a:r>
            <a:r>
              <a:rPr lang="en-GB" dirty="0" err="1" smtClean="0">
                <a:solidFill>
                  <a:schemeClr val="accent1">
                    <a:satMod val="150000"/>
                  </a:schemeClr>
                </a:solidFill>
              </a:rPr>
              <a:t>Boire</a:t>
            </a:r>
            <a:endParaRPr lang="en-GB" dirty="0">
              <a:solidFill>
                <a:schemeClr val="accent1">
                  <a:satMod val="150000"/>
                </a:schemeClr>
              </a:solidFill>
            </a:endParaRPr>
          </a:p>
        </p:txBody>
      </p:sp>
      <p:sp>
        <p:nvSpPr>
          <p:cNvPr id="15362" name="Subtitle 2"/>
          <p:cNvSpPr>
            <a:spLocks noGrp="1"/>
          </p:cNvSpPr>
          <p:nvPr>
            <p:ph type="subTitle" idx="1"/>
          </p:nvPr>
        </p:nvSpPr>
        <p:spPr>
          <a:xfrm>
            <a:off x="685800" y="1828800"/>
            <a:ext cx="8077200" cy="1500188"/>
          </a:xfrm>
        </p:spPr>
        <p:txBody>
          <a:bodyPr/>
          <a:lstStyle/>
          <a:p>
            <a:r>
              <a:rPr lang="en-GB" sz="3600" smtClean="0"/>
              <a:t>Les Repas</a:t>
            </a:r>
          </a:p>
        </p:txBody>
      </p:sp>
      <p:grpSp>
        <p:nvGrpSpPr>
          <p:cNvPr id="15363" name="Group 7"/>
          <p:cNvGrpSpPr>
            <a:grpSpLocks/>
          </p:cNvGrpSpPr>
          <p:nvPr/>
        </p:nvGrpSpPr>
        <p:grpSpPr bwMode="auto">
          <a:xfrm>
            <a:off x="2916238" y="333375"/>
            <a:ext cx="5903912" cy="1835150"/>
            <a:chOff x="467544" y="1520992"/>
            <a:chExt cx="5904656" cy="1836000"/>
          </a:xfrm>
        </p:grpSpPr>
        <p:pic>
          <p:nvPicPr>
            <p:cNvPr id="23554" name="Picture 2" descr="http://topnews.in/files/Cold-Cereals.jpg"/>
            <p:cNvPicPr>
              <a:picLocks noChangeArrowheads="1"/>
            </p:cNvPicPr>
            <p:nvPr/>
          </p:nvPicPr>
          <p:blipFill>
            <a:blip r:embed="rId2" cstate="print"/>
            <a:srcRect/>
            <a:stretch>
              <a:fillRect/>
            </a:stretch>
          </p:blipFill>
          <p:spPr bwMode="auto">
            <a:xfrm>
              <a:off x="467544" y="1556792"/>
              <a:ext cx="1800000" cy="1800000"/>
            </a:xfrm>
            <a:prstGeom prst="roundRect">
              <a:avLst/>
            </a:prstGeom>
            <a:noFill/>
            <a:ln w="38100">
              <a:solidFill>
                <a:schemeClr val="accent1"/>
              </a:solidFill>
            </a:ln>
          </p:spPr>
        </p:pic>
        <p:pic>
          <p:nvPicPr>
            <p:cNvPr id="23558" name="Picture 6" descr="http://media.cylex-uk.co.uk/news/MEAL-HOME-DELIVERY_031398_large.jpg"/>
            <p:cNvPicPr>
              <a:picLocks noChangeAspect="1" noChangeArrowheads="1"/>
            </p:cNvPicPr>
            <p:nvPr/>
          </p:nvPicPr>
          <p:blipFill>
            <a:blip r:embed="rId3" cstate="print"/>
            <a:srcRect/>
            <a:stretch>
              <a:fillRect/>
            </a:stretch>
          </p:blipFill>
          <p:spPr bwMode="auto">
            <a:xfrm>
              <a:off x="4536200" y="1520992"/>
              <a:ext cx="1836000" cy="1836000"/>
            </a:xfrm>
            <a:prstGeom prst="round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3560" name="Picture 8" descr="http://www.mumsnet.com/cms/uploads/content/lunchbox-pink.jpg"/>
            <p:cNvPicPr>
              <a:picLocks noChangeArrowheads="1"/>
            </p:cNvPicPr>
            <p:nvPr/>
          </p:nvPicPr>
          <p:blipFill>
            <a:blip r:embed="rId4" cstate="print"/>
            <a:srcRect l="6371" r="7620"/>
            <a:stretch>
              <a:fillRect/>
            </a:stretch>
          </p:blipFill>
          <p:spPr bwMode="auto">
            <a:xfrm>
              <a:off x="2483768" y="1556792"/>
              <a:ext cx="1800000" cy="1800000"/>
            </a:xfrm>
            <a:prstGeom prst="roundRect">
              <a:avLst/>
            </a:prstGeom>
            <a:noFill/>
            <a:ln w="38100">
              <a:solidFill>
                <a:schemeClr val="accent1"/>
              </a:solidFill>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Objectives </a:t>
            </a:r>
            <a:endParaRPr lang="en-GB" dirty="0">
              <a:solidFill>
                <a:schemeClr val="accent1">
                  <a:satMod val="150000"/>
                </a:schemeClr>
              </a:solidFill>
            </a:endParaRPr>
          </a:p>
        </p:txBody>
      </p:sp>
      <p:sp>
        <p:nvSpPr>
          <p:cNvPr id="16386" name="Content Placeholder 2"/>
          <p:cNvSpPr>
            <a:spLocks noGrp="1"/>
          </p:cNvSpPr>
          <p:nvPr>
            <p:ph idx="1"/>
          </p:nvPr>
        </p:nvSpPr>
        <p:spPr/>
        <p:txBody>
          <a:bodyPr/>
          <a:lstStyle/>
          <a:p>
            <a:r>
              <a:rPr lang="en-GB" smtClean="0"/>
              <a:t>To be able to talk about what you eat at different meal times</a:t>
            </a:r>
          </a:p>
          <a:p>
            <a:endParaRPr lang="en-GB" smtClean="0"/>
          </a:p>
          <a:p>
            <a:r>
              <a:rPr lang="en-GB" smtClean="0"/>
              <a:t>To understand how to make your sentences more whizzy and impressive</a:t>
            </a:r>
          </a:p>
          <a:p>
            <a:endParaRPr lang="en-GB" smtClean="0"/>
          </a:p>
          <a:p>
            <a:r>
              <a:rPr lang="en-GB" smtClean="0"/>
              <a:t>To understand how to use ‘</a:t>
            </a:r>
            <a:r>
              <a:rPr lang="en-GB" b="1" smtClean="0"/>
              <a:t>de</a:t>
            </a:r>
            <a:r>
              <a:rPr lang="en-GB" smtClean="0"/>
              <a:t>’ + foods</a:t>
            </a:r>
          </a:p>
        </p:txBody>
      </p:sp>
      <p:pic>
        <p:nvPicPr>
          <p:cNvPr id="16387" name="Picture 2" descr="C:\Users\nhirsch\AppData\Local\Microsoft\Windows\Temporary Internet Files\Content.IE5\404BTXYL\MC900368616[1].wmf"/>
          <p:cNvPicPr>
            <a:picLocks noChangeAspect="1" noChangeArrowheads="1"/>
          </p:cNvPicPr>
          <p:nvPr/>
        </p:nvPicPr>
        <p:blipFill>
          <a:blip r:embed="rId2"/>
          <a:srcRect/>
          <a:stretch>
            <a:fillRect/>
          </a:stretch>
        </p:blipFill>
        <p:spPr bwMode="auto">
          <a:xfrm>
            <a:off x="6948488" y="5373688"/>
            <a:ext cx="1892300" cy="1300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Les </a:t>
            </a:r>
            <a:r>
              <a:rPr lang="en-GB" dirty="0" err="1" smtClean="0">
                <a:solidFill>
                  <a:schemeClr val="accent1">
                    <a:satMod val="150000"/>
                  </a:schemeClr>
                </a:solidFill>
              </a:rPr>
              <a:t>repas</a:t>
            </a:r>
            <a:r>
              <a:rPr lang="en-GB" dirty="0" smtClean="0">
                <a:solidFill>
                  <a:schemeClr val="accent1">
                    <a:satMod val="150000"/>
                  </a:schemeClr>
                </a:solidFill>
              </a:rPr>
              <a:t>...</a:t>
            </a:r>
            <a:endParaRPr lang="en-GB" dirty="0">
              <a:solidFill>
                <a:schemeClr val="accent1">
                  <a:satMod val="150000"/>
                </a:schemeClr>
              </a:solidFill>
            </a:endParaRPr>
          </a:p>
        </p:txBody>
      </p:sp>
      <p:sp>
        <p:nvSpPr>
          <p:cNvPr id="17410" name="Content Placeholder 2"/>
          <p:cNvSpPr>
            <a:spLocks noGrp="1"/>
          </p:cNvSpPr>
          <p:nvPr>
            <p:ph idx="1"/>
          </p:nvPr>
        </p:nvSpPr>
        <p:spPr>
          <a:xfrm>
            <a:off x="1619250" y="1989138"/>
            <a:ext cx="7067550" cy="6264275"/>
          </a:xfrm>
        </p:spPr>
        <p:txBody>
          <a:bodyPr/>
          <a:lstStyle/>
          <a:p>
            <a:pPr>
              <a:buFont typeface="Wingdings 2" pitchFamily="18" charset="2"/>
              <a:buNone/>
            </a:pPr>
            <a:r>
              <a:rPr lang="en-GB" smtClean="0"/>
              <a:t>Le petit-déjeuner</a:t>
            </a:r>
          </a:p>
          <a:p>
            <a:pPr>
              <a:buFont typeface="Wingdings 2" pitchFamily="18" charset="2"/>
              <a:buNone/>
            </a:pPr>
            <a:endParaRPr lang="en-GB" sz="2400" smtClean="0"/>
          </a:p>
          <a:p>
            <a:pPr>
              <a:buFont typeface="Wingdings 2" pitchFamily="18" charset="2"/>
              <a:buNone/>
            </a:pPr>
            <a:endParaRPr lang="en-GB" smtClean="0"/>
          </a:p>
          <a:p>
            <a:pPr>
              <a:buFont typeface="Wingdings 2" pitchFamily="18" charset="2"/>
              <a:buNone/>
            </a:pPr>
            <a:r>
              <a:rPr lang="en-GB" smtClean="0"/>
              <a:t>Le déjeuner</a:t>
            </a:r>
          </a:p>
          <a:p>
            <a:pPr>
              <a:buFont typeface="Wingdings 2" pitchFamily="18" charset="2"/>
              <a:buNone/>
            </a:pPr>
            <a:endParaRPr lang="en-GB" sz="2800" smtClean="0"/>
          </a:p>
          <a:p>
            <a:pPr>
              <a:buFont typeface="Wingdings 2" pitchFamily="18" charset="2"/>
              <a:buNone/>
            </a:pPr>
            <a:endParaRPr lang="en-GB" smtClean="0"/>
          </a:p>
          <a:p>
            <a:pPr>
              <a:buFont typeface="Wingdings 2" pitchFamily="18" charset="2"/>
              <a:buNone/>
            </a:pPr>
            <a:r>
              <a:rPr lang="en-GB" smtClean="0"/>
              <a:t>Le dîner</a:t>
            </a:r>
          </a:p>
          <a:p>
            <a:pPr>
              <a:buFont typeface="Wingdings 2" pitchFamily="18" charset="2"/>
              <a:buNone/>
            </a:pPr>
            <a:endParaRPr lang="en-GB" smtClean="0"/>
          </a:p>
          <a:p>
            <a:pPr>
              <a:buFont typeface="Wingdings 2" pitchFamily="18" charset="2"/>
              <a:buNone/>
            </a:pPr>
            <a:endParaRPr lang="en-GB" sz="2000" smtClean="0"/>
          </a:p>
          <a:p>
            <a:pPr>
              <a:buFont typeface="Wingdings 2" pitchFamily="18" charset="2"/>
              <a:buNone/>
            </a:pPr>
            <a:r>
              <a:rPr lang="en-GB" smtClean="0"/>
              <a:t>Le goûter </a:t>
            </a:r>
          </a:p>
          <a:p>
            <a:pPr>
              <a:buFont typeface="Wingdings 2" pitchFamily="18" charset="2"/>
              <a:buNone/>
            </a:pPr>
            <a:endParaRPr lang="en-GB" smtClean="0"/>
          </a:p>
          <a:p>
            <a:pPr>
              <a:buFont typeface="Wingdings 2" pitchFamily="18" charset="2"/>
              <a:buNone/>
            </a:pPr>
            <a:endParaRPr lang="en-GB" smtClean="0"/>
          </a:p>
        </p:txBody>
      </p:sp>
      <p:pic>
        <p:nvPicPr>
          <p:cNvPr id="4" name="Picture 2" descr="http://topnews.in/files/Cold-Cereals.jpg"/>
          <p:cNvPicPr>
            <a:picLocks noChangeArrowheads="1"/>
          </p:cNvPicPr>
          <p:nvPr/>
        </p:nvPicPr>
        <p:blipFill>
          <a:blip r:embed="rId2" cstate="print"/>
          <a:srcRect/>
          <a:stretch>
            <a:fillRect/>
          </a:stretch>
        </p:blipFill>
        <p:spPr bwMode="auto">
          <a:xfrm>
            <a:off x="179512" y="1700808"/>
            <a:ext cx="1152128" cy="1152128"/>
          </a:xfrm>
          <a:prstGeom prst="roundRect">
            <a:avLst/>
          </a:prstGeom>
          <a:noFill/>
          <a:ln w="38100">
            <a:solidFill>
              <a:schemeClr val="accent1"/>
            </a:solidFill>
          </a:ln>
        </p:spPr>
      </p:pic>
      <p:pic>
        <p:nvPicPr>
          <p:cNvPr id="5" name="Picture 6" descr="http://media.cylex-uk.co.uk/news/MEAL-HOME-DELIVERY_031398_large.jpg"/>
          <p:cNvPicPr>
            <a:picLocks noChangeAspect="1" noChangeArrowheads="1"/>
          </p:cNvPicPr>
          <p:nvPr/>
        </p:nvPicPr>
        <p:blipFill>
          <a:blip r:embed="rId3" cstate="print"/>
          <a:srcRect/>
          <a:stretch>
            <a:fillRect/>
          </a:stretch>
        </p:blipFill>
        <p:spPr bwMode="auto">
          <a:xfrm>
            <a:off x="179512" y="4437112"/>
            <a:ext cx="1175170" cy="1175170"/>
          </a:xfrm>
          <a:prstGeom prst="roundRect">
            <a:avLst/>
          </a:prstGeom>
          <a:ln w="38100" cap="sq">
            <a:solidFill>
              <a:schemeClr val="accent1"/>
            </a:solidFill>
            <a:prstDash val="solid"/>
            <a:miter lim="800000"/>
          </a:ln>
          <a:effectLst/>
        </p:spPr>
      </p:pic>
      <p:pic>
        <p:nvPicPr>
          <p:cNvPr id="6" name="Picture 8" descr="http://www.mumsnet.com/cms/uploads/content/lunchbox-pink.jpg"/>
          <p:cNvPicPr>
            <a:picLocks noChangeArrowheads="1"/>
          </p:cNvPicPr>
          <p:nvPr/>
        </p:nvPicPr>
        <p:blipFill>
          <a:blip r:embed="rId4" cstate="print"/>
          <a:srcRect l="6371" r="7620"/>
          <a:stretch>
            <a:fillRect/>
          </a:stretch>
        </p:blipFill>
        <p:spPr bwMode="auto">
          <a:xfrm>
            <a:off x="179512" y="3068960"/>
            <a:ext cx="1152128" cy="1152128"/>
          </a:xfrm>
          <a:prstGeom prst="roundRect">
            <a:avLst/>
          </a:prstGeom>
          <a:noFill/>
          <a:ln w="38100">
            <a:solidFill>
              <a:schemeClr val="accent1"/>
            </a:solidFill>
          </a:ln>
        </p:spPr>
      </p:pic>
      <p:pic>
        <p:nvPicPr>
          <p:cNvPr id="17414" name="Picture 2" descr="http://upload.wikimedia.org/wikipedia/en/6/65/Mars-Bar-UK-Wrapper-Small.jpg"/>
          <p:cNvPicPr>
            <a:picLocks noChangeAspect="1" noChangeArrowheads="1"/>
          </p:cNvPicPr>
          <p:nvPr/>
        </p:nvPicPr>
        <p:blipFill>
          <a:blip r:embed="rId5"/>
          <a:srcRect/>
          <a:stretch>
            <a:fillRect/>
          </a:stretch>
        </p:blipFill>
        <p:spPr bwMode="auto">
          <a:xfrm rot="-1264886">
            <a:off x="206375" y="6083300"/>
            <a:ext cx="1217613" cy="37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GB" sz="2800" dirty="0" smtClean="0">
                <a:solidFill>
                  <a:schemeClr val="accent1">
                    <a:satMod val="150000"/>
                  </a:schemeClr>
                </a:solidFill>
              </a:rPr>
              <a:t>Write these foods into the table depending on when you eat them – you can use them more than once!</a:t>
            </a:r>
            <a:endParaRPr lang="en-GB" sz="2800" dirty="0">
              <a:solidFill>
                <a:schemeClr val="accent1">
                  <a:satMod val="150000"/>
                </a:schemeClr>
              </a:solidFill>
            </a:endParaRPr>
          </a:p>
        </p:txBody>
      </p:sp>
      <p:graphicFrame>
        <p:nvGraphicFramePr>
          <p:cNvPr id="4" name="Content Placeholder 3"/>
          <p:cNvGraphicFramePr>
            <a:graphicFrameLocks noGrp="1"/>
          </p:cNvGraphicFramePr>
          <p:nvPr>
            <p:ph idx="1"/>
          </p:nvPr>
        </p:nvGraphicFramePr>
        <p:xfrm>
          <a:off x="36513" y="1628775"/>
          <a:ext cx="9072000" cy="3422198"/>
        </p:xfrm>
        <a:graphic>
          <a:graphicData uri="http://schemas.openxmlformats.org/drawingml/2006/table">
            <a:tbl>
              <a:tblPr firstRow="1" bandRow="1">
                <a:tableStyleId>{5C22544A-7EE6-4342-B048-85BDC9FD1C3A}</a:tableStyleId>
              </a:tblPr>
              <a:tblGrid>
                <a:gridCol w="2268000"/>
                <a:gridCol w="2268000"/>
                <a:gridCol w="2268000"/>
                <a:gridCol w="2268000"/>
              </a:tblGrid>
              <a:tr h="386236">
                <a:tc>
                  <a:txBody>
                    <a:bodyPr/>
                    <a:lstStyle/>
                    <a:p>
                      <a:pPr algn="ctr"/>
                      <a:r>
                        <a:rPr lang="en-GB" dirty="0" smtClean="0"/>
                        <a:t>Petit-</a:t>
                      </a:r>
                      <a:r>
                        <a:rPr lang="en-GB" dirty="0" err="1" smtClean="0"/>
                        <a:t>déjeuner</a:t>
                      </a:r>
                      <a:endParaRPr lang="en-GB" dirty="0" smtClean="0"/>
                    </a:p>
                    <a:p>
                      <a:pPr algn="ctr"/>
                      <a:r>
                        <a:rPr lang="en-GB" b="0" i="1" dirty="0" smtClean="0"/>
                        <a:t>Breakfast</a:t>
                      </a:r>
                      <a:endParaRPr lang="en-GB" b="0" i="1"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r>
                        <a:rPr lang="en-GB" dirty="0" err="1" smtClean="0"/>
                        <a:t>Déjeuner</a:t>
                      </a:r>
                      <a:r>
                        <a:rPr lang="en-GB" dirty="0" smtClean="0"/>
                        <a:t> </a:t>
                      </a:r>
                    </a:p>
                    <a:p>
                      <a:pPr algn="ctr"/>
                      <a:r>
                        <a:rPr lang="en-GB" b="0" i="1" dirty="0" smtClean="0"/>
                        <a:t>Lunch</a:t>
                      </a:r>
                      <a:r>
                        <a:rPr lang="en-GB" baseline="0" dirty="0" smtClean="0"/>
                        <a:t> </a:t>
                      </a:r>
                      <a:endParaRPr lang="en-GB"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r>
                        <a:rPr lang="en-GB" dirty="0" err="1" smtClean="0"/>
                        <a:t>Dîner</a:t>
                      </a:r>
                      <a:r>
                        <a:rPr lang="en-GB" dirty="0" smtClean="0"/>
                        <a:t> </a:t>
                      </a:r>
                    </a:p>
                    <a:p>
                      <a:pPr algn="ctr"/>
                      <a:r>
                        <a:rPr lang="en-GB" b="0" i="1" dirty="0" smtClean="0"/>
                        <a:t>Supper</a:t>
                      </a:r>
                      <a:endParaRPr lang="en-GB" b="0" i="1"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r>
                        <a:rPr lang="en-GB" dirty="0" err="1" smtClean="0"/>
                        <a:t>Goûter</a:t>
                      </a:r>
                      <a:endParaRPr lang="en-GB" dirty="0" smtClean="0"/>
                    </a:p>
                    <a:p>
                      <a:pPr algn="ctr"/>
                      <a:r>
                        <a:rPr lang="en-GB" b="0" i="1" dirty="0" smtClean="0"/>
                        <a:t>Snack</a:t>
                      </a:r>
                      <a:endParaRPr lang="en-GB" b="0" i="1"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r h="2782118">
                <a:tc>
                  <a:txBody>
                    <a:bodyPr/>
                    <a:lstStyle/>
                    <a:p>
                      <a:pPr algn="ctr"/>
                      <a:endParaRPr lang="en-GB"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endParaRPr lang="en-GB"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endParaRPr lang="en-GB"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c>
                  <a:txBody>
                    <a:bodyPr/>
                    <a:lstStyle/>
                    <a:p>
                      <a:pPr algn="ctr"/>
                      <a:endParaRPr lang="en-GB" dirty="0"/>
                    </a:p>
                  </a:txBody>
                  <a:tcPr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0" y="5084763"/>
          <a:ext cx="9144000" cy="2170840"/>
        </p:xfrm>
        <a:graphic>
          <a:graphicData uri="http://schemas.openxmlformats.org/drawingml/2006/table">
            <a:tbl>
              <a:tblPr bandRow="1">
                <a:tableStyleId>{5C22544A-7EE6-4342-B048-85BDC9FD1C3A}</a:tableStyleId>
              </a:tblPr>
              <a:tblGrid>
                <a:gridCol w="1524000"/>
                <a:gridCol w="1524000"/>
                <a:gridCol w="1524000"/>
                <a:gridCol w="1524000"/>
                <a:gridCol w="1524000"/>
                <a:gridCol w="1524000"/>
              </a:tblGrid>
              <a:tr h="360000">
                <a:tc>
                  <a:txBody>
                    <a:bodyPr/>
                    <a:lstStyle/>
                    <a:p>
                      <a:pPr algn="l"/>
                      <a:r>
                        <a:rPr lang="en-GB" sz="1400" dirty="0" smtClean="0">
                          <a:solidFill>
                            <a:schemeClr val="tx1"/>
                          </a:solidFill>
                        </a:rPr>
                        <a:t>le </a:t>
                      </a:r>
                      <a:r>
                        <a:rPr lang="en-GB" sz="1400" dirty="0" err="1" smtClean="0">
                          <a:solidFill>
                            <a:schemeClr val="tx1"/>
                          </a:solidFill>
                        </a:rPr>
                        <a:t>riz</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a:t>
                      </a:r>
                      <a:r>
                        <a:rPr lang="en-GB" sz="1400" dirty="0" err="1" smtClean="0">
                          <a:solidFill>
                            <a:schemeClr val="tx1"/>
                          </a:solidFill>
                        </a:rPr>
                        <a:t>céréales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le </a:t>
                      </a:r>
                      <a:r>
                        <a:rPr lang="en-GB" sz="1400" dirty="0" err="1" smtClean="0">
                          <a:solidFill>
                            <a:schemeClr val="tx1"/>
                          </a:solidFill>
                        </a:rPr>
                        <a:t>beurre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jus </a:t>
                      </a:r>
                      <a:r>
                        <a:rPr lang="en-GB" sz="1400" dirty="0" err="1" smtClean="0">
                          <a:solidFill>
                            <a:schemeClr val="tx1"/>
                          </a:solidFill>
                        </a:rPr>
                        <a:t>d’orange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chips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la </a:t>
                      </a:r>
                      <a:r>
                        <a:rPr lang="en-GB" sz="1400" dirty="0" err="1" smtClean="0">
                          <a:solidFill>
                            <a:schemeClr val="tx1"/>
                          </a:solidFill>
                        </a:rPr>
                        <a:t>confiture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00">
                <a:tc>
                  <a:txBody>
                    <a:bodyPr/>
                    <a:lstStyle/>
                    <a:p>
                      <a:pPr algn="l"/>
                      <a:r>
                        <a:rPr lang="en-GB" sz="1400" dirty="0" smtClean="0">
                          <a:solidFill>
                            <a:schemeClr val="tx1"/>
                          </a:solidFill>
                        </a:rPr>
                        <a:t>les </a:t>
                      </a:r>
                      <a:r>
                        <a:rPr lang="en-GB" sz="1400" dirty="0" err="1" smtClean="0">
                          <a:solidFill>
                            <a:schemeClr val="tx1"/>
                          </a:solidFill>
                        </a:rPr>
                        <a:t>pâtes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chocolat</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fromage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lait</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sandwiches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jambon</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00">
                <a:tc>
                  <a:txBody>
                    <a:bodyPr/>
                    <a:lstStyle/>
                    <a:p>
                      <a:pPr algn="l"/>
                      <a:r>
                        <a:rPr lang="en-GB" sz="1400" dirty="0" smtClean="0">
                          <a:solidFill>
                            <a:schemeClr val="tx1"/>
                          </a:solidFill>
                        </a:rPr>
                        <a:t>les frites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gâteau</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a:t>
                      </a:r>
                      <a:r>
                        <a:rPr lang="en-GB" sz="1400" dirty="0" err="1" smtClean="0">
                          <a:solidFill>
                            <a:schemeClr val="tx1"/>
                          </a:solidFill>
                        </a:rPr>
                        <a:t>bananes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poulet</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pain</a:t>
                      </a:r>
                      <a:r>
                        <a:rPr lang="en-GB" sz="1400" baseline="0" dirty="0" smtClean="0">
                          <a:solidFill>
                            <a:schemeClr val="tx1"/>
                          </a:solidFill>
                        </a:rPr>
                        <a:t> </a:t>
                      </a:r>
                      <a:r>
                        <a:rPr lang="en-GB" sz="1400" baseline="0" dirty="0" err="1" smtClean="0">
                          <a:solidFill>
                            <a:schemeClr val="tx1"/>
                          </a:solidFill>
                        </a:rPr>
                        <a:t>grillé</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maïs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00">
                <a:tc>
                  <a:txBody>
                    <a:bodyPr/>
                    <a:lstStyle/>
                    <a:p>
                      <a:pPr algn="l"/>
                      <a:r>
                        <a:rPr lang="en-GB" sz="1400" dirty="0" err="1" smtClean="0">
                          <a:solidFill>
                            <a:schemeClr val="tx1"/>
                          </a:solidFill>
                        </a:rPr>
                        <a:t>l’eau</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le coca</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a:t>
                      </a:r>
                      <a:r>
                        <a:rPr lang="en-GB" sz="1400" dirty="0" err="1" smtClean="0">
                          <a:solidFill>
                            <a:schemeClr val="tx1"/>
                          </a:solidFill>
                        </a:rPr>
                        <a:t>petits-pois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rPr>
                        <a:t>le </a:t>
                      </a:r>
                      <a:r>
                        <a:rPr lang="en-GB" sz="1400" dirty="0" err="1" smtClean="0">
                          <a:solidFill>
                            <a:schemeClr val="tx1"/>
                          </a:solidFill>
                        </a:rPr>
                        <a:t>thé</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curry</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les </a:t>
                      </a:r>
                      <a:r>
                        <a:rPr lang="en-GB" sz="1400" dirty="0" err="1" smtClean="0">
                          <a:solidFill>
                            <a:schemeClr val="tx1"/>
                          </a:solidFill>
                        </a:rPr>
                        <a:t>carrottes</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00">
                <a:tc>
                  <a:txBody>
                    <a:bodyPr/>
                    <a:lstStyle/>
                    <a:p>
                      <a:pPr algn="l"/>
                      <a:r>
                        <a:rPr lang="en-GB" sz="1400" dirty="0" smtClean="0">
                          <a:solidFill>
                            <a:schemeClr val="tx1"/>
                          </a:solidFill>
                        </a:rPr>
                        <a:t>le pain</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boeuf</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fromage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le </a:t>
                      </a:r>
                      <a:r>
                        <a:rPr lang="en-GB" sz="1400" dirty="0" err="1" smtClean="0">
                          <a:solidFill>
                            <a:schemeClr val="tx1"/>
                          </a:solidFill>
                        </a:rPr>
                        <a:t>poisson</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400" dirty="0" smtClean="0">
                          <a:solidFill>
                            <a:schemeClr val="tx1"/>
                          </a:solidFill>
                        </a:rPr>
                        <a:t>la glace</a:t>
                      </a: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ts val="1100"/>
                        </a:lnSpc>
                        <a:spcBef>
                          <a:spcPts val="0"/>
                        </a:spcBef>
                        <a:spcAft>
                          <a:spcPts val="0"/>
                        </a:spcAft>
                        <a:buClrTx/>
                        <a:buSzTx/>
                        <a:buFontTx/>
                        <a:buNone/>
                        <a:tabLst/>
                        <a:defRPr/>
                      </a:pPr>
                      <a:r>
                        <a:rPr lang="en-GB" sz="1400" dirty="0" smtClean="0">
                          <a:solidFill>
                            <a:schemeClr val="tx1"/>
                          </a:solidFill>
                        </a:rPr>
                        <a:t>les pommes de </a:t>
                      </a:r>
                      <a:r>
                        <a:rPr lang="en-GB" sz="1400" dirty="0" err="1" smtClean="0">
                          <a:solidFill>
                            <a:schemeClr val="tx1"/>
                          </a:solidFill>
                        </a:rPr>
                        <a:t>terre</a:t>
                      </a:r>
                      <a:endParaRPr lang="en-GB" sz="1400" dirty="0">
                        <a:solidFill>
                          <a:schemeClr val="tx1"/>
                        </a:solidFill>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0000">
                <a:tc>
                  <a:txBody>
                    <a:bodyPr/>
                    <a:lstStyle/>
                    <a:p>
                      <a:pPr algn="l"/>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a:t>
            </a:r>
            <a:endParaRPr lang="en-GB" dirty="0">
              <a:solidFill>
                <a:schemeClr val="accent1">
                  <a:satMod val="150000"/>
                </a:schemeClr>
              </a:solidFill>
            </a:endParaRPr>
          </a:p>
        </p:txBody>
      </p:sp>
      <p:sp>
        <p:nvSpPr>
          <p:cNvPr id="3" name="Content Placeholder 2"/>
          <p:cNvSpPr>
            <a:spLocks noGrp="1"/>
          </p:cNvSpPr>
          <p:nvPr>
            <p:ph idx="1"/>
          </p:nvPr>
        </p:nvSpPr>
        <p:spPr>
          <a:xfrm>
            <a:off x="457200" y="1774825"/>
            <a:ext cx="8686800" cy="4625975"/>
          </a:xfrm>
        </p:spPr>
        <p:txBody>
          <a:bodyPr rtlCol="0">
            <a:normAutofit fontScale="92500"/>
          </a:bodyPr>
          <a:lstStyle/>
          <a:p>
            <a:pPr marL="438912" indent="-320040" fontAlgn="auto">
              <a:spcBef>
                <a:spcPts val="0"/>
              </a:spcBef>
              <a:spcAft>
                <a:spcPts val="0"/>
              </a:spcAft>
              <a:buFont typeface="Wingdings 2"/>
              <a:buChar char=""/>
              <a:defRPr/>
            </a:pPr>
            <a:r>
              <a:rPr lang="en-GB" dirty="0" smtClean="0"/>
              <a:t>You have met the word ‘de’ before when learning about sports.</a:t>
            </a:r>
          </a:p>
          <a:p>
            <a:pPr marL="438912" indent="-320040" fontAlgn="auto">
              <a:spcBef>
                <a:spcPts val="0"/>
              </a:spcBef>
              <a:spcAft>
                <a:spcPts val="0"/>
              </a:spcAft>
              <a:buFont typeface="Wingdings 2"/>
              <a:buChar char=""/>
              <a:defRPr/>
            </a:pPr>
            <a:r>
              <a:rPr lang="en-GB" dirty="0" smtClean="0"/>
              <a:t>In this case, it means </a:t>
            </a:r>
            <a:r>
              <a:rPr lang="en-GB" dirty="0" smtClean="0">
                <a:solidFill>
                  <a:schemeClr val="accent2"/>
                </a:solidFill>
                <a:effectLst>
                  <a:outerShdw blurRad="38100" dist="38100" dir="2700000" algn="tl">
                    <a:srgbClr val="000000">
                      <a:alpha val="43137"/>
                    </a:srgbClr>
                  </a:outerShdw>
                </a:effectLst>
              </a:rPr>
              <a:t>SOME</a:t>
            </a:r>
          </a:p>
          <a:p>
            <a:pPr marL="438912" indent="-320040" fontAlgn="auto">
              <a:spcBef>
                <a:spcPts val="0"/>
              </a:spcBef>
              <a:spcAft>
                <a:spcPts val="0"/>
              </a:spcAft>
              <a:buFont typeface="Wingdings 2"/>
              <a:buChar char=""/>
              <a:defRPr/>
            </a:pPr>
            <a:r>
              <a:rPr lang="en-GB" dirty="0" smtClean="0"/>
              <a:t>It changes depending on the word that follows it:</a:t>
            </a:r>
          </a:p>
          <a:p>
            <a:pPr marL="438912" indent="-320040" fontAlgn="auto">
              <a:spcBef>
                <a:spcPts val="0"/>
              </a:spcBef>
              <a:spcAft>
                <a:spcPts val="0"/>
              </a:spcAft>
              <a:buFont typeface="Wingdings 2"/>
              <a:buChar char=""/>
              <a:defRPr/>
            </a:pPr>
            <a:endParaRPr lang="en-GB" dirty="0" smtClean="0"/>
          </a:p>
          <a:p>
            <a:pPr marL="731520" lvl="1" indent="-274320" fontAlgn="auto">
              <a:spcAft>
                <a:spcPts val="0"/>
              </a:spcAft>
              <a:buFont typeface="Wingdings"/>
              <a:buChar char=""/>
              <a:defRPr/>
            </a:pPr>
            <a:r>
              <a:rPr lang="en-GB" dirty="0" smtClean="0"/>
              <a:t>DE + LE </a:t>
            </a:r>
            <a:r>
              <a:rPr lang="en-GB" dirty="0" smtClean="0">
                <a:sym typeface="Wingdings" pitchFamily="2" charset="2"/>
              </a:rPr>
              <a:t>= DU   		je mange </a:t>
            </a:r>
            <a:r>
              <a:rPr lang="en-GB" b="1" dirty="0" smtClean="0">
                <a:solidFill>
                  <a:schemeClr val="accent2"/>
                </a:solidFill>
                <a:effectLst>
                  <a:outerShdw blurRad="38100" dist="38100" dir="2700000" algn="tl">
                    <a:srgbClr val="000000">
                      <a:alpha val="43137"/>
                    </a:srgbClr>
                  </a:outerShdw>
                </a:effectLst>
                <a:sym typeface="Wingdings" pitchFamily="2" charset="2"/>
              </a:rPr>
              <a:t>du</a:t>
            </a:r>
            <a:r>
              <a:rPr lang="en-GB" dirty="0" smtClean="0">
                <a:sym typeface="Wingdings" pitchFamily="2" charset="2"/>
              </a:rPr>
              <a:t> </a:t>
            </a:r>
            <a:r>
              <a:rPr lang="en-GB" dirty="0" err="1" smtClean="0">
                <a:sym typeface="Wingdings" pitchFamily="2" charset="2"/>
              </a:rPr>
              <a:t>jambon</a:t>
            </a:r>
            <a:endParaRPr lang="en-GB" dirty="0" smtClean="0">
              <a:sym typeface="Wingdings" pitchFamily="2" charset="2"/>
            </a:endParaRPr>
          </a:p>
          <a:p>
            <a:pPr marL="731520" lvl="1" indent="-274320" fontAlgn="auto">
              <a:spcAft>
                <a:spcPts val="0"/>
              </a:spcAft>
              <a:buFont typeface="Wingdings"/>
              <a:buChar char=""/>
              <a:defRPr/>
            </a:pPr>
            <a:r>
              <a:rPr lang="en-GB" dirty="0" smtClean="0">
                <a:sym typeface="Wingdings" pitchFamily="2" charset="2"/>
              </a:rPr>
              <a:t>DE + LA = DE LA	je mange </a:t>
            </a:r>
            <a:r>
              <a:rPr lang="en-GB" b="1" dirty="0" smtClean="0">
                <a:solidFill>
                  <a:schemeClr val="accent2"/>
                </a:solidFill>
                <a:effectLst>
                  <a:outerShdw blurRad="38100" dist="38100" dir="2700000" algn="tl">
                    <a:srgbClr val="000000">
                      <a:alpha val="43137"/>
                    </a:srgbClr>
                  </a:outerShdw>
                </a:effectLst>
                <a:sym typeface="Wingdings" pitchFamily="2" charset="2"/>
              </a:rPr>
              <a:t>de la </a:t>
            </a:r>
            <a:r>
              <a:rPr lang="en-GB" dirty="0" smtClean="0">
                <a:sym typeface="Wingdings" pitchFamily="2" charset="2"/>
              </a:rPr>
              <a:t>pizza </a:t>
            </a:r>
          </a:p>
          <a:p>
            <a:pPr marL="731520" lvl="1" indent="-274320" fontAlgn="auto">
              <a:spcAft>
                <a:spcPts val="0"/>
              </a:spcAft>
              <a:buFont typeface="Wingdings"/>
              <a:buChar char=""/>
              <a:defRPr/>
            </a:pPr>
            <a:r>
              <a:rPr lang="en-GB" dirty="0" smtClean="0">
                <a:sym typeface="Wingdings" pitchFamily="2" charset="2"/>
              </a:rPr>
              <a:t>DE + L’ = DE L’		je bois </a:t>
            </a:r>
            <a:r>
              <a:rPr lang="en-GB" b="1" dirty="0" smtClean="0">
                <a:solidFill>
                  <a:schemeClr val="accent2"/>
                </a:solidFill>
                <a:effectLst>
                  <a:outerShdw blurRad="38100" dist="38100" dir="2700000" algn="tl">
                    <a:srgbClr val="000000">
                      <a:alpha val="43137"/>
                    </a:srgbClr>
                  </a:outerShdw>
                </a:effectLst>
                <a:sym typeface="Wingdings" pitchFamily="2" charset="2"/>
              </a:rPr>
              <a:t>de </a:t>
            </a:r>
            <a:r>
              <a:rPr lang="en-GB" b="1" dirty="0" err="1" smtClean="0">
                <a:solidFill>
                  <a:schemeClr val="accent2"/>
                </a:solidFill>
                <a:effectLst>
                  <a:outerShdw blurRad="38100" dist="38100" dir="2700000" algn="tl">
                    <a:srgbClr val="000000">
                      <a:alpha val="43137"/>
                    </a:srgbClr>
                  </a:outerShdw>
                </a:effectLst>
                <a:sym typeface="Wingdings" pitchFamily="2" charset="2"/>
              </a:rPr>
              <a:t>l’</a:t>
            </a:r>
            <a:r>
              <a:rPr lang="en-GB" dirty="0" err="1" smtClean="0">
                <a:sym typeface="Wingdings" pitchFamily="2" charset="2"/>
              </a:rPr>
              <a:t>eau</a:t>
            </a:r>
            <a:endParaRPr lang="en-GB" dirty="0" smtClean="0">
              <a:sym typeface="Wingdings" pitchFamily="2" charset="2"/>
            </a:endParaRPr>
          </a:p>
          <a:p>
            <a:pPr marL="731520" lvl="1" indent="-274320" fontAlgn="auto">
              <a:spcAft>
                <a:spcPts val="0"/>
              </a:spcAft>
              <a:buFont typeface="Wingdings"/>
              <a:buChar char=""/>
              <a:defRPr/>
            </a:pPr>
            <a:r>
              <a:rPr lang="en-GB" dirty="0" smtClean="0">
                <a:sym typeface="Wingdings" pitchFamily="2" charset="2"/>
              </a:rPr>
              <a:t> DE + LES = DES	je mange </a:t>
            </a:r>
            <a:r>
              <a:rPr lang="en-GB" b="1" dirty="0" smtClean="0">
                <a:solidFill>
                  <a:schemeClr val="accent2"/>
                </a:solidFill>
                <a:effectLst>
                  <a:outerShdw blurRad="38100" dist="38100" dir="2700000" algn="tl">
                    <a:srgbClr val="000000">
                      <a:alpha val="43137"/>
                    </a:srgbClr>
                  </a:outerShdw>
                </a:effectLst>
                <a:sym typeface="Wingdings" pitchFamily="2" charset="2"/>
              </a:rPr>
              <a:t>des</a:t>
            </a:r>
            <a:r>
              <a:rPr lang="en-GB" dirty="0" smtClean="0">
                <a:sym typeface="Wingdings" pitchFamily="2" charset="2"/>
              </a:rPr>
              <a:t> sandwiches</a:t>
            </a:r>
          </a:p>
          <a:p>
            <a:pPr marL="731520" lvl="1" indent="-274320" fontAlgn="auto">
              <a:spcAft>
                <a:spcPts val="0"/>
              </a:spcAft>
              <a:buFont typeface="Wingdings"/>
              <a:buChar char=""/>
              <a:defRPr/>
            </a:pPr>
            <a:endParaRPr lang="en-GB" dirty="0" smtClean="0">
              <a:sym typeface="Wingdings" pitchFamily="2" charset="2"/>
            </a:endParaRPr>
          </a:p>
          <a:p>
            <a:pPr marL="731520" lvl="1" indent="-274320" fontAlgn="auto">
              <a:spcAft>
                <a:spcPts val="0"/>
              </a:spcAft>
              <a:buFont typeface="Wingdings"/>
              <a:buChar char=""/>
              <a:defRPr/>
            </a:pP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Comme</a:t>
            </a:r>
            <a:r>
              <a:rPr lang="en-GB" dirty="0" smtClean="0">
                <a:solidFill>
                  <a:schemeClr val="accent1">
                    <a:satMod val="150000"/>
                  </a:schemeClr>
                </a:solidFill>
              </a:rPr>
              <a:t>...</a:t>
            </a:r>
            <a:endParaRPr lang="en-GB" dirty="0">
              <a:solidFill>
                <a:schemeClr val="accent1">
                  <a:satMod val="150000"/>
                </a:schemeClr>
              </a:solidFill>
            </a:endParaRPr>
          </a:p>
        </p:txBody>
      </p:sp>
      <p:sp>
        <p:nvSpPr>
          <p:cNvPr id="21506" name="Content Placeholder 2"/>
          <p:cNvSpPr>
            <a:spLocks noGrp="1"/>
          </p:cNvSpPr>
          <p:nvPr>
            <p:ph idx="1"/>
          </p:nvPr>
        </p:nvSpPr>
        <p:spPr>
          <a:xfrm>
            <a:off x="457200" y="1774825"/>
            <a:ext cx="8686800" cy="4625975"/>
          </a:xfrm>
        </p:spPr>
        <p:txBody>
          <a:bodyPr/>
          <a:lstStyle/>
          <a:p>
            <a:r>
              <a:rPr lang="en-GB" smtClean="0"/>
              <a:t>Comme petit déjeuner je mange </a:t>
            </a:r>
            <a:r>
              <a:rPr lang="en-GB" u="sng" smtClean="0">
                <a:solidFill>
                  <a:schemeClr val="accent2"/>
                </a:solidFill>
              </a:rPr>
              <a:t>des</a:t>
            </a:r>
            <a:r>
              <a:rPr lang="en-GB" smtClean="0">
                <a:solidFill>
                  <a:schemeClr val="accent2"/>
                </a:solidFill>
              </a:rPr>
              <a:t> céréales </a:t>
            </a:r>
            <a:r>
              <a:rPr lang="en-GB" smtClean="0"/>
              <a:t>et je bois </a:t>
            </a:r>
            <a:r>
              <a:rPr lang="en-GB" u="sng" smtClean="0">
                <a:solidFill>
                  <a:schemeClr val="accent2"/>
                </a:solidFill>
              </a:rPr>
              <a:t>du</a:t>
            </a:r>
            <a:r>
              <a:rPr lang="en-GB" smtClean="0">
                <a:solidFill>
                  <a:schemeClr val="accent2"/>
                </a:solidFill>
              </a:rPr>
              <a:t> jus d’orange</a:t>
            </a:r>
            <a:r>
              <a:rPr lang="en-GB" smtClean="0"/>
              <a:t>.</a:t>
            </a:r>
          </a:p>
          <a:p>
            <a:r>
              <a:rPr lang="en-GB" smtClean="0"/>
              <a:t>Comme déjeuner je mange...et je bois...</a:t>
            </a:r>
          </a:p>
          <a:p>
            <a:r>
              <a:rPr lang="en-GB" smtClean="0"/>
              <a:t>Comme dîner je mange...et je bois...</a:t>
            </a:r>
          </a:p>
          <a:p>
            <a:endParaRPr lang="en-GB" smtClean="0"/>
          </a:p>
        </p:txBody>
      </p:sp>
      <p:sp>
        <p:nvSpPr>
          <p:cNvPr id="4" name="Cloud Callout 3"/>
          <p:cNvSpPr/>
          <p:nvPr/>
        </p:nvSpPr>
        <p:spPr>
          <a:xfrm>
            <a:off x="3203575" y="4437063"/>
            <a:ext cx="5689600" cy="1871662"/>
          </a:xfrm>
          <a:prstGeom prst="cloudCallout">
            <a:avLst>
              <a:gd name="adj1" fmla="val -80013"/>
              <a:gd name="adj2" fmla="val 31974"/>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GB" sz="2400" dirty="0"/>
              <a:t>Write down </a:t>
            </a:r>
            <a:r>
              <a:rPr lang="en-GB" sz="2400" u="sng" dirty="0"/>
              <a:t>one</a:t>
            </a:r>
            <a:r>
              <a:rPr lang="en-GB" sz="2400" dirty="0"/>
              <a:t> thing you eat and drink at each meal. </a:t>
            </a:r>
          </a:p>
          <a:p>
            <a:pPr algn="ctr" fontAlgn="auto">
              <a:spcBef>
                <a:spcPts val="0"/>
              </a:spcBef>
              <a:spcAft>
                <a:spcPts val="0"/>
              </a:spcAft>
              <a:defRPr/>
            </a:pPr>
            <a:r>
              <a:rPr lang="en-GB" sz="2400" dirty="0"/>
              <a:t>Don’t forget to change DE...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5076825" y="5445125"/>
            <a:ext cx="1928813" cy="1143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5" name="Rounded Rectangle 24"/>
          <p:cNvSpPr/>
          <p:nvPr/>
        </p:nvSpPr>
        <p:spPr>
          <a:xfrm>
            <a:off x="2771775" y="4149725"/>
            <a:ext cx="2663825" cy="114141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2531" name="Content Placeholder 4"/>
          <p:cNvSpPr>
            <a:spLocks noGrp="1"/>
          </p:cNvSpPr>
          <p:nvPr>
            <p:ph idx="4294967295"/>
          </p:nvPr>
        </p:nvSpPr>
        <p:spPr>
          <a:xfrm>
            <a:off x="0" y="188913"/>
            <a:ext cx="3314700" cy="714375"/>
          </a:xfrm>
        </p:spPr>
        <p:txBody>
          <a:bodyPr/>
          <a:lstStyle/>
          <a:p>
            <a:pPr>
              <a:buFont typeface="Wingdings 2" pitchFamily="18" charset="2"/>
              <a:buNone/>
            </a:pPr>
            <a:r>
              <a:rPr lang="en-US" sz="2400" smtClean="0"/>
              <a:t>Normalement je mange  </a:t>
            </a:r>
          </a:p>
        </p:txBody>
      </p:sp>
      <p:sp>
        <p:nvSpPr>
          <p:cNvPr id="22532" name="TextBox 6"/>
          <p:cNvSpPr txBox="1">
            <a:spLocks noChangeArrowheads="1"/>
          </p:cNvSpPr>
          <p:nvPr/>
        </p:nvSpPr>
        <p:spPr bwMode="auto">
          <a:xfrm>
            <a:off x="5651500" y="188913"/>
            <a:ext cx="3714750" cy="461962"/>
          </a:xfrm>
          <a:prstGeom prst="rect">
            <a:avLst/>
          </a:prstGeom>
          <a:noFill/>
          <a:ln w="9525">
            <a:noFill/>
            <a:miter lim="800000"/>
            <a:headEnd/>
            <a:tailEnd/>
          </a:ln>
        </p:spPr>
        <p:txBody>
          <a:bodyPr>
            <a:spAutoFit/>
          </a:bodyPr>
          <a:lstStyle/>
          <a:p>
            <a:r>
              <a:rPr lang="en-US" sz="2400">
                <a:latin typeface="Corbel" pitchFamily="34" charset="0"/>
              </a:rPr>
              <a:t>comme petit – déjeuner, </a:t>
            </a:r>
          </a:p>
        </p:txBody>
      </p:sp>
      <p:sp>
        <p:nvSpPr>
          <p:cNvPr id="8" name="Rounded Rectangle 7"/>
          <p:cNvSpPr/>
          <p:nvPr/>
        </p:nvSpPr>
        <p:spPr>
          <a:xfrm>
            <a:off x="3276600" y="71438"/>
            <a:ext cx="2303463" cy="119697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2534" name="TextBox 5"/>
          <p:cNvSpPr txBox="1">
            <a:spLocks noChangeArrowheads="1"/>
          </p:cNvSpPr>
          <p:nvPr/>
        </p:nvSpPr>
        <p:spPr bwMode="auto">
          <a:xfrm>
            <a:off x="3419475" y="68263"/>
            <a:ext cx="2305050" cy="1200150"/>
          </a:xfrm>
          <a:prstGeom prst="rect">
            <a:avLst/>
          </a:prstGeom>
          <a:noFill/>
          <a:ln w="9525">
            <a:noFill/>
            <a:miter lim="800000"/>
            <a:headEnd/>
            <a:tailEnd/>
          </a:ln>
        </p:spPr>
        <p:txBody>
          <a:bodyPr>
            <a:spAutoFit/>
          </a:bodyPr>
          <a:lstStyle/>
          <a:p>
            <a:r>
              <a:rPr lang="en-GB" sz="2400">
                <a:solidFill>
                  <a:schemeClr val="bg1"/>
                </a:solidFill>
                <a:latin typeface="Corbel" pitchFamily="34" charset="0"/>
              </a:rPr>
              <a:t>des céréales </a:t>
            </a:r>
            <a:endParaRPr lang="en-US" sz="2400">
              <a:solidFill>
                <a:schemeClr val="bg1"/>
              </a:solidFill>
              <a:latin typeface="Corbel" pitchFamily="34" charset="0"/>
            </a:endParaRPr>
          </a:p>
          <a:p>
            <a:r>
              <a:rPr lang="en-GB" sz="2400">
                <a:solidFill>
                  <a:schemeClr val="bg1"/>
                </a:solidFill>
                <a:latin typeface="Corbel" pitchFamily="34" charset="0"/>
              </a:rPr>
              <a:t>des croissants</a:t>
            </a:r>
            <a:endParaRPr lang="en-US" sz="2400">
              <a:solidFill>
                <a:schemeClr val="bg1"/>
              </a:solidFill>
              <a:latin typeface="Corbel" pitchFamily="34" charset="0"/>
            </a:endParaRPr>
          </a:p>
          <a:p>
            <a:r>
              <a:rPr lang="en-GB" sz="2400">
                <a:solidFill>
                  <a:schemeClr val="bg1"/>
                </a:solidFill>
                <a:latin typeface="Corbel" pitchFamily="34" charset="0"/>
              </a:rPr>
              <a:t>des tartines</a:t>
            </a:r>
            <a:endParaRPr lang="en-US" sz="2400">
              <a:solidFill>
                <a:schemeClr val="bg1"/>
              </a:solidFill>
              <a:latin typeface="Corbel" pitchFamily="34" charset="0"/>
            </a:endParaRPr>
          </a:p>
        </p:txBody>
      </p:sp>
      <p:sp>
        <p:nvSpPr>
          <p:cNvPr id="22535" name="TextBox 8"/>
          <p:cNvSpPr txBox="1">
            <a:spLocks noChangeArrowheads="1"/>
          </p:cNvSpPr>
          <p:nvPr/>
        </p:nvSpPr>
        <p:spPr bwMode="auto">
          <a:xfrm>
            <a:off x="179388" y="1628775"/>
            <a:ext cx="1439862" cy="461963"/>
          </a:xfrm>
          <a:prstGeom prst="rect">
            <a:avLst/>
          </a:prstGeom>
          <a:noFill/>
          <a:ln w="9525">
            <a:noFill/>
            <a:miter lim="800000"/>
            <a:headEnd/>
            <a:tailEnd/>
          </a:ln>
        </p:spPr>
        <p:txBody>
          <a:bodyPr>
            <a:spAutoFit/>
          </a:bodyPr>
          <a:lstStyle/>
          <a:p>
            <a:r>
              <a:rPr lang="en-GB" sz="2400">
                <a:latin typeface="Corbel" pitchFamily="34" charset="0"/>
              </a:rPr>
              <a:t>et je bois</a:t>
            </a:r>
            <a:endParaRPr lang="en-US" sz="2400">
              <a:latin typeface="Corbel" pitchFamily="34" charset="0"/>
            </a:endParaRPr>
          </a:p>
        </p:txBody>
      </p:sp>
      <p:sp>
        <p:nvSpPr>
          <p:cNvPr id="11" name="Rounded Rectangle 10"/>
          <p:cNvSpPr/>
          <p:nvPr/>
        </p:nvSpPr>
        <p:spPr>
          <a:xfrm>
            <a:off x="1476375" y="1412875"/>
            <a:ext cx="2590800" cy="122396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2537" name="TextBox 9"/>
          <p:cNvSpPr txBox="1">
            <a:spLocks noChangeArrowheads="1"/>
          </p:cNvSpPr>
          <p:nvPr/>
        </p:nvSpPr>
        <p:spPr bwMode="auto">
          <a:xfrm>
            <a:off x="1547813" y="1412875"/>
            <a:ext cx="2663825" cy="1570038"/>
          </a:xfrm>
          <a:prstGeom prst="rect">
            <a:avLst/>
          </a:prstGeom>
          <a:noFill/>
          <a:ln w="9525">
            <a:noFill/>
            <a:miter lim="800000"/>
            <a:headEnd/>
            <a:tailEnd/>
          </a:ln>
        </p:spPr>
        <p:txBody>
          <a:bodyPr>
            <a:spAutoFit/>
          </a:bodyPr>
          <a:lstStyle/>
          <a:p>
            <a:r>
              <a:rPr lang="en-GB" sz="2400">
                <a:solidFill>
                  <a:schemeClr val="bg1"/>
                </a:solidFill>
                <a:latin typeface="Corbel" pitchFamily="34" charset="0"/>
              </a:rPr>
              <a:t>du lait</a:t>
            </a:r>
            <a:endParaRPr lang="en-US" sz="2400">
              <a:solidFill>
                <a:schemeClr val="bg1"/>
              </a:solidFill>
              <a:latin typeface="Corbel" pitchFamily="34" charset="0"/>
            </a:endParaRPr>
          </a:p>
          <a:p>
            <a:r>
              <a:rPr lang="en-GB" sz="2400">
                <a:solidFill>
                  <a:schemeClr val="bg1"/>
                </a:solidFill>
                <a:latin typeface="Corbel" pitchFamily="34" charset="0"/>
              </a:rPr>
              <a:t>du jus d’orange</a:t>
            </a:r>
            <a:endParaRPr lang="en-US" sz="2400">
              <a:solidFill>
                <a:schemeClr val="bg1"/>
              </a:solidFill>
              <a:latin typeface="Corbel" pitchFamily="34" charset="0"/>
            </a:endParaRPr>
          </a:p>
          <a:p>
            <a:r>
              <a:rPr lang="en-GB" sz="2400">
                <a:solidFill>
                  <a:schemeClr val="bg1"/>
                </a:solidFill>
                <a:latin typeface="Corbel" pitchFamily="34" charset="0"/>
              </a:rPr>
              <a:t>du chocolat chaud</a:t>
            </a:r>
            <a:endParaRPr lang="en-US" sz="2400">
              <a:solidFill>
                <a:schemeClr val="bg1"/>
              </a:solidFill>
              <a:latin typeface="Corbel" pitchFamily="34" charset="0"/>
            </a:endParaRPr>
          </a:p>
          <a:p>
            <a:endParaRPr lang="en-US" sz="2400">
              <a:latin typeface="Corbel" pitchFamily="34" charset="0"/>
            </a:endParaRPr>
          </a:p>
        </p:txBody>
      </p:sp>
      <p:sp>
        <p:nvSpPr>
          <p:cNvPr id="22538" name="TextBox 11"/>
          <p:cNvSpPr txBox="1">
            <a:spLocks noChangeArrowheads="1"/>
          </p:cNvSpPr>
          <p:nvPr/>
        </p:nvSpPr>
        <p:spPr bwMode="auto">
          <a:xfrm>
            <a:off x="4067175" y="1628775"/>
            <a:ext cx="2665413" cy="461963"/>
          </a:xfrm>
          <a:prstGeom prst="rect">
            <a:avLst/>
          </a:prstGeom>
          <a:noFill/>
          <a:ln w="9525">
            <a:noFill/>
            <a:miter lim="800000"/>
            <a:headEnd/>
            <a:tailEnd/>
          </a:ln>
        </p:spPr>
        <p:txBody>
          <a:bodyPr>
            <a:spAutoFit/>
          </a:bodyPr>
          <a:lstStyle/>
          <a:p>
            <a:r>
              <a:rPr lang="en-US" sz="2400">
                <a:latin typeface="Corbel" pitchFamily="34" charset="0"/>
              </a:rPr>
              <a:t>.   À mon avis c’est  </a:t>
            </a:r>
          </a:p>
        </p:txBody>
      </p:sp>
      <p:sp>
        <p:nvSpPr>
          <p:cNvPr id="14" name="Rounded Rectangle 13"/>
          <p:cNvSpPr/>
          <p:nvPr/>
        </p:nvSpPr>
        <p:spPr>
          <a:xfrm>
            <a:off x="6588125" y="1268413"/>
            <a:ext cx="1655763" cy="129698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2540" name="TextBox 14"/>
          <p:cNvSpPr txBox="1">
            <a:spLocks noChangeArrowheads="1"/>
          </p:cNvSpPr>
          <p:nvPr/>
        </p:nvSpPr>
        <p:spPr bwMode="auto">
          <a:xfrm>
            <a:off x="179388" y="3213100"/>
            <a:ext cx="5472112" cy="461963"/>
          </a:xfrm>
          <a:prstGeom prst="rect">
            <a:avLst/>
          </a:prstGeom>
          <a:noFill/>
          <a:ln w="9525">
            <a:noFill/>
            <a:miter lim="800000"/>
            <a:headEnd/>
            <a:tailEnd/>
          </a:ln>
        </p:spPr>
        <p:txBody>
          <a:bodyPr>
            <a:spAutoFit/>
          </a:bodyPr>
          <a:lstStyle/>
          <a:p>
            <a:r>
              <a:rPr lang="en-GB" sz="2400">
                <a:latin typeface="Corbel" pitchFamily="34" charset="0"/>
              </a:rPr>
              <a:t>pour la santé.  Quelquefois je mange</a:t>
            </a:r>
            <a:endParaRPr lang="en-US" sz="2400">
              <a:latin typeface="Corbel" pitchFamily="34" charset="0"/>
            </a:endParaRPr>
          </a:p>
        </p:txBody>
      </p:sp>
      <p:sp>
        <p:nvSpPr>
          <p:cNvPr id="22541" name="TextBox 22"/>
          <p:cNvSpPr txBox="1">
            <a:spLocks noChangeArrowheads="1"/>
          </p:cNvSpPr>
          <p:nvPr/>
        </p:nvSpPr>
        <p:spPr bwMode="auto">
          <a:xfrm>
            <a:off x="395288" y="4437063"/>
            <a:ext cx="3097212" cy="461962"/>
          </a:xfrm>
          <a:prstGeom prst="rect">
            <a:avLst/>
          </a:prstGeom>
          <a:noFill/>
          <a:ln w="9525">
            <a:noFill/>
            <a:miter lim="800000"/>
            <a:headEnd/>
            <a:tailEnd/>
          </a:ln>
        </p:spPr>
        <p:txBody>
          <a:bodyPr>
            <a:spAutoFit/>
          </a:bodyPr>
          <a:lstStyle/>
          <a:p>
            <a:r>
              <a:rPr lang="en-US" sz="2400">
                <a:latin typeface="Corbel" pitchFamily="34" charset="0"/>
              </a:rPr>
              <a:t>et avec ça je bois </a:t>
            </a:r>
            <a:endParaRPr lang="en-US">
              <a:latin typeface="Corbel" pitchFamily="34" charset="0"/>
            </a:endParaRPr>
          </a:p>
        </p:txBody>
      </p:sp>
      <p:sp>
        <p:nvSpPr>
          <p:cNvPr id="22542" name="TextBox 23"/>
          <p:cNvSpPr txBox="1">
            <a:spLocks noChangeArrowheads="1"/>
          </p:cNvSpPr>
          <p:nvPr/>
        </p:nvSpPr>
        <p:spPr bwMode="auto">
          <a:xfrm>
            <a:off x="2843213" y="4149725"/>
            <a:ext cx="3960812" cy="1200150"/>
          </a:xfrm>
          <a:prstGeom prst="rect">
            <a:avLst/>
          </a:prstGeom>
          <a:noFill/>
          <a:ln w="9525">
            <a:noFill/>
            <a:miter lim="800000"/>
            <a:headEnd/>
            <a:tailEnd/>
          </a:ln>
        </p:spPr>
        <p:txBody>
          <a:bodyPr>
            <a:spAutoFit/>
          </a:bodyPr>
          <a:lstStyle/>
          <a:p>
            <a:r>
              <a:rPr lang="en-US" sz="2400">
                <a:solidFill>
                  <a:schemeClr val="bg1"/>
                </a:solidFill>
                <a:latin typeface="Corbel" pitchFamily="34" charset="0"/>
              </a:rPr>
              <a:t>du thé.</a:t>
            </a:r>
          </a:p>
          <a:p>
            <a:r>
              <a:rPr lang="en-GB" sz="2400">
                <a:solidFill>
                  <a:schemeClr val="bg1"/>
                </a:solidFill>
                <a:latin typeface="Corbel" pitchFamily="34" charset="0"/>
              </a:rPr>
              <a:t>du café.</a:t>
            </a:r>
          </a:p>
          <a:p>
            <a:r>
              <a:rPr lang="en-GB" sz="2400">
                <a:solidFill>
                  <a:schemeClr val="bg1"/>
                </a:solidFill>
                <a:latin typeface="Corbel" pitchFamily="34" charset="0"/>
              </a:rPr>
              <a:t>du jus de pommes.</a:t>
            </a:r>
            <a:endParaRPr lang="en-US" sz="2400">
              <a:solidFill>
                <a:schemeClr val="bg1"/>
              </a:solidFill>
              <a:latin typeface="Corbel" pitchFamily="34" charset="0"/>
            </a:endParaRPr>
          </a:p>
        </p:txBody>
      </p:sp>
      <p:sp>
        <p:nvSpPr>
          <p:cNvPr id="22543" name="TextBox 26"/>
          <p:cNvSpPr txBox="1">
            <a:spLocks noChangeArrowheads="1"/>
          </p:cNvSpPr>
          <p:nvPr/>
        </p:nvSpPr>
        <p:spPr bwMode="auto">
          <a:xfrm>
            <a:off x="250825" y="5589588"/>
            <a:ext cx="6337300" cy="461962"/>
          </a:xfrm>
          <a:prstGeom prst="rect">
            <a:avLst/>
          </a:prstGeom>
          <a:noFill/>
          <a:ln w="9525">
            <a:noFill/>
            <a:miter lim="800000"/>
            <a:headEnd/>
            <a:tailEnd/>
          </a:ln>
        </p:spPr>
        <p:txBody>
          <a:bodyPr>
            <a:spAutoFit/>
          </a:bodyPr>
          <a:lstStyle/>
          <a:p>
            <a:r>
              <a:rPr lang="en-US" sz="2400">
                <a:latin typeface="Corbel" pitchFamily="34" charset="0"/>
              </a:rPr>
              <a:t>Selon moi, mon petit – déjeuner est</a:t>
            </a:r>
          </a:p>
        </p:txBody>
      </p:sp>
      <p:sp>
        <p:nvSpPr>
          <p:cNvPr id="28" name="TextBox 27"/>
          <p:cNvSpPr txBox="1"/>
          <p:nvPr/>
        </p:nvSpPr>
        <p:spPr>
          <a:xfrm>
            <a:off x="5219700" y="5445125"/>
            <a:ext cx="1714500" cy="1200150"/>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fontAlgn="auto">
              <a:spcBef>
                <a:spcPts val="0"/>
              </a:spcBef>
              <a:spcAft>
                <a:spcPts val="0"/>
              </a:spcAft>
              <a:defRPr/>
            </a:pPr>
            <a:r>
              <a:rPr lang="en-US" sz="2400" dirty="0" err="1">
                <a:solidFill>
                  <a:schemeClr val="bg1"/>
                </a:solidFill>
              </a:rPr>
              <a:t>génial</a:t>
            </a:r>
            <a:r>
              <a:rPr lang="en-US" sz="2400" dirty="0">
                <a:solidFill>
                  <a:schemeClr val="bg1"/>
                </a:solidFill>
              </a:rPr>
              <a:t>.</a:t>
            </a:r>
          </a:p>
          <a:p>
            <a:pPr fontAlgn="auto">
              <a:spcBef>
                <a:spcPts val="0"/>
              </a:spcBef>
              <a:spcAft>
                <a:spcPts val="0"/>
              </a:spcAft>
              <a:defRPr/>
            </a:pPr>
            <a:r>
              <a:rPr lang="en-US" sz="2400" dirty="0" err="1">
                <a:solidFill>
                  <a:schemeClr val="bg1"/>
                </a:solidFill>
              </a:rPr>
              <a:t>ennuyeux</a:t>
            </a:r>
            <a:r>
              <a:rPr lang="en-US" sz="2400" dirty="0">
                <a:solidFill>
                  <a:schemeClr val="bg1"/>
                </a:solidFill>
              </a:rPr>
              <a:t>.</a:t>
            </a:r>
          </a:p>
          <a:p>
            <a:pPr fontAlgn="auto">
              <a:spcBef>
                <a:spcPts val="0"/>
              </a:spcBef>
              <a:spcAft>
                <a:spcPts val="0"/>
              </a:spcAft>
              <a:defRPr/>
            </a:pPr>
            <a:r>
              <a:rPr lang="en-US" sz="2400" dirty="0" err="1">
                <a:solidFill>
                  <a:schemeClr val="bg1"/>
                </a:solidFill>
              </a:rPr>
              <a:t>délicieux</a:t>
            </a:r>
            <a:r>
              <a:rPr lang="en-US" sz="2400" dirty="0">
                <a:solidFill>
                  <a:schemeClr val="bg1"/>
                </a:solidFill>
              </a:rPr>
              <a:t>.</a:t>
            </a:r>
          </a:p>
        </p:txBody>
      </p:sp>
      <p:sp>
        <p:nvSpPr>
          <p:cNvPr id="22545" name="TextBox 30"/>
          <p:cNvSpPr txBox="1">
            <a:spLocks noChangeArrowheads="1"/>
          </p:cNvSpPr>
          <p:nvPr/>
        </p:nvSpPr>
        <p:spPr bwMode="auto">
          <a:xfrm>
            <a:off x="6659563" y="1268413"/>
            <a:ext cx="1728787" cy="1200150"/>
          </a:xfrm>
          <a:prstGeom prst="rect">
            <a:avLst/>
          </a:prstGeom>
          <a:noFill/>
          <a:ln w="9525">
            <a:noFill/>
            <a:miter lim="800000"/>
            <a:headEnd/>
            <a:tailEnd/>
          </a:ln>
        </p:spPr>
        <p:txBody>
          <a:bodyPr>
            <a:spAutoFit/>
          </a:bodyPr>
          <a:lstStyle/>
          <a:p>
            <a:r>
              <a:rPr lang="en-GB" sz="2400" b="1">
                <a:solidFill>
                  <a:schemeClr val="bg1"/>
                </a:solidFill>
                <a:latin typeface="Corbel" pitchFamily="34" charset="0"/>
              </a:rPr>
              <a:t>très bon</a:t>
            </a:r>
          </a:p>
          <a:p>
            <a:r>
              <a:rPr lang="en-GB" sz="2400" b="1">
                <a:solidFill>
                  <a:schemeClr val="bg1"/>
                </a:solidFill>
                <a:latin typeface="Corbel" pitchFamily="34" charset="0"/>
              </a:rPr>
              <a:t>assez bon</a:t>
            </a:r>
          </a:p>
          <a:p>
            <a:r>
              <a:rPr lang="en-GB" sz="2400" b="1">
                <a:solidFill>
                  <a:schemeClr val="bg1"/>
                </a:solidFill>
                <a:latin typeface="Corbel" pitchFamily="34" charset="0"/>
              </a:rPr>
              <a:t>mauvais</a:t>
            </a:r>
            <a:endParaRPr lang="en-US" sz="2400" b="1">
              <a:solidFill>
                <a:schemeClr val="bg1"/>
              </a:solidFill>
              <a:latin typeface="Corbel" pitchFamily="34" charset="0"/>
            </a:endParaRPr>
          </a:p>
        </p:txBody>
      </p:sp>
      <p:sp>
        <p:nvSpPr>
          <p:cNvPr id="33" name="Rounded Rectangle 32"/>
          <p:cNvSpPr/>
          <p:nvPr/>
        </p:nvSpPr>
        <p:spPr>
          <a:xfrm>
            <a:off x="4932363" y="2852738"/>
            <a:ext cx="3851275" cy="115252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2547" name="Rectangle 31"/>
          <p:cNvSpPr>
            <a:spLocks noChangeArrowheads="1"/>
          </p:cNvSpPr>
          <p:nvPr/>
        </p:nvSpPr>
        <p:spPr bwMode="auto">
          <a:xfrm>
            <a:off x="5003800" y="2852738"/>
            <a:ext cx="3708400" cy="1200150"/>
          </a:xfrm>
          <a:prstGeom prst="rect">
            <a:avLst/>
          </a:prstGeom>
          <a:noFill/>
          <a:ln w="9525">
            <a:noFill/>
            <a:miter lim="800000"/>
            <a:headEnd/>
            <a:tailEnd/>
          </a:ln>
        </p:spPr>
        <p:txBody>
          <a:bodyPr>
            <a:spAutoFit/>
          </a:bodyPr>
          <a:lstStyle/>
          <a:p>
            <a:r>
              <a:rPr lang="en-GB" sz="2400">
                <a:solidFill>
                  <a:srgbClr val="FFFFFF"/>
                </a:solidFill>
                <a:latin typeface="Corbel" pitchFamily="34" charset="0"/>
              </a:rPr>
              <a:t>du chocolat.</a:t>
            </a:r>
          </a:p>
          <a:p>
            <a:r>
              <a:rPr lang="en-GB" sz="2400">
                <a:solidFill>
                  <a:srgbClr val="FFFFFF"/>
                </a:solidFill>
                <a:latin typeface="Corbel" pitchFamily="34" charset="0"/>
              </a:rPr>
              <a:t>un oeuf avec du pain grillé.</a:t>
            </a:r>
          </a:p>
          <a:p>
            <a:r>
              <a:rPr lang="en-GB" sz="2400">
                <a:solidFill>
                  <a:srgbClr val="FFFFFF"/>
                </a:solidFill>
                <a:latin typeface="Corbel" pitchFamily="34" charset="0"/>
              </a:rPr>
              <a:t>des fruits.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Whizziness</a:t>
            </a:r>
            <a:r>
              <a:rPr lang="en-GB" dirty="0" smtClean="0">
                <a:solidFill>
                  <a:schemeClr val="accent1">
                    <a:satMod val="150000"/>
                  </a:schemeClr>
                </a:solidFill>
              </a:rPr>
              <a:t> Alert!</a:t>
            </a:r>
            <a:endParaRPr lang="en-GB" dirty="0">
              <a:solidFill>
                <a:schemeClr val="accent1">
                  <a:satMod val="150000"/>
                </a:schemeClr>
              </a:solidFill>
            </a:endParaRPr>
          </a:p>
        </p:txBody>
      </p:sp>
      <p:sp>
        <p:nvSpPr>
          <p:cNvPr id="24578" name="Content Placeholder 2"/>
          <p:cNvSpPr>
            <a:spLocks noGrp="1"/>
          </p:cNvSpPr>
          <p:nvPr>
            <p:ph idx="1"/>
          </p:nvPr>
        </p:nvSpPr>
        <p:spPr>
          <a:xfrm>
            <a:off x="468313" y="1773238"/>
            <a:ext cx="8229600" cy="4625975"/>
          </a:xfrm>
        </p:spPr>
        <p:txBody>
          <a:bodyPr/>
          <a:lstStyle/>
          <a:p>
            <a:r>
              <a:rPr lang="en-GB" smtClean="0"/>
              <a:t>What can we add to our sentences to make them more whizzy?</a:t>
            </a:r>
          </a:p>
          <a:p>
            <a:r>
              <a:rPr lang="en-GB" smtClean="0"/>
              <a:t>Think about the previous task and last Friday’s lesson, and use the walls...</a:t>
            </a:r>
          </a:p>
        </p:txBody>
      </p:sp>
      <p:sp>
        <p:nvSpPr>
          <p:cNvPr id="4" name="10-Point Star 3"/>
          <p:cNvSpPr/>
          <p:nvPr/>
        </p:nvSpPr>
        <p:spPr>
          <a:xfrm>
            <a:off x="0" y="4797152"/>
            <a:ext cx="2520280" cy="648072"/>
          </a:xfrm>
          <a:prstGeom prst="star10">
            <a:avLst>
              <a:gd name="adj" fmla="val 30666"/>
              <a:gd name="hf" fmla="val 105146"/>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GB" sz="2000" dirty="0"/>
              <a:t>opinions</a:t>
            </a:r>
          </a:p>
        </p:txBody>
      </p:sp>
      <p:sp>
        <p:nvSpPr>
          <p:cNvPr id="5" name="10-Point Star 4"/>
          <p:cNvSpPr/>
          <p:nvPr/>
        </p:nvSpPr>
        <p:spPr>
          <a:xfrm>
            <a:off x="5364088" y="4149080"/>
            <a:ext cx="2808312" cy="648072"/>
          </a:xfrm>
          <a:prstGeom prst="star10">
            <a:avLst>
              <a:gd name="adj" fmla="val 32837"/>
              <a:gd name="hf" fmla="val 105146"/>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000" dirty="0"/>
              <a:t>qualifiers</a:t>
            </a:r>
          </a:p>
        </p:txBody>
      </p:sp>
      <p:sp>
        <p:nvSpPr>
          <p:cNvPr id="6" name="10-Point Star 5"/>
          <p:cNvSpPr/>
          <p:nvPr/>
        </p:nvSpPr>
        <p:spPr>
          <a:xfrm>
            <a:off x="2843808" y="5229200"/>
            <a:ext cx="3240360" cy="648072"/>
          </a:xfrm>
          <a:prstGeom prst="star10">
            <a:avLst>
              <a:gd name="adj" fmla="val 35008"/>
              <a:gd name="hf" fmla="val 105146"/>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solidFill>
                  <a:schemeClr val="tx1"/>
                </a:solidFill>
              </a:rPr>
              <a:t>opinion phrases</a:t>
            </a:r>
          </a:p>
        </p:txBody>
      </p:sp>
      <p:sp>
        <p:nvSpPr>
          <p:cNvPr id="7" name="10-Point Star 6"/>
          <p:cNvSpPr/>
          <p:nvPr/>
        </p:nvSpPr>
        <p:spPr>
          <a:xfrm>
            <a:off x="5940152" y="5805264"/>
            <a:ext cx="2664296" cy="648072"/>
          </a:xfrm>
          <a:prstGeom prst="star10">
            <a:avLst>
              <a:gd name="adj" fmla="val 37179"/>
              <a:gd name="hf" fmla="val 105146"/>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r>
              <a:rPr lang="en-GB" sz="2000" dirty="0"/>
              <a:t>extra details</a:t>
            </a:r>
          </a:p>
        </p:txBody>
      </p:sp>
      <p:sp>
        <p:nvSpPr>
          <p:cNvPr id="8" name="10-Point Star 7"/>
          <p:cNvSpPr/>
          <p:nvPr/>
        </p:nvSpPr>
        <p:spPr>
          <a:xfrm>
            <a:off x="755576" y="6021288"/>
            <a:ext cx="2808312" cy="648072"/>
          </a:xfrm>
          <a:prstGeom prst="star10">
            <a:avLst>
              <a:gd name="adj" fmla="val 30666"/>
              <a:gd name="hf" fmla="val 105146"/>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n-GB" sz="2000" dirty="0"/>
              <a:t>intensifiers</a:t>
            </a:r>
          </a:p>
        </p:txBody>
      </p:sp>
      <p:sp>
        <p:nvSpPr>
          <p:cNvPr id="9" name="10-Point Star 8"/>
          <p:cNvSpPr/>
          <p:nvPr/>
        </p:nvSpPr>
        <p:spPr>
          <a:xfrm>
            <a:off x="2123728" y="4077072"/>
            <a:ext cx="2520280" cy="648072"/>
          </a:xfrm>
          <a:prstGeom prst="star10">
            <a:avLst>
              <a:gd name="adj" fmla="val 35008"/>
              <a:gd name="hf" fmla="val 105146"/>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GB" sz="2000" dirty="0"/>
              <a:t>connectives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Module</Template>
  <TotalTime>748</TotalTime>
  <Words>902</Words>
  <Application>Microsoft Office PowerPoint</Application>
  <PresentationFormat>On-screen Show (4:3)</PresentationFormat>
  <Paragraphs>218</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Module</vt:lpstr>
      <vt:lpstr>BRAINS!</vt:lpstr>
      <vt:lpstr>Manger et Boire</vt:lpstr>
      <vt:lpstr>Objectives </vt:lpstr>
      <vt:lpstr>Les repas...</vt:lpstr>
      <vt:lpstr>Write these foods into the table depending on when you eat them – you can use them more than once!</vt:lpstr>
      <vt:lpstr>DE</vt:lpstr>
      <vt:lpstr>Comme...</vt:lpstr>
      <vt:lpstr>PowerPoint Presentation</vt:lpstr>
      <vt:lpstr>Whizziness Alert!</vt:lpstr>
      <vt:lpstr>Parlez...</vt:lpstr>
      <vt:lpstr>Parlez...</vt:lpstr>
      <vt:lpstr>Parlez...</vt:lpstr>
      <vt:lpstr>BRAINS!</vt:lpstr>
      <vt:lpstr>Devoirs </vt:lpstr>
      <vt:lpstr>Nom: </vt:lpstr>
      <vt:lpstr>Nom: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Manger et Boire</dc:title>
  <dc:creator>Administrator</dc:creator>
  <cp:lastModifiedBy>Clare</cp:lastModifiedBy>
  <cp:revision>148</cp:revision>
  <dcterms:created xsi:type="dcterms:W3CDTF">2012-10-01T18:10:50Z</dcterms:created>
  <dcterms:modified xsi:type="dcterms:W3CDTF">2014-04-28T09:25:23Z</dcterms:modified>
</cp:coreProperties>
</file>