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B62ADE6-5300-4CF0-A8AC-C2FABBB1B487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B69B31B-2E9F-4551-BCAE-DA6BD62DA6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933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Starter next lesson</a:t>
            </a: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6BA099-8339-4D49-B118-C1A9F723ABB1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Give all pupils pictures of houses so they can write own sentences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BFF79A7-89E9-44BC-B727-628CE7D4A135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EED58-2464-4858-9D4C-8A2A08AEF513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8BAEA-131A-42E4-90BC-B62D753F2F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8C964-EB11-4D3B-B7F9-584FCF44996A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EEC1F-88A0-4131-8941-4906E66A4E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A9483-47AE-4E86-9D7B-D64D49CAE47D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06CBC-8C14-411B-82CF-C8B472FBED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E5FAD-92AB-468C-835B-D620230B956E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73C88-CD0B-4CF6-9ED0-469BBADA1A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BDA76-9091-42DC-82E1-C873071DF0DE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BAD41-DB02-48A4-8710-5FDB0E9BD0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EE9AF-0061-4F91-B555-693AB567B76F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DAF46-AF88-4F7C-AC27-F51631E2EC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4B46F-FAC7-431E-88E2-D85C3104AD71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F2B7D-40A5-46A5-BD54-78CEB36AD9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21261-1933-4E47-ADBF-27AFBC9B9B9F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9614A-AEA1-4D16-BFD8-841D3DEEB1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7B793-CBEE-40F8-8EC0-F733905E467A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F080B-34C5-4380-8F0E-F9F64498E0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B12E6-357B-4DC1-8588-0B48F8AD6691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A6636-1A33-4B02-ADB0-38359C2510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C1EFB-08D4-4F04-B77B-1E3736B5879C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3CDEB-7DF5-4349-9757-AA5F08A885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3CFCF4-E1F1-42BA-886E-BD6215244FB0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E5C044-5E85-40AB-9E65-2B7B2D196F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ightbulblanguages.co.uk/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2.jpeg"/><Relationship Id="rId10" Type="http://schemas.openxmlformats.org/officeDocument/2006/relationships/image" Target="../media/image9.jpeg"/><Relationship Id="rId4" Type="http://schemas.openxmlformats.org/officeDocument/2006/relationships/image" Target="../media/image1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www.dyblog.fr/images/MaisonBizarre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2038" y="0"/>
            <a:ext cx="30003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 descr="http://www.norellagg.com/picts/bizarr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2038" y="2060575"/>
            <a:ext cx="29908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 descr="http://sitesquibuzz.typepad.com/.a/6a011570821e68970b013488b3eafa970c-640w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2038" y="4857750"/>
            <a:ext cx="30003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1"/>
          <p:cNvSpPr txBox="1">
            <a:spLocks noChangeArrowheads="1"/>
          </p:cNvSpPr>
          <p:nvPr/>
        </p:nvSpPr>
        <p:spPr bwMode="auto">
          <a:xfrm>
            <a:off x="0" y="0"/>
            <a:ext cx="1835150" cy="10160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>
                <a:latin typeface="Calibri" pitchFamily="34" charset="0"/>
              </a:rPr>
              <a:t>A mon avis…</a:t>
            </a:r>
          </a:p>
          <a:p>
            <a:r>
              <a:rPr lang="en-GB" sz="2000" b="1">
                <a:latin typeface="Calibri" pitchFamily="34" charset="0"/>
              </a:rPr>
              <a:t>Je pense que…</a:t>
            </a:r>
          </a:p>
          <a:p>
            <a:r>
              <a:rPr lang="en-GB" sz="2000" b="1">
                <a:latin typeface="Calibri" pitchFamily="34" charset="0"/>
              </a:rPr>
              <a:t>Je trouve que…</a:t>
            </a:r>
          </a:p>
        </p:txBody>
      </p:sp>
      <p:sp>
        <p:nvSpPr>
          <p:cNvPr id="14341" name="TextBox 2"/>
          <p:cNvSpPr txBox="1">
            <a:spLocks noChangeArrowheads="1"/>
          </p:cNvSpPr>
          <p:nvPr/>
        </p:nvSpPr>
        <p:spPr bwMode="auto">
          <a:xfrm>
            <a:off x="1835150" y="0"/>
            <a:ext cx="2232793" cy="1015663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>
                <a:latin typeface="Calibri" pitchFamily="34" charset="0"/>
              </a:rPr>
              <a:t>l</a:t>
            </a:r>
            <a:r>
              <a:rPr lang="en-GB" sz="2000" b="1" dirty="0" smtClean="0">
                <a:latin typeface="Calibri" pitchFamily="34" charset="0"/>
              </a:rPr>
              <a:t>a </a:t>
            </a:r>
            <a:r>
              <a:rPr lang="en-GB" sz="2000" b="1" dirty="0" err="1" smtClean="0">
                <a:latin typeface="Calibri" pitchFamily="34" charset="0"/>
              </a:rPr>
              <a:t>maison</a:t>
            </a:r>
            <a:r>
              <a:rPr lang="en-GB" sz="2000" b="1" dirty="0" smtClean="0">
                <a:latin typeface="Calibri" pitchFamily="34" charset="0"/>
              </a:rPr>
              <a:t> </a:t>
            </a:r>
            <a:r>
              <a:rPr lang="en-GB" sz="2000" b="1" dirty="0">
                <a:latin typeface="Calibri" pitchFamily="34" charset="0"/>
              </a:rPr>
              <a:t>A </a:t>
            </a:r>
            <a:r>
              <a:rPr lang="en-GB" sz="2000" b="1" dirty="0" err="1">
                <a:latin typeface="Calibri" pitchFamily="34" charset="0"/>
              </a:rPr>
              <a:t>est</a:t>
            </a:r>
            <a:endParaRPr lang="en-GB" sz="2000" b="1" dirty="0">
              <a:latin typeface="Calibri" pitchFamily="34" charset="0"/>
            </a:endParaRPr>
          </a:p>
          <a:p>
            <a:r>
              <a:rPr lang="en-GB" sz="2000" b="1" dirty="0">
                <a:latin typeface="Calibri" pitchFamily="34" charset="0"/>
              </a:rPr>
              <a:t>l</a:t>
            </a:r>
            <a:r>
              <a:rPr lang="en-GB" sz="2000" b="1" dirty="0" smtClean="0">
                <a:latin typeface="Calibri" pitchFamily="34" charset="0"/>
              </a:rPr>
              <a:t>a </a:t>
            </a:r>
            <a:r>
              <a:rPr lang="en-GB" sz="2000" b="1" dirty="0" err="1" smtClean="0">
                <a:latin typeface="Calibri" pitchFamily="34" charset="0"/>
              </a:rPr>
              <a:t>maison</a:t>
            </a:r>
            <a:r>
              <a:rPr lang="en-GB" sz="2000" b="1" dirty="0" smtClean="0">
                <a:latin typeface="Calibri" pitchFamily="34" charset="0"/>
              </a:rPr>
              <a:t> </a:t>
            </a:r>
            <a:r>
              <a:rPr lang="en-GB" sz="2000" b="1" dirty="0">
                <a:latin typeface="Calibri" pitchFamily="34" charset="0"/>
              </a:rPr>
              <a:t>B </a:t>
            </a:r>
            <a:r>
              <a:rPr lang="en-GB" sz="2000" b="1" dirty="0" err="1">
                <a:latin typeface="Calibri" pitchFamily="34" charset="0"/>
              </a:rPr>
              <a:t>est</a:t>
            </a:r>
            <a:endParaRPr lang="en-GB" sz="2000" b="1" dirty="0">
              <a:latin typeface="Calibri" pitchFamily="34" charset="0"/>
            </a:endParaRPr>
          </a:p>
          <a:p>
            <a:r>
              <a:rPr lang="en-GB" sz="2000" b="1" dirty="0">
                <a:latin typeface="Calibri" pitchFamily="34" charset="0"/>
              </a:rPr>
              <a:t>l</a:t>
            </a:r>
            <a:r>
              <a:rPr lang="en-GB" sz="2000" b="1" dirty="0" smtClean="0">
                <a:latin typeface="Calibri" pitchFamily="34" charset="0"/>
              </a:rPr>
              <a:t>a </a:t>
            </a:r>
            <a:r>
              <a:rPr lang="en-GB" sz="2000" b="1" dirty="0" err="1" smtClean="0">
                <a:latin typeface="Calibri" pitchFamily="34" charset="0"/>
              </a:rPr>
              <a:t>maison</a:t>
            </a:r>
            <a:r>
              <a:rPr lang="en-GB" sz="2000" b="1" dirty="0" smtClean="0">
                <a:latin typeface="Calibri" pitchFamily="34" charset="0"/>
              </a:rPr>
              <a:t> </a:t>
            </a:r>
            <a:r>
              <a:rPr lang="en-GB" sz="2000" b="1" dirty="0">
                <a:latin typeface="Calibri" pitchFamily="34" charset="0"/>
              </a:rPr>
              <a:t>C </a:t>
            </a:r>
            <a:r>
              <a:rPr lang="en-GB" sz="2000" b="1" dirty="0" err="1">
                <a:latin typeface="Calibri" pitchFamily="34" charset="0"/>
              </a:rPr>
              <a:t>est</a:t>
            </a:r>
            <a:endParaRPr lang="en-GB" sz="2000" b="1" dirty="0">
              <a:latin typeface="Calibri" pitchFamily="34" charset="0"/>
            </a:endParaRPr>
          </a:p>
        </p:txBody>
      </p:sp>
      <p:sp>
        <p:nvSpPr>
          <p:cNvPr id="14342" name="TextBox 3"/>
          <p:cNvSpPr txBox="1">
            <a:spLocks noChangeArrowheads="1"/>
          </p:cNvSpPr>
          <p:nvPr/>
        </p:nvSpPr>
        <p:spPr bwMode="auto">
          <a:xfrm>
            <a:off x="4067943" y="0"/>
            <a:ext cx="1943919" cy="132397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 err="1">
                <a:latin typeface="Calibri" pitchFamily="34" charset="0"/>
              </a:rPr>
              <a:t>très</a:t>
            </a:r>
            <a:endParaRPr lang="en-GB" sz="2000" b="1" dirty="0">
              <a:latin typeface="Calibri" pitchFamily="34" charset="0"/>
            </a:endParaRPr>
          </a:p>
          <a:p>
            <a:r>
              <a:rPr lang="en-GB" sz="2000" b="1" dirty="0" err="1">
                <a:latin typeface="Calibri" pitchFamily="34" charset="0"/>
              </a:rPr>
              <a:t>assez</a:t>
            </a:r>
            <a:endParaRPr lang="en-GB" sz="2000" b="1" dirty="0">
              <a:latin typeface="Calibri" pitchFamily="34" charset="0"/>
            </a:endParaRPr>
          </a:p>
          <a:p>
            <a:r>
              <a:rPr lang="en-GB" sz="2000" b="1" dirty="0">
                <a:latin typeface="Calibri" pitchFamily="34" charset="0"/>
              </a:rPr>
              <a:t>un </a:t>
            </a:r>
            <a:r>
              <a:rPr lang="en-GB" sz="2000" b="1" dirty="0" err="1">
                <a:latin typeface="Calibri" pitchFamily="34" charset="0"/>
              </a:rPr>
              <a:t>peu</a:t>
            </a:r>
            <a:endParaRPr lang="en-GB" sz="2000" b="1" dirty="0">
              <a:latin typeface="Calibri" pitchFamily="34" charset="0"/>
            </a:endParaRPr>
          </a:p>
          <a:p>
            <a:r>
              <a:rPr lang="en-GB" sz="2000" b="1" dirty="0" err="1">
                <a:latin typeface="Calibri" pitchFamily="34" charset="0"/>
              </a:rPr>
              <a:t>vraiment</a:t>
            </a:r>
            <a:endParaRPr lang="en-GB" sz="2000" b="1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016000"/>
            <a:ext cx="1476375" cy="1600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latin typeface="+mn-lt"/>
                <a:cs typeface="+mn-cs"/>
              </a:rPr>
              <a:t>stupide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latin typeface="+mn-lt"/>
                <a:cs typeface="+mn-cs"/>
              </a:rPr>
              <a:t>bizarre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 err="1">
                <a:latin typeface="+mn-lt"/>
                <a:cs typeface="+mn-cs"/>
              </a:rPr>
              <a:t>marrante</a:t>
            </a:r>
            <a:endParaRPr lang="en-GB" sz="200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 err="1">
                <a:latin typeface="+mn-lt"/>
                <a:cs typeface="+mn-cs"/>
              </a:rPr>
              <a:t>ennuyeuse</a:t>
            </a:r>
            <a:endParaRPr lang="en-GB" sz="200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738188" y="2924175"/>
            <a:ext cx="3546475" cy="1081088"/>
          </a:xfrm>
          <a:prstGeom prst="wedgeRectCallout">
            <a:avLst>
              <a:gd name="adj1" fmla="val -52513"/>
              <a:gd name="adj2" fmla="val 10241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err="1">
                <a:solidFill>
                  <a:schemeClr val="tx1"/>
                </a:solidFill>
              </a:rPr>
              <a:t>Tu</a:t>
            </a:r>
            <a:r>
              <a:rPr lang="en-GB" sz="2400" b="1" dirty="0">
                <a:solidFill>
                  <a:schemeClr val="tx1"/>
                </a:solidFill>
              </a:rPr>
              <a:t> </a:t>
            </a:r>
            <a:r>
              <a:rPr lang="en-GB" sz="2400" b="1" dirty="0" err="1">
                <a:solidFill>
                  <a:schemeClr val="tx1"/>
                </a:solidFill>
              </a:rPr>
              <a:t>es</a:t>
            </a:r>
            <a:r>
              <a:rPr lang="en-GB" sz="2400" b="1" dirty="0">
                <a:solidFill>
                  <a:schemeClr val="tx1"/>
                </a:solidFill>
              </a:rPr>
              <a:t> </a:t>
            </a:r>
            <a:r>
              <a:rPr lang="en-GB" sz="2400" b="1" dirty="0" err="1">
                <a:solidFill>
                  <a:schemeClr val="tx1"/>
                </a:solidFill>
              </a:rPr>
              <a:t>d’accord</a:t>
            </a:r>
            <a:r>
              <a:rPr lang="en-GB" sz="24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1187450" y="4652963"/>
            <a:ext cx="4537075" cy="1439862"/>
          </a:xfrm>
          <a:prstGeom prst="wedgeRoundRectCallout">
            <a:avLst>
              <a:gd name="adj1" fmla="val 36181"/>
              <a:gd name="adj2" fmla="val 88804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err="1">
                <a:solidFill>
                  <a:schemeClr val="tx1"/>
                </a:solidFill>
              </a:rPr>
              <a:t>Oui</a:t>
            </a:r>
            <a:r>
              <a:rPr lang="en-GB" sz="2400" b="1" dirty="0">
                <a:solidFill>
                  <a:schemeClr val="tx1"/>
                </a:solidFill>
              </a:rPr>
              <a:t>, je </a:t>
            </a:r>
            <a:r>
              <a:rPr lang="en-GB" sz="2400" b="1" dirty="0" err="1">
                <a:solidFill>
                  <a:schemeClr val="tx1"/>
                </a:solidFill>
              </a:rPr>
              <a:t>suis</a:t>
            </a:r>
            <a:r>
              <a:rPr lang="en-GB" sz="2400" b="1" dirty="0">
                <a:solidFill>
                  <a:schemeClr val="tx1"/>
                </a:solidFill>
              </a:rPr>
              <a:t> </a:t>
            </a:r>
            <a:r>
              <a:rPr lang="en-GB" sz="2400" b="1" dirty="0" err="1">
                <a:solidFill>
                  <a:schemeClr val="tx1"/>
                </a:solidFill>
              </a:rPr>
              <a:t>d’accord</a:t>
            </a:r>
            <a:r>
              <a:rPr lang="en-GB" sz="2400" b="1" dirty="0">
                <a:solidFill>
                  <a:schemeClr val="tx1"/>
                </a:solidFill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Non, je ne </a:t>
            </a:r>
            <a:r>
              <a:rPr lang="en-GB" sz="2400" b="1" dirty="0" err="1">
                <a:solidFill>
                  <a:schemeClr val="tx1"/>
                </a:solidFill>
              </a:rPr>
              <a:t>suis</a:t>
            </a:r>
            <a:r>
              <a:rPr lang="en-GB" sz="2400" b="1" dirty="0">
                <a:solidFill>
                  <a:schemeClr val="tx1"/>
                </a:solidFill>
              </a:rPr>
              <a:t> pas </a:t>
            </a:r>
            <a:r>
              <a:rPr lang="en-GB" sz="2400" b="1" dirty="0" err="1">
                <a:solidFill>
                  <a:schemeClr val="tx1"/>
                </a:solidFill>
              </a:rPr>
              <a:t>d’accord</a:t>
            </a:r>
            <a:r>
              <a:rPr lang="en-GB" sz="24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4346" name="TextBox 7"/>
          <p:cNvSpPr txBox="1">
            <a:spLocks noChangeArrowheads="1"/>
          </p:cNvSpPr>
          <p:nvPr/>
        </p:nvSpPr>
        <p:spPr bwMode="auto">
          <a:xfrm>
            <a:off x="6142038" y="0"/>
            <a:ext cx="517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Calibri" pitchFamily="34" charset="0"/>
              </a:rPr>
              <a:t>A</a:t>
            </a:r>
          </a:p>
        </p:txBody>
      </p:sp>
      <p:sp>
        <p:nvSpPr>
          <p:cNvPr id="14347" name="TextBox 8"/>
          <p:cNvSpPr txBox="1">
            <a:spLocks noChangeArrowheads="1"/>
          </p:cNvSpPr>
          <p:nvPr/>
        </p:nvSpPr>
        <p:spPr bwMode="auto">
          <a:xfrm>
            <a:off x="6142038" y="2060575"/>
            <a:ext cx="517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Calibri" pitchFamily="34" charset="0"/>
              </a:rPr>
              <a:t>B</a:t>
            </a:r>
          </a:p>
        </p:txBody>
      </p:sp>
      <p:sp>
        <p:nvSpPr>
          <p:cNvPr id="14348" name="TextBox 9"/>
          <p:cNvSpPr txBox="1">
            <a:spLocks noChangeArrowheads="1"/>
          </p:cNvSpPr>
          <p:nvPr/>
        </p:nvSpPr>
        <p:spPr bwMode="auto">
          <a:xfrm>
            <a:off x="6142038" y="4857750"/>
            <a:ext cx="733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Calibri" pitchFamily="34" charset="0"/>
              </a:rPr>
              <a:t>C</a:t>
            </a:r>
          </a:p>
        </p:txBody>
      </p:sp>
      <p:sp>
        <p:nvSpPr>
          <p:cNvPr id="14" name="TextBox 7"/>
          <p:cNvSpPr txBox="1"/>
          <p:nvPr/>
        </p:nvSpPr>
        <p:spPr>
          <a:xfrm>
            <a:off x="3768800" y="6630320"/>
            <a:ext cx="5364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</a:t>
            </a:r>
            <a:r>
              <a:rPr lang="en-GB" sz="800" dirty="0" smtClean="0">
                <a:latin typeface="Arial Rounded MT Bold" panose="020F0704030504030204" pitchFamily="34" charset="0"/>
              </a:rPr>
              <a:t>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RDowling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r>
              <a:rPr lang="en-GB" sz="800" dirty="0" smtClean="0">
                <a:latin typeface="Arial Rounded MT Bold" panose="020F0704030504030204" pitchFamily="34" charset="0"/>
              </a:rPr>
              <a:t>2014 </a:t>
            </a:r>
            <a:r>
              <a:rPr lang="en-GB" sz="800" dirty="0" smtClean="0">
                <a:latin typeface="Arial Rounded MT Bold" panose="020F0704030504030204" pitchFamily="34" charset="0"/>
                <a:hlinkClick r:id="rId6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http://sitesquibuzz.typepad.com/.a/6a011570821e68970b013488b3eafa970c-640w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63900" y="7938"/>
            <a:ext cx="1636713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http://www.dyblog.fr/images/MaisonBizarre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27188" y="0"/>
            <a:ext cx="1636712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http://www.norellagg.com/picts/bizarr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" y="0"/>
            <a:ext cx="1584325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http://www.norellagg.com/picts/bizarr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988" y="1412875"/>
            <a:ext cx="16002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 descr="http://www.norellagg.com/picts/bizarr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9525" y="2781300"/>
            <a:ext cx="163671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4" descr="http://www.norellagg.com/picts/bizarr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88" y="4292600"/>
            <a:ext cx="16256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4" descr="http://www.norellagg.com/picts/bizarr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-12700"/>
            <a:ext cx="19050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4" descr="http://www.norellagg.com/picts/bizarr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9525" y="5661025"/>
            <a:ext cx="1636713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2" descr="http://www.dyblog.fr/images/MaisonBizarre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27188" y="1400175"/>
            <a:ext cx="1636712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2" descr="http://www.dyblog.fr/images/MaisonBizarre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22425" y="2781300"/>
            <a:ext cx="16414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2" descr="http://www.dyblog.fr/images/MaisonBizarre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22425" y="4292600"/>
            <a:ext cx="16414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2" descr="http://www.dyblog.fr/images/MaisonBizarre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27188" y="5661025"/>
            <a:ext cx="1636712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6" descr="http://sitesquibuzz.typepad.com/.a/6a011570821e68970b013488b3eafa970c-640w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65488" y="1400175"/>
            <a:ext cx="1635125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6" descr="http://sitesquibuzz.typepad.com/.a/6a011570821e68970b013488b3eafa970c-640wi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65488" y="2859088"/>
            <a:ext cx="1635125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6" descr="http://sitesquibuzz.typepad.com/.a/6a011570821e68970b013488b3eafa970c-640wi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63900" y="4259263"/>
            <a:ext cx="1636713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6" descr="http://sitesquibuzz.typepad.com/.a/6a011570821e68970b013488b3eafa970c-640wi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63900" y="5661025"/>
            <a:ext cx="1636713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2" descr="http://www.dyblog.fr/images/MaisonBizarre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1189038"/>
            <a:ext cx="1905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Picture 6" descr="http://sitesquibuzz.typepad.com/.a/6a011570821e68970b013488b3eafa970c-640wi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239000" y="2636838"/>
            <a:ext cx="1924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Picture 4" descr="http://www.norellagg.com/picts/bizarr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58050" y="3465513"/>
            <a:ext cx="19050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Picture 2" descr="http://www.dyblog.fr/images/MaisonBizarre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58050" y="4689475"/>
            <a:ext cx="1905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5" name="Picture 6" descr="http://sitesquibuzz.typepad.com/.a/6a011570821e68970b013488b3eafa970c-640wi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58050" y="5805488"/>
            <a:ext cx="18843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79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Dowling</dc:creator>
  <cp:lastModifiedBy>Clare</cp:lastModifiedBy>
  <cp:revision>3</cp:revision>
  <dcterms:created xsi:type="dcterms:W3CDTF">2013-01-17T09:38:21Z</dcterms:created>
  <dcterms:modified xsi:type="dcterms:W3CDTF">2014-04-28T09:33:26Z</dcterms:modified>
</cp:coreProperties>
</file>