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3"/>
  </p:notesMasterIdLst>
  <p:handoutMasterIdLst>
    <p:handoutMasterId r:id="rId34"/>
  </p:handoutMasterIdLst>
  <p:sldIdLst>
    <p:sldId id="263" r:id="rId2"/>
    <p:sldId id="256" r:id="rId3"/>
    <p:sldId id="260" r:id="rId4"/>
    <p:sldId id="309" r:id="rId5"/>
    <p:sldId id="312" r:id="rId6"/>
    <p:sldId id="313" r:id="rId7"/>
    <p:sldId id="290" r:id="rId8"/>
    <p:sldId id="262" r:id="rId9"/>
    <p:sldId id="264" r:id="rId10"/>
    <p:sldId id="265" r:id="rId11"/>
    <p:sldId id="266" r:id="rId12"/>
    <p:sldId id="287" r:id="rId13"/>
    <p:sldId id="297" r:id="rId14"/>
    <p:sldId id="298" r:id="rId15"/>
    <p:sldId id="299" r:id="rId16"/>
    <p:sldId id="300" r:id="rId17"/>
    <p:sldId id="301" r:id="rId18"/>
    <p:sldId id="302" r:id="rId19"/>
    <p:sldId id="303" r:id="rId20"/>
    <p:sldId id="285" r:id="rId21"/>
    <p:sldId id="304" r:id="rId22"/>
    <p:sldId id="293" r:id="rId23"/>
    <p:sldId id="294" r:id="rId24"/>
    <p:sldId id="295" r:id="rId25"/>
    <p:sldId id="315" r:id="rId26"/>
    <p:sldId id="306" r:id="rId27"/>
    <p:sldId id="307" r:id="rId28"/>
    <p:sldId id="308" r:id="rId29"/>
    <p:sldId id="314" r:id="rId30"/>
    <p:sldId id="310" r:id="rId31"/>
    <p:sldId id="31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94660"/>
  </p:normalViewPr>
  <p:slideViewPr>
    <p:cSldViewPr>
      <p:cViewPr varScale="1">
        <p:scale>
          <a:sx n="105" d="100"/>
          <a:sy n="105" d="100"/>
        </p:scale>
        <p:origin x="-1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D671845-1270-4DE3-86B0-1167F862BD6C}" type="datetimeFigureOut">
              <a:rPr lang="en-GB"/>
              <a:pPr>
                <a:defRPr/>
              </a:pPr>
              <a:t>28/04/2014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38E99F7-9AFF-4749-8C6A-7666100F7D35}" type="slidenum">
              <a:rPr lang="en-GB"/>
              <a:pPr>
                <a:defRPr/>
              </a:pPr>
              <a:t>‹#›</a:t>
            </a:fld>
            <a:endParaRPr lang="en-GB"/>
          </a:p>
        </p:txBody>
      </p:sp>
    </p:spTree>
    <p:extLst>
      <p:ext uri="{BB962C8B-B14F-4D97-AF65-F5344CB8AC3E}">
        <p14:creationId xmlns:p14="http://schemas.microsoft.com/office/powerpoint/2010/main" val="828562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A0EB81F-0BB9-4823-A089-3D7C04442C5D}" type="datetimeFigureOut">
              <a:rPr lang="en-US"/>
              <a:pPr>
                <a:defRPr/>
              </a:pPr>
              <a:t>4/28/2014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7449161-F2FA-474F-86B1-A33D88E318DD}" type="slidenum">
              <a:rPr lang="en-US"/>
              <a:pPr>
                <a:defRPr/>
              </a:pPr>
              <a:t>‹#›</a:t>
            </a:fld>
            <a:endParaRPr lang="en-US"/>
          </a:p>
        </p:txBody>
      </p:sp>
    </p:spTree>
    <p:extLst>
      <p:ext uri="{BB962C8B-B14F-4D97-AF65-F5344CB8AC3E}">
        <p14:creationId xmlns:p14="http://schemas.microsoft.com/office/powerpoint/2010/main" val="1502039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ROLE PLAY: These questions (and the next slide) were printed onto 2 different colours of paper (one colour for positive and one for negative) they were cut out and each student was given one. They were given time to consider some phrases to support their opinions and also some questions to ask someone who had the opposing opinion (see next slide. They then had to find someone with an opposing viewpoint to them and discuss their points of view for around 5 minute. Using the questions they had prepared in advance and were encouraged to be spontaneous. They then switched to find someone else. After about two or three switches I made them switch to a role with an opposing point of view. </a:t>
            </a: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4F3B6F-71A4-4FEA-9B49-44A918A658B7}" type="slidenum">
              <a:rPr lang="en-US">
                <a:cs typeface="Arial" charset="0"/>
              </a:rPr>
              <a:pPr fontAlgn="base">
                <a:spcBef>
                  <a:spcPct val="0"/>
                </a:spcBef>
                <a:spcAft>
                  <a:spcPct val="0"/>
                </a:spcAft>
              </a:pPr>
              <a:t>26</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01B98667-20CB-4C1C-B40B-7389BC444D99}" type="datetimeFigureOut">
              <a:rPr lang="en-US"/>
              <a:pPr>
                <a:defRPr/>
              </a:pPr>
              <a:t>4/28/2014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61FBF42-6AE9-4D5E-B562-5CF45F01C07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AF8DDE8-3264-4ACF-83CB-BCB7A8473E45}" type="datetimeFigureOut">
              <a:rPr lang="en-US"/>
              <a:pPr>
                <a:defRPr/>
              </a:pPr>
              <a:t>4/28/2014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3948CB-6491-45AE-8DFF-D856BFB943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86153B29-86DF-472A-AFA1-0FAAA085CB5A}" type="datetimeFigureOut">
              <a:rPr lang="en-US"/>
              <a:pPr>
                <a:defRPr/>
              </a:pPr>
              <a:t>4/28/2014</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7B97724D-4AE1-4CD0-B952-B06F800995D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8BB2E9-8CEC-4142-A11B-BA6FCB68DF2D}" type="datetimeFigureOut">
              <a:rPr lang="en-US"/>
              <a:pPr>
                <a:defRPr/>
              </a:pPr>
              <a:t>4/28/2014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DC4517-11CD-4F65-9B65-60545203F98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6DA0E1AA-CE29-4E3B-92B3-49505B5CBA75}" type="datetimeFigureOut">
              <a:rPr lang="en-US"/>
              <a:pPr>
                <a:defRPr/>
              </a:pPr>
              <a:t>4/28/2014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E914D75-431C-4639-9C05-1CEE92895ED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F3A61B4-311C-42B4-B339-6DAFCE5B64C0}" type="datetimeFigureOut">
              <a:rPr lang="en-US"/>
              <a:pPr>
                <a:defRPr/>
              </a:pPr>
              <a:t>4/28/2014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ACD389D-0AAB-497F-891D-88AF6DFD216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D7F5311-0649-477B-AC39-3CDF9A51F8BF}" type="datetimeFigureOut">
              <a:rPr lang="en-US"/>
              <a:pPr>
                <a:defRPr/>
              </a:pPr>
              <a:t>4/28/2014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AE3CDCE-1061-4869-8E9E-92CECE1330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C2C9188-0185-49B0-8C39-3B7F4ED9B2B6}" type="datetimeFigureOut">
              <a:rPr lang="en-US"/>
              <a:pPr>
                <a:defRPr/>
              </a:pPr>
              <a:t>4/28/2014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43F43E4-F08A-429E-83F0-4FC1BEB8716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F9730500-52F0-4E61-AB31-641B93A45E26}" type="datetimeFigureOut">
              <a:rPr lang="en-US"/>
              <a:pPr>
                <a:defRPr/>
              </a:pPr>
              <a:t>4/28/2014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9BF3A4D1-CCBB-4DC4-B836-EFEAAFA23B6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11B74785-FF27-428F-A347-E39898930BC9}" type="datetimeFigureOut">
              <a:rPr lang="en-US"/>
              <a:pPr>
                <a:defRPr/>
              </a:pPr>
              <a:t>4/28/2014</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AB54A75B-A0DB-4B51-A872-1DA72CAEE69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96CD1CF6-FB20-43C4-AD24-6B0A1D83DFF0}" type="datetimeFigureOut">
              <a:rPr lang="en-US"/>
              <a:pPr>
                <a:defRPr/>
              </a:pPr>
              <a:t>4/28/2014</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81CFB01D-3058-4194-AD8E-52B480F2579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1ECE841F-A359-40A4-BF05-C0D53D7E2D56}" type="datetimeFigureOut">
              <a:rPr lang="en-US"/>
              <a:pPr>
                <a:defRPr/>
              </a:pPr>
              <a:t>4/28/2014</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cs typeface="+mn-cs"/>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smtClean="0">
                <a:solidFill>
                  <a:schemeClr val="tx1">
                    <a:tint val="95000"/>
                  </a:schemeClr>
                </a:solidFill>
                <a:latin typeface="+mn-lt"/>
                <a:cs typeface="+mn-cs"/>
              </a:defRPr>
            </a:lvl1pPr>
            <a:extLst/>
          </a:lstStyle>
          <a:p>
            <a:pPr>
              <a:defRPr/>
            </a:pPr>
            <a:fld id="{E3438BB2-2443-4CAB-951F-6F1BC493E32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29" r:id="rId5"/>
    <p:sldLayoutId id="2147483728" r:id="rId6"/>
    <p:sldLayoutId id="2147483734" r:id="rId7"/>
    <p:sldLayoutId id="2147483735" r:id="rId8"/>
    <p:sldLayoutId id="2147483736" r:id="rId9"/>
    <p:sldLayoutId id="2147483727" r:id="rId10"/>
    <p:sldLayoutId id="2147483737" r:id="rId11"/>
  </p:sldLayoutIdLst>
  <p:txStyles>
    <p:titleStyle>
      <a:lvl1pPr algn="l" rtl="0" fontAlgn="base">
        <a:spcBef>
          <a:spcPct val="0"/>
        </a:spcBef>
        <a:spcAft>
          <a:spcPct val="0"/>
        </a:spcAft>
        <a:defRPr sz="4500" b="1" kern="1200">
          <a:solidFill>
            <a:srgbClr val="FF8000"/>
          </a:solidFill>
          <a:latin typeface="+mj-lt"/>
          <a:ea typeface="+mj-ea"/>
          <a:cs typeface="+mj-cs"/>
        </a:defRPr>
      </a:lvl1pPr>
      <a:lvl2pPr algn="l" rtl="0" fontAlgn="base">
        <a:spcBef>
          <a:spcPct val="0"/>
        </a:spcBef>
        <a:spcAft>
          <a:spcPct val="0"/>
        </a:spcAft>
        <a:defRPr sz="4500" b="1">
          <a:solidFill>
            <a:srgbClr val="FF8000"/>
          </a:solidFill>
          <a:latin typeface="Corbel" pitchFamily="34" charset="0"/>
        </a:defRPr>
      </a:lvl2pPr>
      <a:lvl3pPr algn="l" rtl="0" fontAlgn="base">
        <a:spcBef>
          <a:spcPct val="0"/>
        </a:spcBef>
        <a:spcAft>
          <a:spcPct val="0"/>
        </a:spcAft>
        <a:defRPr sz="4500" b="1">
          <a:solidFill>
            <a:srgbClr val="FF8000"/>
          </a:solidFill>
          <a:latin typeface="Corbel" pitchFamily="34" charset="0"/>
        </a:defRPr>
      </a:lvl3pPr>
      <a:lvl4pPr algn="l" rtl="0" fontAlgn="base">
        <a:spcBef>
          <a:spcPct val="0"/>
        </a:spcBef>
        <a:spcAft>
          <a:spcPct val="0"/>
        </a:spcAft>
        <a:defRPr sz="4500" b="1">
          <a:solidFill>
            <a:srgbClr val="FF8000"/>
          </a:solidFill>
          <a:latin typeface="Corbel" pitchFamily="34" charset="0"/>
        </a:defRPr>
      </a:lvl4pPr>
      <a:lvl5pPr algn="l" rtl="0" fontAlgn="base">
        <a:spcBef>
          <a:spcPct val="0"/>
        </a:spcBef>
        <a:spcAft>
          <a:spcPct val="0"/>
        </a:spcAft>
        <a:defRPr sz="4500" b="1">
          <a:solidFill>
            <a:srgbClr val="FF8000"/>
          </a:solidFill>
          <a:latin typeface="Corbel" pitchFamily="34" charset="0"/>
        </a:defRPr>
      </a:lvl5pPr>
      <a:lvl6pPr marL="457200" algn="l" rtl="0" fontAlgn="base">
        <a:spcBef>
          <a:spcPct val="0"/>
        </a:spcBef>
        <a:spcAft>
          <a:spcPct val="0"/>
        </a:spcAft>
        <a:defRPr sz="4500" b="1">
          <a:solidFill>
            <a:srgbClr val="FF8000"/>
          </a:solidFill>
          <a:latin typeface="Corbel" pitchFamily="34" charset="0"/>
        </a:defRPr>
      </a:lvl6pPr>
      <a:lvl7pPr marL="914400" algn="l" rtl="0" fontAlgn="base">
        <a:spcBef>
          <a:spcPct val="0"/>
        </a:spcBef>
        <a:spcAft>
          <a:spcPct val="0"/>
        </a:spcAft>
        <a:defRPr sz="4500" b="1">
          <a:solidFill>
            <a:srgbClr val="FF8000"/>
          </a:solidFill>
          <a:latin typeface="Corbel" pitchFamily="34" charset="0"/>
        </a:defRPr>
      </a:lvl7pPr>
      <a:lvl8pPr marL="1371600" algn="l" rtl="0" fontAlgn="base">
        <a:spcBef>
          <a:spcPct val="0"/>
        </a:spcBef>
        <a:spcAft>
          <a:spcPct val="0"/>
        </a:spcAft>
        <a:defRPr sz="4500" b="1">
          <a:solidFill>
            <a:srgbClr val="FF8000"/>
          </a:solidFill>
          <a:latin typeface="Corbel" pitchFamily="34" charset="0"/>
        </a:defRPr>
      </a:lvl8pPr>
      <a:lvl9pPr marL="1828800" algn="l" rtl="0" fontAlgn="base">
        <a:spcBef>
          <a:spcPct val="0"/>
        </a:spcBef>
        <a:spcAft>
          <a:spcPct val="0"/>
        </a:spcAft>
        <a:defRPr sz="4500" b="1">
          <a:solidFill>
            <a:srgbClr val="FF8000"/>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1B587C"/>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4E8542"/>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604878"/>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fr-FR" dirty="0" smtClean="0">
                <a:solidFill>
                  <a:schemeClr val="accent1">
                    <a:satMod val="150000"/>
                  </a:schemeClr>
                </a:solidFill>
              </a:rPr>
              <a:t>Accros á l’adrénaline…</a:t>
            </a:r>
            <a:endParaRPr lang="en-US" dirty="0">
              <a:solidFill>
                <a:schemeClr val="accent1">
                  <a:satMod val="150000"/>
                </a:schemeClr>
              </a:solidFill>
            </a:endParaRPr>
          </a:p>
        </p:txBody>
      </p:sp>
      <p:sp>
        <p:nvSpPr>
          <p:cNvPr id="15362" name="Content Placeholder 2"/>
          <p:cNvSpPr>
            <a:spLocks noGrp="1"/>
          </p:cNvSpPr>
          <p:nvPr>
            <p:ph idx="1"/>
          </p:nvPr>
        </p:nvSpPr>
        <p:spPr/>
        <p:txBody>
          <a:bodyPr/>
          <a:lstStyle/>
          <a:p>
            <a:endParaRPr lang="en-GB" smtClean="0"/>
          </a:p>
        </p:txBody>
      </p:sp>
      <p:pic>
        <p:nvPicPr>
          <p:cNvPr id="15363" name="Picture 2" descr="http://www.dreamstime.com/vector-extreme-sport-silhouettes-thumb5074027.jpg"/>
          <p:cNvPicPr>
            <a:picLocks noChangeAspect="1" noChangeArrowheads="1"/>
          </p:cNvPicPr>
          <p:nvPr/>
        </p:nvPicPr>
        <p:blipFill>
          <a:blip r:embed="rId2"/>
          <a:srcRect/>
          <a:stretch>
            <a:fillRect/>
          </a:stretch>
        </p:blipFill>
        <p:spPr bwMode="auto">
          <a:xfrm>
            <a:off x="179388" y="1916113"/>
            <a:ext cx="4537075" cy="4537075"/>
          </a:xfrm>
          <a:prstGeom prst="rect">
            <a:avLst/>
          </a:prstGeom>
          <a:noFill/>
          <a:ln w="9525">
            <a:noFill/>
            <a:miter lim="800000"/>
            <a:headEnd/>
            <a:tailEnd/>
          </a:ln>
        </p:spPr>
      </p:pic>
      <p:sp>
        <p:nvSpPr>
          <p:cNvPr id="5" name="Oval Callout 4"/>
          <p:cNvSpPr/>
          <p:nvPr/>
        </p:nvSpPr>
        <p:spPr>
          <a:xfrm>
            <a:off x="5003800" y="2349500"/>
            <a:ext cx="3960813" cy="3455988"/>
          </a:xfrm>
          <a:prstGeom prst="wedgeEllipseCallout">
            <a:avLst>
              <a:gd name="adj1" fmla="val -41594"/>
              <a:gd name="adj2" fmla="val 5043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800" dirty="0" err="1"/>
              <a:t>Combien</a:t>
            </a:r>
            <a:r>
              <a:rPr lang="en-GB" sz="2800" dirty="0"/>
              <a:t> </a:t>
            </a:r>
          </a:p>
          <a:p>
            <a:pPr algn="ctr" fontAlgn="auto">
              <a:spcBef>
                <a:spcPts val="0"/>
              </a:spcBef>
              <a:spcAft>
                <a:spcPts val="0"/>
              </a:spcAft>
              <a:defRPr/>
            </a:pPr>
            <a:r>
              <a:rPr lang="en-GB" sz="2800" dirty="0"/>
              <a:t>de </a:t>
            </a:r>
            <a:r>
              <a:rPr lang="en-GB" sz="2800" dirty="0" err="1"/>
              <a:t>ces</a:t>
            </a:r>
            <a:r>
              <a:rPr lang="en-GB" sz="2800" dirty="0"/>
              <a:t> sports </a:t>
            </a:r>
            <a:r>
              <a:rPr lang="en-GB" sz="2800" dirty="0" err="1"/>
              <a:t>connaissez-vous</a:t>
            </a:r>
            <a:r>
              <a:rPr lang="en-GB" sz="2800" dirty="0"/>
              <a:t>? </a:t>
            </a:r>
          </a:p>
          <a:p>
            <a:pPr algn="ctr" fontAlgn="auto">
              <a:spcBef>
                <a:spcPts val="0"/>
              </a:spcBef>
              <a:spcAft>
                <a:spcPts val="0"/>
              </a:spcAft>
              <a:defRPr/>
            </a:pPr>
            <a:r>
              <a:rPr lang="en-GB" sz="2800" dirty="0" err="1"/>
              <a:t>Pouvez</a:t>
            </a:r>
            <a:r>
              <a:rPr lang="en-GB" sz="2800" dirty="0"/>
              <a:t> </a:t>
            </a:r>
            <a:r>
              <a:rPr lang="en-GB" sz="2800" dirty="0" err="1"/>
              <a:t>vous</a:t>
            </a:r>
            <a:r>
              <a:rPr lang="en-GB" sz="2800" dirty="0"/>
              <a:t> en </a:t>
            </a:r>
            <a:r>
              <a:rPr lang="en-GB" sz="2800" dirty="0" err="1"/>
              <a:t>nommer</a:t>
            </a:r>
            <a:r>
              <a:rPr lang="en-GB" sz="2800" dirty="0"/>
              <a:t> des </a:t>
            </a:r>
            <a:r>
              <a:rPr lang="en-GB" sz="2800" dirty="0" err="1"/>
              <a:t>autres</a:t>
            </a:r>
            <a:r>
              <a:rPr lang="en-GB" sz="2800" dirty="0"/>
              <a:t>?</a:t>
            </a:r>
          </a:p>
        </p:txBody>
      </p:sp>
      <p:sp>
        <p:nvSpPr>
          <p:cNvPr id="6" name="TextBox 7"/>
          <p:cNvSpPr txBox="1"/>
          <p:nvPr/>
        </p:nvSpPr>
        <p:spPr>
          <a:xfrm>
            <a:off x="3748014" y="6638410"/>
            <a:ext cx="5364088" cy="215444"/>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NHirsch</a:t>
            </a:r>
            <a:r>
              <a:rPr lang="en-GB" sz="800" dirty="0" smtClean="0">
                <a:latin typeface="Arial Rounded MT Bold" panose="020F0704030504030204" pitchFamily="34" charset="0"/>
              </a:rPr>
              <a:t> 2014 </a:t>
            </a:r>
            <a:r>
              <a:rPr lang="en-GB" sz="800" dirty="0" smtClean="0">
                <a:latin typeface="Arial Rounded MT Bold" panose="020F0704030504030204" pitchFamily="34" charset="0"/>
                <a:hlinkClick r:id="rId3"/>
              </a:rPr>
              <a:t>http://www.lightbulblanguages.co.uk</a:t>
            </a:r>
            <a:r>
              <a:rPr lang="en-GB" sz="800" dirty="0" smtClean="0">
                <a:latin typeface="Arial Rounded MT Bold" panose="020F0704030504030204" pitchFamily="34" charset="0"/>
              </a:rPr>
              <a:t> </a:t>
            </a:r>
            <a:endParaRPr lang="en-GB" sz="800"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388" y="1628775"/>
            <a:ext cx="8785225" cy="5040313"/>
          </a:xfrm>
        </p:spPr>
        <p:txBody>
          <a:bodyPr rtlCol="0">
            <a:noAutofit/>
          </a:bodyPr>
          <a:lstStyle/>
          <a:p>
            <a:pPr marL="96838" indent="12700" algn="just" fontAlgn="auto">
              <a:spcBef>
                <a:spcPts val="0"/>
              </a:spcBef>
              <a:spcAft>
                <a:spcPts val="0"/>
              </a:spcAft>
              <a:buFont typeface="Wingdings 2"/>
              <a:buNone/>
              <a:defRPr/>
            </a:pPr>
            <a:r>
              <a:rPr lang="fr-FR" sz="2800" b="1" dirty="0" smtClean="0"/>
              <a:t>Etre enfermé dans une grande boule en plastique , c’est incroyable!  Je voudrais bien essayer de faire ce sport même si je pense qu’il faut être un peu fou pour faire ça! Beaucoup de personnes pensent que c’est ridicule , mais </a:t>
            </a:r>
            <a:r>
              <a:rPr lang="fr-FR" sz="2800" b="1" smtClean="0"/>
              <a:t>selon moi, </a:t>
            </a:r>
            <a:r>
              <a:rPr lang="fr-FR" sz="2800" b="1" dirty="0" smtClean="0"/>
              <a:t>ce serait marrant d’ essayer. Mais on pourrait se faire du mal? Je ne sais pas si j’oserais le faire...  Je crois que j’ aurais trop peur de me faire mal.</a:t>
            </a:r>
            <a:endParaRPr lang="en-US" sz="2800" dirty="0" smtClean="0"/>
          </a:p>
          <a:p>
            <a:pPr marL="438912" indent="-320040" algn="just" fontAlgn="auto">
              <a:spcBef>
                <a:spcPts val="0"/>
              </a:spcBef>
              <a:spcAft>
                <a:spcPts val="0"/>
              </a:spcAft>
              <a:buFont typeface="Wingdings 2"/>
              <a:buChar char=""/>
              <a:defRPr/>
            </a:pPr>
            <a:endParaRPr lang="en-US" sz="2800" dirty="0" smtClean="0"/>
          </a:p>
        </p:txBody>
      </p:sp>
      <p:sp>
        <p:nvSpPr>
          <p:cNvPr id="10" name="Rounded Rectangle 9"/>
          <p:cNvSpPr/>
          <p:nvPr/>
        </p:nvSpPr>
        <p:spPr>
          <a:xfrm>
            <a:off x="251520"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zorbing</a:t>
            </a:r>
            <a:endParaRPr lang="en-US" sz="2800" b="1" dirty="0">
              <a:solidFill>
                <a:schemeClr val="tx1"/>
              </a:solidFill>
            </a:endParaRPr>
          </a:p>
        </p:txBody>
      </p:sp>
      <p:sp>
        <p:nvSpPr>
          <p:cNvPr id="14" name="Rounded Rectangle 13"/>
          <p:cNvSpPr/>
          <p:nvPr/>
        </p:nvSpPr>
        <p:spPr>
          <a:xfrm>
            <a:off x="2483768"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parkour</a:t>
            </a:r>
            <a:endParaRPr lang="en-US" sz="2800" b="1" dirty="0">
              <a:solidFill>
                <a:schemeClr val="tx1"/>
              </a:solidFill>
            </a:endParaRPr>
          </a:p>
        </p:txBody>
      </p:sp>
      <p:sp>
        <p:nvSpPr>
          <p:cNvPr id="15" name="Rounded Rectangle 14"/>
          <p:cNvSpPr/>
          <p:nvPr/>
        </p:nvSpPr>
        <p:spPr>
          <a:xfrm>
            <a:off x="4788024"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canyoning</a:t>
            </a:r>
            <a:endParaRPr lang="en-US" sz="2800" b="1" dirty="0">
              <a:solidFill>
                <a:schemeClr val="tx1"/>
              </a:solidFill>
            </a:endParaRPr>
          </a:p>
        </p:txBody>
      </p:sp>
      <p:sp>
        <p:nvSpPr>
          <p:cNvPr id="16" name="Rounded Rectangle 15"/>
          <p:cNvSpPr/>
          <p:nvPr/>
        </p:nvSpPr>
        <p:spPr>
          <a:xfrm>
            <a:off x="7020272"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a:solidFill>
                  <a:schemeClr val="tx1"/>
                </a:solidFill>
              </a:rPr>
              <a:t>base jump</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388" y="1628775"/>
            <a:ext cx="8785225" cy="5040313"/>
          </a:xfrm>
        </p:spPr>
        <p:txBody>
          <a:bodyPr rtlCol="0">
            <a:noAutofit/>
          </a:bodyPr>
          <a:lstStyle/>
          <a:p>
            <a:pPr marL="96838" indent="12700" algn="just" fontAlgn="auto">
              <a:spcBef>
                <a:spcPts val="0"/>
              </a:spcBef>
              <a:spcAft>
                <a:spcPts val="0"/>
              </a:spcAft>
              <a:buFont typeface="Wingdings 2"/>
              <a:buNone/>
              <a:defRPr/>
            </a:pPr>
            <a:r>
              <a:rPr lang="fr-FR" sz="2800" b="1" dirty="0" smtClean="0"/>
              <a:t>C’est pas possible! C’est complètement cinglé comme sport! Sauter du pic d’une montagne avec un tout petit parachute, c’est tout à fait irresponsable. Il doit y avoir beaucoup de blessés et de morts à cause de ce sport vraiment ridicule. On ne devrait pas autoriser les personnes à faire ce sport et à prendre de tels risques, c’est idiot !  </a:t>
            </a:r>
            <a:endParaRPr lang="en-US" sz="2800" dirty="0" smtClean="0"/>
          </a:p>
          <a:p>
            <a:pPr marL="438912" indent="-320040" fontAlgn="auto">
              <a:spcBef>
                <a:spcPts val="0"/>
              </a:spcBef>
              <a:spcAft>
                <a:spcPts val="0"/>
              </a:spcAft>
              <a:buFont typeface="Wingdings 2"/>
              <a:buChar char=""/>
              <a:defRPr/>
            </a:pPr>
            <a:endParaRPr lang="en-US" sz="2800" dirty="0" smtClean="0"/>
          </a:p>
        </p:txBody>
      </p:sp>
      <p:sp>
        <p:nvSpPr>
          <p:cNvPr id="10" name="Rounded Rectangle 9"/>
          <p:cNvSpPr/>
          <p:nvPr/>
        </p:nvSpPr>
        <p:spPr>
          <a:xfrm>
            <a:off x="251520"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zorbing</a:t>
            </a:r>
            <a:endParaRPr lang="en-US" sz="2800" b="1" dirty="0">
              <a:solidFill>
                <a:schemeClr val="tx1"/>
              </a:solidFill>
            </a:endParaRPr>
          </a:p>
        </p:txBody>
      </p:sp>
      <p:sp>
        <p:nvSpPr>
          <p:cNvPr id="14" name="Rounded Rectangle 13"/>
          <p:cNvSpPr/>
          <p:nvPr/>
        </p:nvSpPr>
        <p:spPr>
          <a:xfrm>
            <a:off x="2483768"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parkour</a:t>
            </a:r>
            <a:endParaRPr lang="en-US" sz="2800" b="1" dirty="0">
              <a:solidFill>
                <a:schemeClr val="tx1"/>
              </a:solidFill>
            </a:endParaRPr>
          </a:p>
        </p:txBody>
      </p:sp>
      <p:sp>
        <p:nvSpPr>
          <p:cNvPr id="15" name="Rounded Rectangle 14"/>
          <p:cNvSpPr/>
          <p:nvPr/>
        </p:nvSpPr>
        <p:spPr>
          <a:xfrm>
            <a:off x="4716016"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canyoning</a:t>
            </a:r>
            <a:endParaRPr lang="en-US" sz="2800" b="1" dirty="0">
              <a:solidFill>
                <a:schemeClr val="tx1"/>
              </a:solidFill>
            </a:endParaRPr>
          </a:p>
        </p:txBody>
      </p:sp>
      <p:sp>
        <p:nvSpPr>
          <p:cNvPr id="16" name="Rounded Rectangle 15"/>
          <p:cNvSpPr/>
          <p:nvPr/>
        </p:nvSpPr>
        <p:spPr>
          <a:xfrm>
            <a:off x="6948264"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a:solidFill>
                  <a:schemeClr val="tx1"/>
                </a:solidFill>
              </a:rPr>
              <a:t>base jump</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Liez</a:t>
            </a:r>
            <a:r>
              <a:rPr lang="en-GB" dirty="0" smtClean="0">
                <a:solidFill>
                  <a:schemeClr val="accent1">
                    <a:satMod val="150000"/>
                  </a:schemeClr>
                </a:solidFill>
              </a:rPr>
              <a:t>… </a:t>
            </a:r>
            <a:endParaRPr lang="en-GB" dirty="0">
              <a:solidFill>
                <a:schemeClr val="accent1">
                  <a:satMod val="150000"/>
                </a:schemeClr>
              </a:solidFill>
            </a:endParaRPr>
          </a:p>
        </p:txBody>
      </p:sp>
      <p:sp>
        <p:nvSpPr>
          <p:cNvPr id="3" name="Content Placeholder 2"/>
          <p:cNvSpPr>
            <a:spLocks noGrp="1"/>
          </p:cNvSpPr>
          <p:nvPr>
            <p:ph sz="half" idx="1"/>
          </p:nvPr>
        </p:nvSpPr>
        <p:spPr>
          <a:xfrm>
            <a:off x="173038" y="1773238"/>
            <a:ext cx="4038600" cy="4624387"/>
          </a:xfrm>
          <a:solidFill>
            <a:schemeClr val="accent1">
              <a:lumMod val="20000"/>
              <a:lumOff val="80000"/>
            </a:schemeClr>
          </a:solidFill>
        </p:spPr>
        <p:txBody>
          <a:bodyPr rtlCol="0">
            <a:normAutofit/>
          </a:bodyPr>
          <a:lstStyle/>
          <a:p>
            <a:pPr marL="269875" indent="-269875" fontAlgn="auto">
              <a:spcBef>
                <a:spcPts val="0"/>
              </a:spcBef>
              <a:spcAft>
                <a:spcPts val="0"/>
              </a:spcAft>
              <a:buFont typeface="+mj-lt"/>
              <a:buAutoNum type="arabicPeriod"/>
              <a:defRPr/>
            </a:pPr>
            <a:r>
              <a:rPr lang="en-GB" sz="2300" dirty="0" smtClean="0"/>
              <a:t>Je ne </a:t>
            </a:r>
            <a:r>
              <a:rPr lang="en-GB" sz="2300" dirty="0" err="1" smtClean="0"/>
              <a:t>ferais</a:t>
            </a:r>
            <a:r>
              <a:rPr lang="en-GB" sz="2300" dirty="0" smtClean="0"/>
              <a:t> </a:t>
            </a:r>
            <a:r>
              <a:rPr lang="en-GB" sz="2300" dirty="0" err="1" smtClean="0"/>
              <a:t>jamais</a:t>
            </a:r>
            <a:endParaRPr lang="en-GB" sz="2300" dirty="0" smtClean="0"/>
          </a:p>
          <a:p>
            <a:pPr marL="269875" indent="-269875" fontAlgn="auto">
              <a:spcBef>
                <a:spcPts val="0"/>
              </a:spcBef>
              <a:spcAft>
                <a:spcPts val="0"/>
              </a:spcAft>
              <a:buFont typeface="+mj-lt"/>
              <a:buAutoNum type="arabicPeriod"/>
              <a:defRPr/>
            </a:pPr>
            <a:endParaRPr lang="en-GB" sz="2300" dirty="0" smtClean="0"/>
          </a:p>
          <a:p>
            <a:pPr marL="269875" indent="-269875" fontAlgn="auto">
              <a:spcBef>
                <a:spcPts val="0"/>
              </a:spcBef>
              <a:spcAft>
                <a:spcPts val="0"/>
              </a:spcAft>
              <a:buFont typeface="+mj-lt"/>
              <a:buAutoNum type="arabicPeriod"/>
              <a:defRPr/>
            </a:pPr>
            <a:r>
              <a:rPr lang="en-GB" sz="2300" dirty="0" smtClean="0"/>
              <a:t>Je </a:t>
            </a:r>
            <a:r>
              <a:rPr lang="en-GB" sz="2300" dirty="0" err="1" smtClean="0"/>
              <a:t>voudrais</a:t>
            </a:r>
            <a:r>
              <a:rPr lang="en-GB" sz="2300" dirty="0" smtClean="0"/>
              <a:t> </a:t>
            </a:r>
            <a:r>
              <a:rPr lang="en-GB" sz="2300" dirty="0" err="1" smtClean="0"/>
              <a:t>bien</a:t>
            </a:r>
            <a:r>
              <a:rPr lang="en-GB" sz="2300" dirty="0" smtClean="0"/>
              <a:t> essayer</a:t>
            </a:r>
          </a:p>
          <a:p>
            <a:pPr marL="269875" indent="-269875" fontAlgn="auto">
              <a:spcBef>
                <a:spcPts val="0"/>
              </a:spcBef>
              <a:spcAft>
                <a:spcPts val="0"/>
              </a:spcAft>
              <a:buFont typeface="+mj-lt"/>
              <a:buAutoNum type="arabicPeriod"/>
              <a:defRPr/>
            </a:pPr>
            <a:endParaRPr lang="en-GB" sz="2300" dirty="0" smtClean="0"/>
          </a:p>
          <a:p>
            <a:pPr marL="269875" indent="-269875" fontAlgn="auto">
              <a:spcBef>
                <a:spcPts val="0"/>
              </a:spcBef>
              <a:spcAft>
                <a:spcPts val="0"/>
              </a:spcAft>
              <a:buFont typeface="+mj-lt"/>
              <a:buAutoNum type="arabicPeriod"/>
              <a:defRPr/>
            </a:pPr>
            <a:r>
              <a:rPr lang="en-GB" sz="2300" dirty="0" smtClean="0"/>
              <a:t>Je ne sais pas </a:t>
            </a:r>
            <a:r>
              <a:rPr lang="en-GB" sz="2300" dirty="0" err="1" smtClean="0"/>
              <a:t>si</a:t>
            </a:r>
            <a:r>
              <a:rPr lang="en-GB" sz="2300" dirty="0" smtClean="0"/>
              <a:t> je </a:t>
            </a:r>
            <a:r>
              <a:rPr lang="en-GB" sz="2300" dirty="0" err="1" smtClean="0"/>
              <a:t>serais</a:t>
            </a:r>
            <a:endParaRPr lang="en-GB" sz="2300" dirty="0" smtClean="0"/>
          </a:p>
          <a:p>
            <a:pPr marL="269875" indent="-269875" fontAlgn="auto">
              <a:spcBef>
                <a:spcPts val="0"/>
              </a:spcBef>
              <a:spcAft>
                <a:spcPts val="0"/>
              </a:spcAft>
              <a:buFont typeface="+mj-lt"/>
              <a:buAutoNum type="arabicPeriod"/>
              <a:defRPr/>
            </a:pPr>
            <a:endParaRPr lang="en-GB" sz="2300" dirty="0" smtClean="0"/>
          </a:p>
          <a:p>
            <a:pPr marL="269875" indent="-269875" fontAlgn="auto">
              <a:spcBef>
                <a:spcPts val="0"/>
              </a:spcBef>
              <a:spcAft>
                <a:spcPts val="0"/>
              </a:spcAft>
              <a:buFont typeface="+mj-lt"/>
              <a:buAutoNum type="arabicPeriod"/>
              <a:defRPr/>
            </a:pPr>
            <a:r>
              <a:rPr lang="en-GB" sz="2300" dirty="0" err="1" smtClean="0"/>
              <a:t>J’aurais</a:t>
            </a:r>
            <a:r>
              <a:rPr lang="en-GB" sz="2300" dirty="0" smtClean="0"/>
              <a:t> </a:t>
            </a:r>
            <a:r>
              <a:rPr lang="en-GB" sz="2300" dirty="0" err="1" smtClean="0"/>
              <a:t>trop</a:t>
            </a:r>
            <a:r>
              <a:rPr lang="en-GB" sz="2300" dirty="0" smtClean="0"/>
              <a:t> </a:t>
            </a:r>
            <a:r>
              <a:rPr lang="en-GB" sz="2300" dirty="0" err="1" smtClean="0"/>
              <a:t>peur</a:t>
            </a:r>
            <a:endParaRPr lang="en-GB" sz="2300" dirty="0" smtClean="0"/>
          </a:p>
          <a:p>
            <a:pPr marL="269875" indent="-269875" fontAlgn="auto">
              <a:spcBef>
                <a:spcPts val="0"/>
              </a:spcBef>
              <a:spcAft>
                <a:spcPts val="0"/>
              </a:spcAft>
              <a:buFont typeface="+mj-lt"/>
              <a:buAutoNum type="arabicPeriod"/>
              <a:defRPr/>
            </a:pPr>
            <a:endParaRPr lang="en-GB" sz="2300" dirty="0" smtClean="0"/>
          </a:p>
          <a:p>
            <a:pPr marL="269875" indent="-269875" fontAlgn="auto">
              <a:spcBef>
                <a:spcPts val="0"/>
              </a:spcBef>
              <a:spcAft>
                <a:spcPts val="0"/>
              </a:spcAft>
              <a:buFont typeface="+mj-lt"/>
              <a:buAutoNum type="arabicPeriod"/>
              <a:defRPr/>
            </a:pPr>
            <a:r>
              <a:rPr lang="en-GB" sz="2300" dirty="0" smtClean="0"/>
              <a:t>Il </a:t>
            </a:r>
            <a:r>
              <a:rPr lang="en-GB" sz="2300" dirty="0" err="1" smtClean="0"/>
              <a:t>faudrait</a:t>
            </a:r>
            <a:r>
              <a:rPr lang="en-GB" sz="2300" dirty="0" smtClean="0"/>
              <a:t> </a:t>
            </a:r>
            <a:r>
              <a:rPr lang="en-GB" sz="2300" dirty="0" err="1" smtClean="0"/>
              <a:t>empêcher</a:t>
            </a:r>
            <a:r>
              <a:rPr lang="en-GB" sz="2300" dirty="0" smtClean="0"/>
              <a:t> les gens</a:t>
            </a:r>
          </a:p>
          <a:p>
            <a:pPr marL="269875" indent="-269875" fontAlgn="auto">
              <a:spcBef>
                <a:spcPts val="0"/>
              </a:spcBef>
              <a:spcAft>
                <a:spcPts val="0"/>
              </a:spcAft>
              <a:buFont typeface="+mj-lt"/>
              <a:buAutoNum type="arabicPeriod"/>
              <a:defRPr/>
            </a:pPr>
            <a:endParaRPr lang="en-GB" sz="2300" dirty="0" smtClean="0"/>
          </a:p>
          <a:p>
            <a:pPr marL="269875" indent="-269875" fontAlgn="auto">
              <a:spcBef>
                <a:spcPts val="0"/>
              </a:spcBef>
              <a:spcAft>
                <a:spcPts val="0"/>
              </a:spcAft>
              <a:buFont typeface="+mj-lt"/>
              <a:buAutoNum type="arabicPeriod"/>
              <a:defRPr/>
            </a:pPr>
            <a:endParaRPr lang="en-GB" sz="2300" dirty="0"/>
          </a:p>
        </p:txBody>
      </p:sp>
      <p:sp>
        <p:nvSpPr>
          <p:cNvPr id="4" name="Content Placeholder 3"/>
          <p:cNvSpPr>
            <a:spLocks noGrp="1"/>
          </p:cNvSpPr>
          <p:nvPr>
            <p:ph sz="half" idx="2"/>
          </p:nvPr>
        </p:nvSpPr>
        <p:spPr>
          <a:xfrm>
            <a:off x="4500563" y="1773238"/>
            <a:ext cx="4464050" cy="4622800"/>
          </a:xfrm>
          <a:solidFill>
            <a:schemeClr val="accent1">
              <a:lumMod val="20000"/>
              <a:lumOff val="80000"/>
            </a:schemeClr>
          </a:solidFill>
        </p:spPr>
        <p:txBody>
          <a:bodyPr rtlCol="0">
            <a:normAutofit/>
          </a:bodyPr>
          <a:lstStyle/>
          <a:p>
            <a:pPr marL="442913" indent="-268288" fontAlgn="auto">
              <a:spcBef>
                <a:spcPts val="0"/>
              </a:spcBef>
              <a:spcAft>
                <a:spcPts val="0"/>
              </a:spcAft>
              <a:buFont typeface="+mj-lt"/>
              <a:buAutoNum type="alphaLcPeriod"/>
              <a:defRPr/>
            </a:pPr>
            <a:r>
              <a:rPr lang="en-GB" sz="2300" dirty="0" smtClean="0"/>
              <a:t>de me </a:t>
            </a:r>
            <a:r>
              <a:rPr lang="en-GB" sz="2300" dirty="0" err="1" smtClean="0"/>
              <a:t>blesser</a:t>
            </a:r>
            <a:r>
              <a:rPr lang="en-GB" sz="2300" dirty="0" smtClean="0"/>
              <a:t>.</a:t>
            </a:r>
          </a:p>
          <a:p>
            <a:pPr marL="442913" indent="-268288" fontAlgn="auto">
              <a:spcBef>
                <a:spcPts val="0"/>
              </a:spcBef>
              <a:spcAft>
                <a:spcPts val="0"/>
              </a:spcAft>
              <a:buFont typeface="+mj-lt"/>
              <a:buAutoNum type="alphaLcPeriod"/>
              <a:defRPr/>
            </a:pPr>
            <a:endParaRPr lang="en-GB" sz="2300" dirty="0" smtClean="0"/>
          </a:p>
          <a:p>
            <a:pPr marL="442913" indent="-268288" fontAlgn="auto">
              <a:spcBef>
                <a:spcPts val="0"/>
              </a:spcBef>
              <a:spcAft>
                <a:spcPts val="0"/>
              </a:spcAft>
              <a:buFont typeface="+mj-lt"/>
              <a:buAutoNum type="alphaLcPeriod"/>
              <a:defRPr/>
            </a:pPr>
            <a:r>
              <a:rPr lang="en-GB" sz="2300" dirty="0" err="1" smtClean="0"/>
              <a:t>assez</a:t>
            </a:r>
            <a:r>
              <a:rPr lang="en-GB" sz="2300" dirty="0" smtClean="0"/>
              <a:t> </a:t>
            </a:r>
            <a:r>
              <a:rPr lang="en-GB" sz="2300" dirty="0" err="1" smtClean="0"/>
              <a:t>courageux</a:t>
            </a:r>
            <a:r>
              <a:rPr lang="en-GB" sz="2300" dirty="0" smtClean="0"/>
              <a:t> pour </a:t>
            </a:r>
            <a:r>
              <a:rPr lang="en-GB" sz="2300" dirty="0" err="1" smtClean="0"/>
              <a:t>prendre</a:t>
            </a:r>
            <a:r>
              <a:rPr lang="en-GB" sz="2300" dirty="0" smtClean="0"/>
              <a:t> </a:t>
            </a:r>
            <a:r>
              <a:rPr lang="en-GB" sz="2300" dirty="0" err="1" smtClean="0"/>
              <a:t>tous</a:t>
            </a:r>
            <a:r>
              <a:rPr lang="en-GB" sz="2300" dirty="0" smtClean="0"/>
              <a:t> </a:t>
            </a:r>
            <a:r>
              <a:rPr lang="en-GB" sz="2300" dirty="0" err="1" smtClean="0"/>
              <a:t>ces</a:t>
            </a:r>
            <a:r>
              <a:rPr lang="en-GB" sz="2300" dirty="0" smtClean="0"/>
              <a:t> </a:t>
            </a:r>
            <a:r>
              <a:rPr lang="en-GB" sz="2300" dirty="0" err="1" smtClean="0"/>
              <a:t>risques</a:t>
            </a:r>
            <a:r>
              <a:rPr lang="en-GB" sz="2300" dirty="0" smtClean="0"/>
              <a:t>.</a:t>
            </a:r>
          </a:p>
          <a:p>
            <a:pPr marL="442913" indent="-268288" fontAlgn="auto">
              <a:spcBef>
                <a:spcPts val="0"/>
              </a:spcBef>
              <a:spcAft>
                <a:spcPts val="0"/>
              </a:spcAft>
              <a:buFont typeface="+mj-lt"/>
              <a:buAutoNum type="alphaLcPeriod"/>
              <a:defRPr/>
            </a:pPr>
            <a:endParaRPr lang="en-GB" sz="2300" dirty="0" smtClean="0"/>
          </a:p>
          <a:p>
            <a:pPr marL="442913" indent="-268288" fontAlgn="auto">
              <a:spcBef>
                <a:spcPts val="0"/>
              </a:spcBef>
              <a:spcAft>
                <a:spcPts val="0"/>
              </a:spcAft>
              <a:buFont typeface="+mj-lt"/>
              <a:buAutoNum type="alphaLcPeriod"/>
              <a:defRPr/>
            </a:pPr>
            <a:r>
              <a:rPr lang="en-GB" sz="2300" dirty="0" smtClean="0"/>
              <a:t>un </a:t>
            </a:r>
            <a:r>
              <a:rPr lang="en-GB" sz="2300" dirty="0" err="1" smtClean="0"/>
              <a:t>tel</a:t>
            </a:r>
            <a:r>
              <a:rPr lang="en-GB" sz="2300" dirty="0" smtClean="0"/>
              <a:t> sport.</a:t>
            </a:r>
          </a:p>
          <a:p>
            <a:pPr marL="442913" indent="-268288" fontAlgn="auto">
              <a:spcBef>
                <a:spcPts val="0"/>
              </a:spcBef>
              <a:spcAft>
                <a:spcPts val="0"/>
              </a:spcAft>
              <a:buFont typeface="+mj-lt"/>
              <a:buAutoNum type="alphaLcPeriod"/>
              <a:defRPr/>
            </a:pPr>
            <a:endParaRPr lang="en-GB" sz="2300" dirty="0" smtClean="0"/>
          </a:p>
          <a:p>
            <a:pPr marL="442913" indent="-268288" fontAlgn="auto">
              <a:spcBef>
                <a:spcPts val="0"/>
              </a:spcBef>
              <a:spcAft>
                <a:spcPts val="0"/>
              </a:spcAft>
              <a:buFont typeface="+mj-lt"/>
              <a:buAutoNum type="alphaLcPeriod"/>
              <a:defRPr/>
            </a:pPr>
            <a:r>
              <a:rPr lang="en-GB" sz="2300" dirty="0" smtClean="0"/>
              <a:t>de faire </a:t>
            </a:r>
            <a:r>
              <a:rPr lang="en-GB" sz="2300" dirty="0" err="1" smtClean="0"/>
              <a:t>certains</a:t>
            </a:r>
            <a:r>
              <a:rPr lang="en-GB" sz="2300" dirty="0" smtClean="0"/>
              <a:t> sports.</a:t>
            </a:r>
          </a:p>
          <a:p>
            <a:pPr marL="442913" indent="-268288" fontAlgn="auto">
              <a:spcBef>
                <a:spcPts val="0"/>
              </a:spcBef>
              <a:spcAft>
                <a:spcPts val="0"/>
              </a:spcAft>
              <a:buFont typeface="+mj-lt"/>
              <a:buAutoNum type="alphaLcPeriod"/>
              <a:defRPr/>
            </a:pPr>
            <a:endParaRPr lang="en-GB" sz="2300" dirty="0" smtClean="0"/>
          </a:p>
          <a:p>
            <a:pPr marL="442913" indent="-268288" fontAlgn="auto">
              <a:spcBef>
                <a:spcPts val="0"/>
              </a:spcBef>
              <a:spcAft>
                <a:spcPts val="0"/>
              </a:spcAft>
              <a:buFont typeface="+mj-lt"/>
              <a:buAutoNum type="alphaLcPeriod"/>
              <a:defRPr/>
            </a:pPr>
            <a:r>
              <a:rPr lang="en-GB" sz="2300" dirty="0" smtClean="0"/>
              <a:t>de faire </a:t>
            </a:r>
            <a:r>
              <a:rPr lang="en-GB" sz="2300" dirty="0" err="1" smtClean="0"/>
              <a:t>ça</a:t>
            </a:r>
            <a:r>
              <a:rPr lang="en-GB" sz="2300" dirty="0" smtClean="0"/>
              <a:t>, </a:t>
            </a:r>
            <a:r>
              <a:rPr lang="en-GB" sz="2300" dirty="0" err="1" smtClean="0"/>
              <a:t>mais</a:t>
            </a:r>
            <a:r>
              <a:rPr lang="en-GB" sz="2300" dirty="0" smtClean="0"/>
              <a:t> en </a:t>
            </a:r>
            <a:r>
              <a:rPr lang="en-GB" sz="2300" dirty="0" err="1" smtClean="0"/>
              <a:t>prenant</a:t>
            </a:r>
            <a:r>
              <a:rPr lang="en-GB" sz="2300" dirty="0" smtClean="0"/>
              <a:t> beaucoup de </a:t>
            </a:r>
            <a:r>
              <a:rPr lang="en-GB" sz="2300" dirty="0" err="1" smtClean="0"/>
              <a:t>précautions</a:t>
            </a:r>
            <a:r>
              <a:rPr lang="en-GB" sz="2300" dirty="0" smtClean="0"/>
              <a:t>.</a:t>
            </a:r>
            <a:endParaRPr lang="en-GB" sz="23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sz="4000" dirty="0" err="1" smtClean="0">
                <a:solidFill>
                  <a:schemeClr val="accent1">
                    <a:satMod val="150000"/>
                  </a:schemeClr>
                </a:solidFill>
              </a:rPr>
              <a:t>Faut-il</a:t>
            </a:r>
            <a:r>
              <a:rPr lang="en-GB" sz="4000" dirty="0" smtClean="0">
                <a:solidFill>
                  <a:schemeClr val="accent1">
                    <a:satMod val="150000"/>
                  </a:schemeClr>
                </a:solidFill>
              </a:rPr>
              <a:t> </a:t>
            </a:r>
            <a:r>
              <a:rPr lang="en-GB" sz="4000" dirty="0" err="1" smtClean="0">
                <a:solidFill>
                  <a:schemeClr val="accent1">
                    <a:satMod val="150000"/>
                  </a:schemeClr>
                </a:solidFill>
              </a:rPr>
              <a:t>interdire</a:t>
            </a:r>
            <a:r>
              <a:rPr lang="en-GB" sz="4000" dirty="0" smtClean="0">
                <a:solidFill>
                  <a:schemeClr val="accent1">
                    <a:satMod val="150000"/>
                  </a:schemeClr>
                </a:solidFill>
              </a:rPr>
              <a:t> les sports </a:t>
            </a:r>
            <a:r>
              <a:rPr lang="en-GB" sz="4000" dirty="0" err="1" smtClean="0">
                <a:solidFill>
                  <a:schemeClr val="accent1">
                    <a:satMod val="150000"/>
                  </a:schemeClr>
                </a:solidFill>
              </a:rPr>
              <a:t>extrêmes</a:t>
            </a:r>
            <a:r>
              <a:rPr lang="en-GB" sz="4000" dirty="0" smtClean="0">
                <a:solidFill>
                  <a:schemeClr val="accent1">
                    <a:satMod val="150000"/>
                  </a:schemeClr>
                </a:solidFill>
              </a:rPr>
              <a:t>?</a:t>
            </a:r>
            <a:endParaRPr lang="en-GB" sz="4000" dirty="0">
              <a:solidFill>
                <a:schemeClr val="accent1">
                  <a:satMod val="150000"/>
                </a:schemeClr>
              </a:solidFill>
            </a:endParaRPr>
          </a:p>
        </p:txBody>
      </p:sp>
      <p:sp>
        <p:nvSpPr>
          <p:cNvPr id="3" name="Content Placeholder 2"/>
          <p:cNvSpPr>
            <a:spLocks noGrp="1"/>
          </p:cNvSpPr>
          <p:nvPr>
            <p:ph sz="half" idx="1"/>
          </p:nvPr>
        </p:nvSpPr>
        <p:spPr>
          <a:xfrm>
            <a:off x="144463" y="1773238"/>
            <a:ext cx="4283075" cy="4622800"/>
          </a:xfrm>
          <a:solidFill>
            <a:schemeClr val="tx2">
              <a:lumMod val="10000"/>
              <a:lumOff val="90000"/>
            </a:schemeClr>
          </a:solidFill>
        </p:spPr>
        <p:txBody>
          <a:bodyPr rtlCol="0">
            <a:noAutofit/>
          </a:bodyPr>
          <a:lstStyle/>
          <a:p>
            <a:pPr marL="438912" indent="-320040" fontAlgn="auto">
              <a:spcBef>
                <a:spcPts val="0"/>
              </a:spcBef>
              <a:spcAft>
                <a:spcPts val="1200"/>
              </a:spcAft>
              <a:buFont typeface="Wingdings 2"/>
              <a:buNone/>
              <a:defRPr/>
            </a:pPr>
            <a:r>
              <a:rPr lang="en-GB" sz="2200" dirty="0" smtClean="0"/>
              <a:t>	</a:t>
            </a:r>
            <a:r>
              <a:rPr lang="en-GB" sz="2200" u="sng" dirty="0" smtClean="0"/>
              <a:t>Charlotte:</a:t>
            </a:r>
          </a:p>
          <a:p>
            <a:pPr marL="438912" indent="-320040" fontAlgn="auto">
              <a:spcBef>
                <a:spcPts val="0"/>
              </a:spcBef>
              <a:spcAft>
                <a:spcPts val="0"/>
              </a:spcAft>
              <a:buFont typeface="Wingdings 2"/>
              <a:buNone/>
              <a:defRPr/>
            </a:pPr>
            <a:r>
              <a:rPr lang="en-GB" sz="2200" dirty="0" smtClean="0"/>
              <a:t>	Il </a:t>
            </a:r>
            <a:r>
              <a:rPr lang="en-GB" sz="2200" dirty="0" err="1" smtClean="0"/>
              <a:t>s’agit</a:t>
            </a:r>
            <a:r>
              <a:rPr lang="en-GB" sz="2200" dirty="0" smtClean="0"/>
              <a:t> de la </a:t>
            </a:r>
            <a:r>
              <a:rPr lang="en-GB" sz="2200" dirty="0" err="1" smtClean="0"/>
              <a:t>liberté</a:t>
            </a:r>
            <a:r>
              <a:rPr lang="en-GB" sz="2200" dirty="0" smtClean="0"/>
              <a:t> de </a:t>
            </a:r>
            <a:r>
              <a:rPr lang="en-GB" sz="2200" dirty="0" err="1" smtClean="0"/>
              <a:t>chacun</a:t>
            </a:r>
            <a:r>
              <a:rPr lang="en-GB" sz="2200" dirty="0" smtClean="0"/>
              <a:t>. Les gens qui </a:t>
            </a:r>
            <a:r>
              <a:rPr lang="en-GB" sz="2200" dirty="0" err="1" smtClean="0"/>
              <a:t>pratiquent</a:t>
            </a:r>
            <a:r>
              <a:rPr lang="en-GB" sz="2200" dirty="0" smtClean="0"/>
              <a:t> </a:t>
            </a:r>
            <a:r>
              <a:rPr lang="en-GB" sz="2200" dirty="0" err="1" smtClean="0"/>
              <a:t>certains</a:t>
            </a:r>
            <a:r>
              <a:rPr lang="en-GB" sz="2200" dirty="0" smtClean="0"/>
              <a:t> sports </a:t>
            </a:r>
            <a:r>
              <a:rPr lang="en-GB" sz="2200" dirty="0" err="1" smtClean="0"/>
              <a:t>extrêmes</a:t>
            </a:r>
            <a:r>
              <a:rPr lang="en-GB" sz="2200" dirty="0" smtClean="0"/>
              <a:t> font </a:t>
            </a:r>
            <a:r>
              <a:rPr lang="en-GB" sz="2200" dirty="0" err="1" smtClean="0"/>
              <a:t>ça</a:t>
            </a:r>
            <a:r>
              <a:rPr lang="en-GB" sz="2200" dirty="0" smtClean="0"/>
              <a:t> à </a:t>
            </a:r>
            <a:r>
              <a:rPr lang="en-GB" sz="2200" dirty="0" err="1" smtClean="0"/>
              <a:t>leurs</a:t>
            </a:r>
            <a:r>
              <a:rPr lang="en-GB" sz="2200" dirty="0" smtClean="0"/>
              <a:t> </a:t>
            </a:r>
            <a:r>
              <a:rPr lang="en-GB" sz="2200" dirty="0" err="1" smtClean="0"/>
              <a:t>risques</a:t>
            </a:r>
            <a:r>
              <a:rPr lang="en-GB" sz="2200" dirty="0" smtClean="0"/>
              <a:t>, et on </a:t>
            </a:r>
            <a:r>
              <a:rPr lang="en-GB" sz="2200" dirty="0" err="1" smtClean="0"/>
              <a:t>n’a</a:t>
            </a:r>
            <a:r>
              <a:rPr lang="en-GB" sz="2200" dirty="0" smtClean="0"/>
              <a:t> pas le </a:t>
            </a:r>
            <a:r>
              <a:rPr lang="en-GB" sz="2200" dirty="0" err="1" smtClean="0"/>
              <a:t>droit</a:t>
            </a:r>
            <a:r>
              <a:rPr lang="en-GB" sz="2200" dirty="0" smtClean="0"/>
              <a:t> de les </a:t>
            </a:r>
            <a:r>
              <a:rPr lang="en-GB" sz="2200" dirty="0" err="1" smtClean="0"/>
              <a:t>empêcher</a:t>
            </a:r>
            <a:r>
              <a:rPr lang="en-GB" sz="2200" dirty="0" smtClean="0"/>
              <a:t> de faire </a:t>
            </a:r>
            <a:r>
              <a:rPr lang="en-GB" sz="2200" dirty="0" err="1" smtClean="0"/>
              <a:t>comme</a:t>
            </a:r>
            <a:r>
              <a:rPr lang="en-GB" sz="2200" dirty="0" smtClean="0"/>
              <a:t> </a:t>
            </a:r>
            <a:r>
              <a:rPr lang="en-GB" sz="2200" dirty="0" err="1" smtClean="0"/>
              <a:t>ils</a:t>
            </a:r>
            <a:r>
              <a:rPr lang="en-GB" sz="2200" dirty="0" smtClean="0"/>
              <a:t> </a:t>
            </a:r>
            <a:r>
              <a:rPr lang="en-GB" sz="2200" dirty="0" err="1" smtClean="0"/>
              <a:t>veulent</a:t>
            </a:r>
            <a:r>
              <a:rPr lang="en-GB" sz="2200" dirty="0" smtClean="0"/>
              <a:t>. Comment justifier </a:t>
            </a:r>
            <a:r>
              <a:rPr lang="en-GB" sz="2200" dirty="0" err="1" smtClean="0"/>
              <a:t>l’interdiction</a:t>
            </a:r>
            <a:r>
              <a:rPr lang="en-GB" sz="2200" dirty="0" smtClean="0"/>
              <a:t> de </a:t>
            </a:r>
            <a:r>
              <a:rPr lang="en-GB" sz="2200" dirty="0" err="1" smtClean="0"/>
              <a:t>certains</a:t>
            </a:r>
            <a:r>
              <a:rPr lang="en-GB" sz="2200" dirty="0" smtClean="0"/>
              <a:t> sports et pas </a:t>
            </a:r>
            <a:r>
              <a:rPr lang="en-GB" sz="2200" dirty="0" err="1" smtClean="0"/>
              <a:t>d’autres</a:t>
            </a:r>
            <a:r>
              <a:rPr lang="en-GB" sz="2200" dirty="0" smtClean="0"/>
              <a:t>? Tout </a:t>
            </a:r>
            <a:r>
              <a:rPr lang="en-GB" sz="2200" dirty="0" err="1" smtClean="0"/>
              <a:t>ce</a:t>
            </a:r>
            <a:r>
              <a:rPr lang="en-GB" sz="2200" dirty="0" smtClean="0"/>
              <a:t> </a:t>
            </a:r>
            <a:r>
              <a:rPr lang="en-GB" sz="2200" dirty="0" err="1" smtClean="0"/>
              <a:t>qu’on</a:t>
            </a:r>
            <a:r>
              <a:rPr lang="en-GB" sz="2200" dirty="0" smtClean="0"/>
              <a:t> </a:t>
            </a:r>
            <a:r>
              <a:rPr lang="en-GB" sz="2200" dirty="0" err="1" smtClean="0"/>
              <a:t>peut</a:t>
            </a:r>
            <a:r>
              <a:rPr lang="en-GB" sz="2200" dirty="0" smtClean="0"/>
              <a:t> faire, </a:t>
            </a:r>
            <a:r>
              <a:rPr lang="en-GB" sz="2200" dirty="0" err="1" smtClean="0"/>
              <a:t>c’est</a:t>
            </a:r>
            <a:r>
              <a:rPr lang="en-GB" sz="2200" dirty="0" smtClean="0"/>
              <a:t> </a:t>
            </a:r>
            <a:r>
              <a:rPr lang="en-GB" sz="2200" dirty="0" err="1" smtClean="0"/>
              <a:t>d’encourager</a:t>
            </a:r>
            <a:r>
              <a:rPr lang="en-GB" sz="2200" dirty="0" smtClean="0"/>
              <a:t> les gens à les </a:t>
            </a:r>
            <a:r>
              <a:rPr lang="en-GB" sz="2200" dirty="0" err="1" smtClean="0"/>
              <a:t>pratiquer</a:t>
            </a:r>
            <a:r>
              <a:rPr lang="en-GB" sz="2200" dirty="0" smtClean="0"/>
              <a:t> </a:t>
            </a:r>
            <a:r>
              <a:rPr lang="en-GB" sz="2200" dirty="0" err="1" smtClean="0"/>
              <a:t>d’une</a:t>
            </a:r>
            <a:r>
              <a:rPr lang="en-GB" sz="2200" dirty="0" smtClean="0"/>
              <a:t> </a:t>
            </a:r>
            <a:r>
              <a:rPr lang="en-GB" sz="2200" dirty="0" err="1" smtClean="0"/>
              <a:t>façon</a:t>
            </a:r>
            <a:r>
              <a:rPr lang="en-GB" sz="2200" dirty="0" smtClean="0"/>
              <a:t> responsible.</a:t>
            </a:r>
            <a:endParaRPr lang="en-GB" sz="2200" dirty="0"/>
          </a:p>
        </p:txBody>
      </p:sp>
      <p:sp>
        <p:nvSpPr>
          <p:cNvPr id="4" name="Content Placeholder 3"/>
          <p:cNvSpPr>
            <a:spLocks noGrp="1"/>
          </p:cNvSpPr>
          <p:nvPr>
            <p:ph sz="half" idx="2"/>
          </p:nvPr>
        </p:nvSpPr>
        <p:spPr>
          <a:xfrm>
            <a:off x="4648200" y="1773238"/>
            <a:ext cx="4244975" cy="4624387"/>
          </a:xfrm>
          <a:solidFill>
            <a:schemeClr val="tx2">
              <a:lumMod val="10000"/>
              <a:lumOff val="90000"/>
            </a:schemeClr>
          </a:solidFill>
        </p:spPr>
        <p:txBody>
          <a:bodyPr rtlCol="0">
            <a:normAutofit/>
          </a:bodyPr>
          <a:lstStyle/>
          <a:p>
            <a:pPr marL="438912" indent="-320040" fontAlgn="auto">
              <a:spcBef>
                <a:spcPts val="0"/>
              </a:spcBef>
              <a:spcAft>
                <a:spcPts val="1200"/>
              </a:spcAft>
              <a:buFont typeface="Wingdings 2"/>
              <a:buNone/>
              <a:defRPr/>
            </a:pPr>
            <a:r>
              <a:rPr lang="en-GB" dirty="0" smtClean="0"/>
              <a:t>	</a:t>
            </a:r>
            <a:r>
              <a:rPr lang="en-GB" sz="2400" u="sng" dirty="0" smtClean="0"/>
              <a:t>Vincent:</a:t>
            </a:r>
          </a:p>
          <a:p>
            <a:pPr marL="438912" indent="-320040" fontAlgn="auto">
              <a:spcBef>
                <a:spcPts val="0"/>
              </a:spcBef>
              <a:spcAft>
                <a:spcPts val="0"/>
              </a:spcAft>
              <a:buFont typeface="Wingdings 2"/>
              <a:buNone/>
              <a:defRPr/>
            </a:pPr>
            <a:r>
              <a:rPr lang="en-GB" sz="2400" dirty="0" smtClean="0"/>
              <a:t>	</a:t>
            </a:r>
            <a:r>
              <a:rPr lang="en-GB" sz="2200" dirty="0" err="1" smtClean="0"/>
              <a:t>Ce</a:t>
            </a:r>
            <a:r>
              <a:rPr lang="en-GB" sz="2200" dirty="0" smtClean="0"/>
              <a:t> qui me pose </a:t>
            </a:r>
            <a:r>
              <a:rPr lang="en-GB" sz="2200" dirty="0" err="1" smtClean="0"/>
              <a:t>problème</a:t>
            </a:r>
            <a:r>
              <a:rPr lang="en-GB" sz="2200" dirty="0" smtClean="0"/>
              <a:t>, </a:t>
            </a:r>
            <a:r>
              <a:rPr lang="en-GB" sz="2200" dirty="0" err="1" smtClean="0"/>
              <a:t>c’est</a:t>
            </a:r>
            <a:r>
              <a:rPr lang="en-GB" sz="2200" dirty="0" smtClean="0"/>
              <a:t> </a:t>
            </a:r>
            <a:r>
              <a:rPr lang="en-GB" sz="2200" dirty="0" err="1" smtClean="0"/>
              <a:t>que</a:t>
            </a:r>
            <a:r>
              <a:rPr lang="en-GB" sz="2200" dirty="0" smtClean="0"/>
              <a:t> faire de </a:t>
            </a:r>
            <a:r>
              <a:rPr lang="en-GB" sz="2200" dirty="0" err="1" smtClean="0"/>
              <a:t>tels</a:t>
            </a:r>
            <a:r>
              <a:rPr lang="en-GB" sz="2200" dirty="0" smtClean="0"/>
              <a:t> </a:t>
            </a:r>
            <a:r>
              <a:rPr lang="en-GB" sz="2200" dirty="0" err="1" smtClean="0"/>
              <a:t>activités</a:t>
            </a:r>
            <a:r>
              <a:rPr lang="en-GB" sz="2200" dirty="0" smtClean="0"/>
              <a:t> </a:t>
            </a:r>
            <a:r>
              <a:rPr lang="en-GB" sz="2200" dirty="0" err="1" smtClean="0"/>
              <a:t>peut</a:t>
            </a:r>
            <a:r>
              <a:rPr lang="en-GB" sz="2200" dirty="0" smtClean="0"/>
              <a:t> </a:t>
            </a:r>
            <a:r>
              <a:rPr lang="en-GB" sz="2200" dirty="0" err="1" smtClean="0"/>
              <a:t>mettre</a:t>
            </a:r>
            <a:r>
              <a:rPr lang="en-GB" sz="2200" dirty="0" smtClean="0"/>
              <a:t> en danger </a:t>
            </a:r>
            <a:r>
              <a:rPr lang="en-GB" sz="2200" dirty="0" err="1" smtClean="0"/>
              <a:t>d’autres</a:t>
            </a:r>
            <a:r>
              <a:rPr lang="en-GB" sz="2200" dirty="0" smtClean="0"/>
              <a:t> </a:t>
            </a:r>
            <a:r>
              <a:rPr lang="en-GB" sz="2200" dirty="0" err="1" smtClean="0"/>
              <a:t>personnes</a:t>
            </a:r>
            <a:r>
              <a:rPr lang="en-GB" sz="2200" dirty="0" smtClean="0"/>
              <a:t>, par </a:t>
            </a:r>
            <a:r>
              <a:rPr lang="en-GB" sz="2200" dirty="0" err="1" smtClean="0"/>
              <a:t>exemple</a:t>
            </a:r>
            <a:r>
              <a:rPr lang="en-GB" sz="2200" dirty="0" smtClean="0"/>
              <a:t> les </a:t>
            </a:r>
            <a:r>
              <a:rPr lang="en-GB" sz="2200" dirty="0" err="1" smtClean="0"/>
              <a:t>sauveteurs</a:t>
            </a:r>
            <a:r>
              <a:rPr lang="en-GB" sz="2200" dirty="0" smtClean="0"/>
              <a:t> de </a:t>
            </a:r>
            <a:r>
              <a:rPr lang="en-GB" sz="2200" dirty="0" err="1" smtClean="0"/>
              <a:t>montagne</a:t>
            </a:r>
            <a:r>
              <a:rPr lang="en-GB" sz="2200" dirty="0" smtClean="0"/>
              <a:t>. </a:t>
            </a:r>
            <a:r>
              <a:rPr lang="en-GB" sz="2200" dirty="0" err="1" smtClean="0"/>
              <a:t>C’est</a:t>
            </a:r>
            <a:r>
              <a:rPr lang="en-GB" sz="2200" dirty="0" smtClean="0"/>
              <a:t> </a:t>
            </a:r>
            <a:r>
              <a:rPr lang="en-GB" sz="2200" dirty="0" err="1" smtClean="0"/>
              <a:t>irresponsable</a:t>
            </a:r>
            <a:r>
              <a:rPr lang="en-GB" sz="2200" dirty="0" smtClean="0"/>
              <a:t>. </a:t>
            </a:r>
            <a:r>
              <a:rPr lang="en-GB" sz="2200" dirty="0" err="1" smtClean="0"/>
              <a:t>S’ils</a:t>
            </a:r>
            <a:r>
              <a:rPr lang="en-GB" sz="2200" dirty="0" smtClean="0"/>
              <a:t> </a:t>
            </a:r>
            <a:r>
              <a:rPr lang="en-GB" sz="2200" dirty="0" err="1" smtClean="0"/>
              <a:t>doivent</a:t>
            </a:r>
            <a:r>
              <a:rPr lang="en-GB" sz="2200" dirty="0" smtClean="0"/>
              <a:t> </a:t>
            </a:r>
            <a:r>
              <a:rPr lang="en-GB" sz="2200" dirty="0" err="1" smtClean="0"/>
              <a:t>être</a:t>
            </a:r>
            <a:r>
              <a:rPr lang="en-GB" sz="2200" dirty="0" smtClean="0"/>
              <a:t> </a:t>
            </a:r>
            <a:r>
              <a:rPr lang="en-GB" sz="2200" dirty="0" err="1" smtClean="0"/>
              <a:t>hospitalisés</a:t>
            </a:r>
            <a:r>
              <a:rPr lang="en-GB" sz="2200" dirty="0" smtClean="0"/>
              <a:t>, </a:t>
            </a:r>
            <a:r>
              <a:rPr lang="en-GB" sz="2200" dirty="0" err="1" smtClean="0"/>
              <a:t>ils</a:t>
            </a:r>
            <a:r>
              <a:rPr lang="en-GB" sz="2200" dirty="0" smtClean="0"/>
              <a:t> </a:t>
            </a:r>
            <a:r>
              <a:rPr lang="en-GB" sz="2200" dirty="0" err="1" smtClean="0"/>
              <a:t>prennent</a:t>
            </a:r>
            <a:r>
              <a:rPr lang="en-GB" sz="2200" dirty="0" smtClean="0"/>
              <a:t> la place des </a:t>
            </a:r>
            <a:r>
              <a:rPr lang="en-GB" sz="2200" dirty="0" err="1" smtClean="0"/>
              <a:t>personnes</a:t>
            </a:r>
            <a:r>
              <a:rPr lang="en-GB" sz="2200" dirty="0" smtClean="0"/>
              <a:t> </a:t>
            </a:r>
            <a:r>
              <a:rPr lang="en-GB" sz="2200" dirty="0" err="1" smtClean="0"/>
              <a:t>variment</a:t>
            </a:r>
            <a:r>
              <a:rPr lang="en-GB" sz="2200" dirty="0" smtClean="0"/>
              <a:t> </a:t>
            </a:r>
            <a:r>
              <a:rPr lang="en-GB" sz="2200" dirty="0" err="1" smtClean="0"/>
              <a:t>malades</a:t>
            </a:r>
            <a:r>
              <a:rPr lang="en-GB" sz="2200" dirty="0" smtClean="0"/>
              <a:t>, et je </a:t>
            </a:r>
            <a:r>
              <a:rPr lang="en-GB" sz="2200" dirty="0" err="1" smtClean="0"/>
              <a:t>trouve</a:t>
            </a:r>
            <a:r>
              <a:rPr lang="en-GB" sz="2200" dirty="0" smtClean="0"/>
              <a:t> </a:t>
            </a:r>
            <a:r>
              <a:rPr lang="en-GB" sz="2200" dirty="0" err="1" smtClean="0"/>
              <a:t>ça</a:t>
            </a:r>
            <a:r>
              <a:rPr lang="en-GB" sz="2200" dirty="0" smtClean="0"/>
              <a:t> </a:t>
            </a:r>
            <a:r>
              <a:rPr lang="en-GB" sz="2200" dirty="0" err="1" smtClean="0"/>
              <a:t>vraiment</a:t>
            </a:r>
            <a:r>
              <a:rPr lang="en-GB" sz="2200" dirty="0" smtClean="0"/>
              <a:t> inacceptable.  </a:t>
            </a:r>
            <a:endParaRPr lang="en-GB" sz="2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3"/>
          <p:cNvSpPr txBox="1">
            <a:spLocks noChangeArrowheads="1"/>
          </p:cNvSpPr>
          <p:nvPr/>
        </p:nvSpPr>
        <p:spPr bwMode="auto">
          <a:xfrm>
            <a:off x="755650" y="549275"/>
            <a:ext cx="7632700" cy="5016500"/>
          </a:xfrm>
          <a:prstGeom prst="rect">
            <a:avLst/>
          </a:prstGeom>
          <a:noFill/>
          <a:ln w="9525">
            <a:noFill/>
            <a:miter lim="800000"/>
            <a:headEnd/>
            <a:tailEnd/>
          </a:ln>
        </p:spPr>
        <p:txBody>
          <a:bodyPr>
            <a:spAutoFit/>
          </a:bodyPr>
          <a:lstStyle/>
          <a:p>
            <a:r>
              <a:rPr lang="en-GB" sz="3200">
                <a:latin typeface="Corbel" pitchFamily="34" charset="0"/>
              </a:rPr>
              <a:t>Faut-il interdire les sports extrêmes?</a:t>
            </a:r>
          </a:p>
          <a:p>
            <a:endParaRPr lang="en-GB" sz="3200">
              <a:latin typeface="Corbel" pitchFamily="34" charset="0"/>
            </a:endParaRPr>
          </a:p>
          <a:p>
            <a:r>
              <a:rPr lang="en-GB" sz="3200">
                <a:latin typeface="Corbel" pitchFamily="34" charset="0"/>
              </a:rPr>
              <a:t>Ce qui me pose des problèmes, c’est que faire de telles activités peut mettre en danger d’autres personnes, voire entraîner leur mort. Suite à un accident de canyoning, par exemple, ce serait les sauveteurs de montagne qui risqueraient leur vie pour venir au secours de quelques personnes irresponsables et je trouve  ça inacceptable.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3"/>
          <p:cNvSpPr txBox="1">
            <a:spLocks noChangeArrowheads="1"/>
          </p:cNvSpPr>
          <p:nvPr/>
        </p:nvSpPr>
        <p:spPr bwMode="auto">
          <a:xfrm>
            <a:off x="755650" y="549275"/>
            <a:ext cx="7632700" cy="4030663"/>
          </a:xfrm>
          <a:prstGeom prst="rect">
            <a:avLst/>
          </a:prstGeom>
          <a:noFill/>
          <a:ln w="9525">
            <a:noFill/>
            <a:miter lim="800000"/>
            <a:headEnd/>
            <a:tailEnd/>
          </a:ln>
        </p:spPr>
        <p:txBody>
          <a:bodyPr>
            <a:spAutoFit/>
          </a:bodyPr>
          <a:lstStyle/>
          <a:p>
            <a:r>
              <a:rPr lang="en-GB" sz="3200">
                <a:latin typeface="Corbel" pitchFamily="34" charset="0"/>
              </a:rPr>
              <a:t>Faut-il interdire les sports extrêmes?</a:t>
            </a:r>
          </a:p>
          <a:p>
            <a:endParaRPr lang="en-GB" sz="3200">
              <a:latin typeface="Corbel" pitchFamily="34" charset="0"/>
            </a:endParaRPr>
          </a:p>
          <a:p>
            <a:r>
              <a:rPr lang="en-GB" sz="3200">
                <a:latin typeface="Corbel" pitchFamily="34" charset="0"/>
              </a:rPr>
              <a:t>Ce +me +des +, c’est +faire +telles +peut +en danger +personnes, +entraîner +mort. +à +accident +canyoning, +exemple, +serait +sauveteurs +montagne +risqueraient +vie +venir +secours +quelques +irresponsables +je +ça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3"/>
          <p:cNvSpPr txBox="1">
            <a:spLocks noChangeArrowheads="1"/>
          </p:cNvSpPr>
          <p:nvPr/>
        </p:nvSpPr>
        <p:spPr bwMode="auto">
          <a:xfrm>
            <a:off x="755650" y="549275"/>
            <a:ext cx="7632700" cy="3538538"/>
          </a:xfrm>
          <a:prstGeom prst="rect">
            <a:avLst/>
          </a:prstGeom>
          <a:noFill/>
          <a:ln w="9525">
            <a:noFill/>
            <a:miter lim="800000"/>
            <a:headEnd/>
            <a:tailEnd/>
          </a:ln>
        </p:spPr>
        <p:txBody>
          <a:bodyPr>
            <a:spAutoFit/>
          </a:bodyPr>
          <a:lstStyle/>
          <a:p>
            <a:r>
              <a:rPr lang="en-GB" sz="3200">
                <a:latin typeface="Corbel" pitchFamily="34" charset="0"/>
              </a:rPr>
              <a:t>Faut-il interdire les sports extrêmes?</a:t>
            </a:r>
          </a:p>
          <a:p>
            <a:endParaRPr lang="en-GB" sz="3200">
              <a:latin typeface="Corbel" pitchFamily="34" charset="0"/>
            </a:endParaRPr>
          </a:p>
          <a:p>
            <a:r>
              <a:rPr lang="en-GB" sz="3200">
                <a:latin typeface="Corbel" pitchFamily="34" charset="0"/>
              </a:rPr>
              <a:t>+qui +pose +problèmes, +que +de +activités +mettre ++d’autres +, voire +leur +. Suite +un +de +, par +, ce +les +de +qui +leur +pour +au +de +personnes +et +trouve  +inacceptable.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3"/>
          <p:cNvSpPr txBox="1">
            <a:spLocks noChangeArrowheads="1"/>
          </p:cNvSpPr>
          <p:nvPr/>
        </p:nvSpPr>
        <p:spPr bwMode="auto">
          <a:xfrm>
            <a:off x="755650" y="549275"/>
            <a:ext cx="7632700" cy="3538538"/>
          </a:xfrm>
          <a:prstGeom prst="rect">
            <a:avLst/>
          </a:prstGeom>
          <a:noFill/>
          <a:ln w="9525">
            <a:noFill/>
            <a:miter lim="800000"/>
            <a:headEnd/>
            <a:tailEnd/>
          </a:ln>
        </p:spPr>
        <p:txBody>
          <a:bodyPr>
            <a:spAutoFit/>
          </a:bodyPr>
          <a:lstStyle/>
          <a:p>
            <a:r>
              <a:rPr lang="en-GB" sz="3200">
                <a:latin typeface="Corbel" pitchFamily="34" charset="0"/>
              </a:rPr>
              <a:t>Faut-il interdire les sports extrêmes?</a:t>
            </a:r>
          </a:p>
          <a:p>
            <a:endParaRPr lang="en-GB" sz="3200">
              <a:latin typeface="Corbel" pitchFamily="34" charset="0"/>
            </a:endParaRPr>
          </a:p>
          <a:p>
            <a:r>
              <a:rPr lang="en-GB" sz="3200">
                <a:latin typeface="Corbel" pitchFamily="34" charset="0"/>
              </a:rPr>
              <a:t>Ce q me pos d prob, c’est qu fa de tel act pe met en dan d’autr pers, voi entr le mor. Sui à un acc de can, par ex, ce ser les sauv de mon qui risq le vie po ven au sec de quel pers irres et je tr  ça inac.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3"/>
          <p:cNvSpPr txBox="1">
            <a:spLocks noChangeArrowheads="1"/>
          </p:cNvSpPr>
          <p:nvPr/>
        </p:nvSpPr>
        <p:spPr bwMode="auto">
          <a:xfrm>
            <a:off x="755650" y="549275"/>
            <a:ext cx="7632700" cy="2554288"/>
          </a:xfrm>
          <a:prstGeom prst="rect">
            <a:avLst/>
          </a:prstGeom>
          <a:noFill/>
          <a:ln w="9525">
            <a:noFill/>
            <a:miter lim="800000"/>
            <a:headEnd/>
            <a:tailEnd/>
          </a:ln>
        </p:spPr>
        <p:txBody>
          <a:bodyPr>
            <a:spAutoFit/>
          </a:bodyPr>
          <a:lstStyle/>
          <a:p>
            <a:r>
              <a:rPr lang="en-GB" sz="3200">
                <a:latin typeface="Corbel" pitchFamily="34" charset="0"/>
              </a:rPr>
              <a:t>Faut-il interdire les sports extrêmes?</a:t>
            </a:r>
          </a:p>
          <a:p>
            <a:endParaRPr lang="en-GB" sz="3200">
              <a:latin typeface="Corbel" pitchFamily="34" charset="0"/>
            </a:endParaRPr>
          </a:p>
          <a:p>
            <a:r>
              <a:rPr lang="en-GB" sz="3200">
                <a:latin typeface="Corbel" pitchFamily="34" charset="0"/>
              </a:rPr>
              <a:t>C q me p d pr, c’ q f de t ac p m en d d’a p, v e l m. S à un a de c, p e, c s l s de m q r l v p v au s de q p i et je t  ç i.</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Box 3"/>
          <p:cNvSpPr txBox="1">
            <a:spLocks noChangeArrowheads="1"/>
          </p:cNvSpPr>
          <p:nvPr/>
        </p:nvSpPr>
        <p:spPr bwMode="auto">
          <a:xfrm>
            <a:off x="755650" y="196850"/>
            <a:ext cx="7632700" cy="6062663"/>
          </a:xfrm>
          <a:prstGeom prst="rect">
            <a:avLst/>
          </a:prstGeom>
          <a:noFill/>
          <a:ln w="9525">
            <a:noFill/>
            <a:miter lim="800000"/>
            <a:headEnd/>
            <a:tailEnd/>
          </a:ln>
        </p:spPr>
        <p:txBody>
          <a:bodyPr>
            <a:spAutoFit/>
          </a:bodyPr>
          <a:lstStyle/>
          <a:p>
            <a:r>
              <a:rPr lang="en-GB" sz="2400">
                <a:latin typeface="Corbel" pitchFamily="34" charset="0"/>
              </a:rPr>
              <a:t>Should you ban extreme sports?</a:t>
            </a:r>
          </a:p>
          <a:p>
            <a:endParaRPr lang="en-GB" sz="2400">
              <a:latin typeface="Corbel" pitchFamily="34" charset="0"/>
            </a:endParaRPr>
          </a:p>
          <a:p>
            <a:r>
              <a:rPr lang="en-GB" sz="2400">
                <a:latin typeface="Corbel" pitchFamily="34" charset="0"/>
              </a:rPr>
              <a:t>_______________</a:t>
            </a:r>
          </a:p>
          <a:p>
            <a:r>
              <a:rPr lang="en-GB" sz="2400">
                <a:latin typeface="Corbel" pitchFamily="34" charset="0"/>
              </a:rPr>
              <a:t>That which me poses a problem, it is that to do such activities can put in danger other people, even lead to their death. Following an accident of canyoning, for example, it would be the rescuers of mountain who would risk their life for to come to the rescue of some people irresponsible and I find that unacceptable.</a:t>
            </a:r>
          </a:p>
          <a:p>
            <a:endParaRPr lang="en-GB" sz="2400">
              <a:latin typeface="Corbel" pitchFamily="34" charset="0"/>
            </a:endParaRPr>
          </a:p>
          <a:p>
            <a:r>
              <a:rPr lang="en-GB" sz="2400">
                <a:latin typeface="Corbel" pitchFamily="34" charset="0"/>
              </a:rPr>
              <a:t>_______________</a:t>
            </a:r>
          </a:p>
          <a:p>
            <a:r>
              <a:rPr lang="en-GB" sz="2400">
                <a:latin typeface="Corbel" pitchFamily="34" charset="0"/>
              </a:rPr>
              <a:t>What I find difficult is that doing these type of activities can put other people in danger, even lead to their death. In the event of a canyoning accident, for example, it would be mountain rescue who would risk their lives to save some irresponsible people and I find that unacceptable</a:t>
            </a:r>
            <a:r>
              <a:rPr lang="en-GB" sz="2800">
                <a:latin typeface="Corbel" pitchFamily="34" charset="0"/>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GB" dirty="0" smtClean="0">
                <a:solidFill>
                  <a:schemeClr val="accent1">
                    <a:satMod val="150000"/>
                  </a:schemeClr>
                </a:solidFill>
              </a:rPr>
              <a:t>Le Sport 2</a:t>
            </a:r>
            <a:endParaRPr lang="en-US" dirty="0">
              <a:solidFill>
                <a:schemeClr val="accent1">
                  <a:satMod val="150000"/>
                </a:schemeClr>
              </a:solidFill>
            </a:endParaRPr>
          </a:p>
        </p:txBody>
      </p:sp>
      <p:pic>
        <p:nvPicPr>
          <p:cNvPr id="15362" name="Picture 2" descr="http://www.guletland.co.uk/images/leisure.jpg"/>
          <p:cNvPicPr>
            <a:picLocks noChangeAspect="1" noChangeArrowheads="1"/>
          </p:cNvPicPr>
          <p:nvPr/>
        </p:nvPicPr>
        <p:blipFill>
          <a:blip r:embed="rId2" cstate="print"/>
          <a:srcRect/>
          <a:stretch>
            <a:fillRect/>
          </a:stretch>
        </p:blipFill>
        <p:spPr bwMode="auto">
          <a:xfrm>
            <a:off x="3625924" y="980728"/>
            <a:ext cx="4762500" cy="2914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itle 1"/>
          <p:cNvSpPr txBox="1">
            <a:spLocks/>
          </p:cNvSpPr>
          <p:nvPr/>
        </p:nvSpPr>
        <p:spPr>
          <a:xfrm>
            <a:off x="684213" y="5229225"/>
            <a:ext cx="8077200" cy="1673225"/>
          </a:xfrm>
          <a:prstGeom prst="rect">
            <a:avLst/>
          </a:prstGeom>
        </p:spPr>
        <p:txBody>
          <a:bodyPr tIns="0" rIns="45720" bIns="0">
            <a:normAutofit/>
            <a:scene3d>
              <a:camera prst="orthographicFront"/>
              <a:lightRig rig="threePt" dir="t">
                <a:rot lat="0" lon="0" rev="4800000"/>
              </a:lightRig>
            </a:scene3d>
            <a:sp3d prstMaterial="matte">
              <a:bevelT w="50800" h="10160"/>
            </a:sp3d>
          </a:bodyPr>
          <a:lstStyle/>
          <a:p>
            <a:pPr fontAlgn="auto">
              <a:spcAft>
                <a:spcPts val="0"/>
              </a:spcAft>
              <a:defRPr/>
            </a:pPr>
            <a:endParaRPr lang="en-US" sz="4700" b="1" dirty="0">
              <a:solidFill>
                <a:schemeClr val="accent1">
                  <a:satMod val="15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les sports </a:t>
            </a:r>
            <a:r>
              <a:rPr lang="en-GB" dirty="0" err="1" smtClean="0">
                <a:solidFill>
                  <a:schemeClr val="accent1">
                    <a:satMod val="150000"/>
                  </a:schemeClr>
                </a:solidFill>
              </a:rPr>
              <a:t>extrêmes</a:t>
            </a:r>
            <a:endParaRPr lang="en-US" dirty="0">
              <a:solidFill>
                <a:schemeClr val="accent1">
                  <a:satMod val="150000"/>
                </a:schemeClr>
              </a:solidFill>
            </a:endParaRPr>
          </a:p>
        </p:txBody>
      </p:sp>
      <p:sp>
        <p:nvSpPr>
          <p:cNvPr id="34818" name="Content Placeholder 2"/>
          <p:cNvSpPr>
            <a:spLocks noGrp="1"/>
          </p:cNvSpPr>
          <p:nvPr>
            <p:ph idx="1"/>
          </p:nvPr>
        </p:nvSpPr>
        <p:spPr/>
        <p:txBody>
          <a:bodyPr/>
          <a:lstStyle/>
          <a:p>
            <a:endParaRPr lang="en-GB" smtClean="0"/>
          </a:p>
        </p:txBody>
      </p:sp>
      <p:sp>
        <p:nvSpPr>
          <p:cNvPr id="5" name="Rounded Rectangular Callout 4"/>
          <p:cNvSpPr/>
          <p:nvPr/>
        </p:nvSpPr>
        <p:spPr>
          <a:xfrm>
            <a:off x="107504" y="3861048"/>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Il </a:t>
            </a:r>
            <a:r>
              <a:rPr lang="en-GB" sz="2000" dirty="0" err="1"/>
              <a:t>doit</a:t>
            </a:r>
            <a:r>
              <a:rPr lang="en-GB" sz="2000" dirty="0"/>
              <a:t> y </a:t>
            </a:r>
            <a:r>
              <a:rPr lang="en-GB" sz="2000" dirty="0" err="1"/>
              <a:t>avoir</a:t>
            </a:r>
            <a:r>
              <a:rPr lang="en-GB" sz="2000" dirty="0"/>
              <a:t> beaucoup de </a:t>
            </a:r>
            <a:r>
              <a:rPr lang="en-GB" sz="2000" dirty="0" err="1"/>
              <a:t>blessés</a:t>
            </a:r>
            <a:r>
              <a:rPr lang="en-GB" sz="2000" dirty="0"/>
              <a:t> à cause de </a:t>
            </a:r>
            <a:r>
              <a:rPr lang="en-GB" sz="2000" dirty="0" err="1"/>
              <a:t>ce</a:t>
            </a:r>
            <a:r>
              <a:rPr lang="en-GB" sz="2000" dirty="0"/>
              <a:t> sport</a:t>
            </a:r>
            <a:endParaRPr lang="en-US" sz="2000" dirty="0"/>
          </a:p>
        </p:txBody>
      </p:sp>
      <p:sp>
        <p:nvSpPr>
          <p:cNvPr id="6" name="Rounded Rectangular Callout 5"/>
          <p:cNvSpPr/>
          <p:nvPr/>
        </p:nvSpPr>
        <p:spPr>
          <a:xfrm>
            <a:off x="3203848" y="5085184"/>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err="1"/>
              <a:t>C’est</a:t>
            </a:r>
            <a:r>
              <a:rPr lang="en-GB" sz="2000" dirty="0"/>
              <a:t> </a:t>
            </a:r>
            <a:r>
              <a:rPr lang="en-GB" sz="2000" dirty="0" err="1"/>
              <a:t>marrant</a:t>
            </a:r>
            <a:r>
              <a:rPr lang="en-GB" sz="2000" dirty="0"/>
              <a:t> / </a:t>
            </a:r>
            <a:r>
              <a:rPr lang="en-GB" sz="2000" dirty="0" err="1"/>
              <a:t>courageux</a:t>
            </a:r>
            <a:r>
              <a:rPr lang="en-GB" sz="2000" dirty="0"/>
              <a:t> / </a:t>
            </a:r>
            <a:r>
              <a:rPr lang="en-GB" sz="2000" dirty="0" err="1"/>
              <a:t>passionnant</a:t>
            </a:r>
            <a:endParaRPr lang="en-US" sz="2000" dirty="0"/>
          </a:p>
        </p:txBody>
      </p:sp>
      <p:sp>
        <p:nvSpPr>
          <p:cNvPr id="8" name="Rounded Rectangular Callout 7"/>
          <p:cNvSpPr/>
          <p:nvPr/>
        </p:nvSpPr>
        <p:spPr>
          <a:xfrm>
            <a:off x="251520" y="5229200"/>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Les gens </a:t>
            </a:r>
            <a:r>
              <a:rPr lang="en-GB" sz="2000" dirty="0" err="1"/>
              <a:t>cherchent</a:t>
            </a:r>
            <a:r>
              <a:rPr lang="en-GB" sz="2000" dirty="0"/>
              <a:t> la </a:t>
            </a:r>
            <a:r>
              <a:rPr lang="en-GB" sz="2000" dirty="0" err="1"/>
              <a:t>vitesse</a:t>
            </a:r>
            <a:r>
              <a:rPr lang="en-GB" sz="2000" dirty="0"/>
              <a:t> et </a:t>
            </a:r>
            <a:r>
              <a:rPr lang="en-GB" sz="2000" dirty="0" err="1"/>
              <a:t>l’adrenaline</a:t>
            </a:r>
            <a:endParaRPr lang="en-US" sz="2000" dirty="0"/>
          </a:p>
        </p:txBody>
      </p:sp>
      <p:sp>
        <p:nvSpPr>
          <p:cNvPr id="9" name="Rounded Rectangular Callout 8"/>
          <p:cNvSpPr/>
          <p:nvPr/>
        </p:nvSpPr>
        <p:spPr>
          <a:xfrm>
            <a:off x="3347864" y="2060848"/>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err="1"/>
              <a:t>C’est</a:t>
            </a:r>
            <a:r>
              <a:rPr lang="en-GB" sz="2000" dirty="0"/>
              <a:t> ridicule / </a:t>
            </a:r>
            <a:r>
              <a:rPr lang="en-GB" sz="2000" dirty="0" err="1"/>
              <a:t>terrifiant</a:t>
            </a:r>
            <a:r>
              <a:rPr lang="en-GB" sz="2000" dirty="0"/>
              <a:t> / </a:t>
            </a:r>
            <a:r>
              <a:rPr lang="en-GB" sz="2000" dirty="0" err="1"/>
              <a:t>fou</a:t>
            </a:r>
            <a:r>
              <a:rPr lang="en-GB" sz="2000" dirty="0"/>
              <a:t> / </a:t>
            </a:r>
            <a:r>
              <a:rPr lang="en-GB" sz="2000" dirty="0" err="1"/>
              <a:t>irresponsable</a:t>
            </a:r>
            <a:endParaRPr lang="en-US" sz="2000" dirty="0"/>
          </a:p>
        </p:txBody>
      </p:sp>
      <p:sp>
        <p:nvSpPr>
          <p:cNvPr id="10" name="Rounded Rectangular Callout 9"/>
          <p:cNvSpPr/>
          <p:nvPr/>
        </p:nvSpPr>
        <p:spPr>
          <a:xfrm>
            <a:off x="6228184" y="1628800"/>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Je ne sais pas </a:t>
            </a:r>
            <a:r>
              <a:rPr lang="en-GB" sz="2000" dirty="0" err="1"/>
              <a:t>si</a:t>
            </a:r>
            <a:r>
              <a:rPr lang="en-GB" sz="2000" dirty="0"/>
              <a:t> </a:t>
            </a:r>
            <a:r>
              <a:rPr lang="en-GB" sz="2000" dirty="0" err="1"/>
              <a:t>j’oserais</a:t>
            </a:r>
            <a:r>
              <a:rPr lang="en-GB" sz="2000" dirty="0"/>
              <a:t> faire </a:t>
            </a:r>
            <a:r>
              <a:rPr lang="en-GB" sz="2000" dirty="0" err="1"/>
              <a:t>ce</a:t>
            </a:r>
            <a:r>
              <a:rPr lang="en-GB" sz="2000" dirty="0"/>
              <a:t> sport</a:t>
            </a:r>
            <a:endParaRPr lang="en-US" sz="2000" dirty="0"/>
          </a:p>
        </p:txBody>
      </p:sp>
      <p:sp>
        <p:nvSpPr>
          <p:cNvPr id="11" name="Rounded Rectangular Callout 10"/>
          <p:cNvSpPr/>
          <p:nvPr/>
        </p:nvSpPr>
        <p:spPr>
          <a:xfrm>
            <a:off x="6084168" y="5373216"/>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On ne </a:t>
            </a:r>
            <a:r>
              <a:rPr lang="en-GB" sz="2000" dirty="0" err="1"/>
              <a:t>devrait</a:t>
            </a:r>
            <a:r>
              <a:rPr lang="en-GB" sz="2000" dirty="0"/>
              <a:t> pas </a:t>
            </a:r>
            <a:r>
              <a:rPr lang="en-GB" sz="2000" dirty="0" err="1"/>
              <a:t>autoriser</a:t>
            </a:r>
            <a:r>
              <a:rPr lang="en-GB" sz="2000" dirty="0"/>
              <a:t> des gens à faire </a:t>
            </a:r>
            <a:r>
              <a:rPr lang="en-GB" sz="2000" dirty="0" err="1"/>
              <a:t>ce</a:t>
            </a:r>
            <a:r>
              <a:rPr lang="en-GB" sz="2000" dirty="0"/>
              <a:t> sport</a:t>
            </a:r>
            <a:endParaRPr lang="en-US" sz="2000" dirty="0"/>
          </a:p>
        </p:txBody>
      </p:sp>
      <p:sp>
        <p:nvSpPr>
          <p:cNvPr id="12" name="Rounded Rectangular Callout 11"/>
          <p:cNvSpPr/>
          <p:nvPr/>
        </p:nvSpPr>
        <p:spPr>
          <a:xfrm>
            <a:off x="3347864" y="3645024"/>
            <a:ext cx="2664296" cy="100811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Il </a:t>
            </a:r>
            <a:r>
              <a:rPr lang="en-GB" sz="2000" dirty="0" err="1"/>
              <a:t>s’agit</a:t>
            </a:r>
            <a:r>
              <a:rPr lang="en-GB" sz="2000" dirty="0"/>
              <a:t> de la </a:t>
            </a:r>
            <a:r>
              <a:rPr lang="en-GB" sz="2000" dirty="0" err="1"/>
              <a:t>liberté</a:t>
            </a:r>
            <a:r>
              <a:rPr lang="en-GB" sz="2000" dirty="0"/>
              <a:t> de </a:t>
            </a:r>
            <a:r>
              <a:rPr lang="en-GB" sz="2000" dirty="0" err="1"/>
              <a:t>chacun</a:t>
            </a:r>
            <a:endParaRPr lang="en-US" sz="2000" dirty="0"/>
          </a:p>
        </p:txBody>
      </p:sp>
      <p:sp>
        <p:nvSpPr>
          <p:cNvPr id="13" name="Rounded Rectangular Callout 12"/>
          <p:cNvSpPr/>
          <p:nvPr/>
        </p:nvSpPr>
        <p:spPr>
          <a:xfrm>
            <a:off x="6300192" y="3140968"/>
            <a:ext cx="2664296" cy="1584176"/>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err="1"/>
              <a:t>Certains</a:t>
            </a:r>
            <a:r>
              <a:rPr lang="en-GB" sz="2000" dirty="0"/>
              <a:t> sports </a:t>
            </a:r>
            <a:r>
              <a:rPr lang="en-GB" sz="2000" dirty="0" err="1"/>
              <a:t>dits</a:t>
            </a:r>
            <a:r>
              <a:rPr lang="en-GB" sz="2000" dirty="0"/>
              <a:t> ‘</a:t>
            </a:r>
            <a:r>
              <a:rPr lang="en-GB" sz="2000" dirty="0" err="1"/>
              <a:t>extrêmes</a:t>
            </a:r>
            <a:r>
              <a:rPr lang="en-GB" sz="2000" dirty="0"/>
              <a:t>’ ne </a:t>
            </a:r>
            <a:r>
              <a:rPr lang="en-GB" sz="2000" dirty="0" err="1"/>
              <a:t>sont</a:t>
            </a:r>
            <a:r>
              <a:rPr lang="en-GB" sz="2000" dirty="0"/>
              <a:t> pas plus </a:t>
            </a:r>
            <a:r>
              <a:rPr lang="en-GB" sz="2000" dirty="0" err="1"/>
              <a:t>dangereux</a:t>
            </a:r>
            <a:r>
              <a:rPr lang="en-GB" sz="2000" dirty="0"/>
              <a:t> </a:t>
            </a:r>
            <a:r>
              <a:rPr lang="en-GB" sz="2000" dirty="0" err="1"/>
              <a:t>que</a:t>
            </a:r>
            <a:r>
              <a:rPr lang="en-GB" sz="2000" dirty="0"/>
              <a:t> des sports ‘</a:t>
            </a:r>
            <a:r>
              <a:rPr lang="en-GB" sz="2000" dirty="0" err="1"/>
              <a:t>traditionnels</a:t>
            </a:r>
            <a:r>
              <a:rPr lang="en-GB" sz="2000" dirty="0"/>
              <a:t>’</a:t>
            </a:r>
            <a:endParaRPr lang="en-US" sz="2000" dirty="0"/>
          </a:p>
        </p:txBody>
      </p:sp>
      <p:sp>
        <p:nvSpPr>
          <p:cNvPr id="15" name="Rounded Rectangular Callout 14"/>
          <p:cNvSpPr/>
          <p:nvPr/>
        </p:nvSpPr>
        <p:spPr>
          <a:xfrm>
            <a:off x="251520" y="1700808"/>
            <a:ext cx="2664296" cy="495672"/>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err="1"/>
              <a:t>Depasser</a:t>
            </a:r>
            <a:r>
              <a:rPr lang="en-GB" sz="2000" dirty="0"/>
              <a:t> </a:t>
            </a:r>
            <a:r>
              <a:rPr lang="en-GB" sz="2000" dirty="0" err="1"/>
              <a:t>ses</a:t>
            </a:r>
            <a:r>
              <a:rPr lang="en-GB" sz="2000" dirty="0"/>
              <a:t> </a:t>
            </a:r>
            <a:r>
              <a:rPr lang="en-GB" sz="2000" dirty="0" err="1"/>
              <a:t>limites</a:t>
            </a:r>
            <a:endParaRPr lang="en-US" sz="2000" dirty="0"/>
          </a:p>
        </p:txBody>
      </p:sp>
      <p:sp>
        <p:nvSpPr>
          <p:cNvPr id="16" name="Rounded Rectangular Callout 15"/>
          <p:cNvSpPr/>
          <p:nvPr/>
        </p:nvSpPr>
        <p:spPr>
          <a:xfrm>
            <a:off x="539552" y="2573288"/>
            <a:ext cx="2664296" cy="927720"/>
          </a:xfrm>
          <a:prstGeom prst="wedgeRoundRectCallout">
            <a:avLst>
              <a:gd name="adj1" fmla="val -37952"/>
              <a:gd name="adj2" fmla="val 71115"/>
              <a:gd name="adj3"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GB" sz="2000" dirty="0"/>
              <a:t>La </a:t>
            </a:r>
            <a:r>
              <a:rPr lang="en-GB" sz="2000" dirty="0" err="1"/>
              <a:t>compétition</a:t>
            </a:r>
            <a:r>
              <a:rPr lang="en-GB" sz="2000" dirty="0"/>
              <a:t> avec </a:t>
            </a:r>
            <a:r>
              <a:rPr lang="en-GB" sz="2000" dirty="0" err="1"/>
              <a:t>soi-même</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Questions </a:t>
            </a:r>
            <a:endParaRPr lang="en-GB" dirty="0">
              <a:solidFill>
                <a:schemeClr val="accent1">
                  <a:satMod val="150000"/>
                </a:schemeClr>
              </a:solidFill>
            </a:endParaRPr>
          </a:p>
        </p:txBody>
      </p:sp>
      <p:sp>
        <p:nvSpPr>
          <p:cNvPr id="35842" name="Content Placeholder 2"/>
          <p:cNvSpPr>
            <a:spLocks noGrp="1"/>
          </p:cNvSpPr>
          <p:nvPr>
            <p:ph idx="1"/>
          </p:nvPr>
        </p:nvSpPr>
        <p:spPr/>
        <p:txBody>
          <a:bodyPr/>
          <a:lstStyle/>
          <a:p>
            <a:r>
              <a:rPr lang="en-GB" smtClean="0"/>
              <a:t>Que pensez-vous des sports extrêmes?</a:t>
            </a:r>
          </a:p>
          <a:p>
            <a:endParaRPr lang="en-GB" smtClean="0"/>
          </a:p>
          <a:p>
            <a:r>
              <a:rPr lang="en-GB" smtClean="0"/>
              <a:t>Faut-il les interdire?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Comparez</a:t>
            </a:r>
            <a:r>
              <a:rPr lang="en-GB" dirty="0" smtClean="0">
                <a:solidFill>
                  <a:schemeClr val="accent1">
                    <a:satMod val="150000"/>
                  </a:schemeClr>
                </a:solidFill>
              </a:rPr>
              <a:t>…</a:t>
            </a:r>
            <a:endParaRPr lang="en-GB" dirty="0">
              <a:solidFill>
                <a:schemeClr val="accent1">
                  <a:satMod val="150000"/>
                </a:schemeClr>
              </a:solidFill>
            </a:endParaRPr>
          </a:p>
        </p:txBody>
      </p:sp>
      <p:sp>
        <p:nvSpPr>
          <p:cNvPr id="3" name="Text Placeholder 2"/>
          <p:cNvSpPr>
            <a:spLocks noGrp="1"/>
          </p:cNvSpPr>
          <p:nvPr>
            <p:ph type="body" idx="1"/>
          </p:nvPr>
        </p:nvSpPr>
        <p:spPr>
          <a:xfrm>
            <a:off x="457200" y="1698625"/>
            <a:ext cx="4040188" cy="715963"/>
          </a:xfrm>
        </p:spPr>
        <p:txBody>
          <a:bodyPr rtlCol="0">
            <a:normAutofit/>
          </a:bodyPr>
          <a:lstStyle/>
          <a:p>
            <a:pPr algn="ctr" fontAlgn="auto">
              <a:spcBef>
                <a:spcPts val="0"/>
              </a:spcBef>
              <a:spcAft>
                <a:spcPts val="0"/>
              </a:spcAft>
              <a:buFont typeface="Wingdings 2"/>
              <a:buNone/>
              <a:defRPr/>
            </a:pPr>
            <a:r>
              <a:rPr lang="en-GB" dirty="0" err="1" smtClean="0"/>
              <a:t>Dans</a:t>
            </a:r>
            <a:r>
              <a:rPr lang="en-GB" dirty="0" smtClean="0"/>
              <a:t> le passé</a:t>
            </a:r>
            <a:endParaRPr lang="en-GB" dirty="0"/>
          </a:p>
        </p:txBody>
      </p:sp>
      <p:sp>
        <p:nvSpPr>
          <p:cNvPr id="36867" name="Content Placeholder 3"/>
          <p:cNvSpPr>
            <a:spLocks noGrp="1"/>
          </p:cNvSpPr>
          <p:nvPr>
            <p:ph sz="half" idx="2"/>
          </p:nvPr>
        </p:nvSpPr>
        <p:spPr>
          <a:xfrm>
            <a:off x="457200" y="2449513"/>
            <a:ext cx="4040188" cy="3951287"/>
          </a:xfrm>
        </p:spPr>
        <p:txBody>
          <a:bodyPr/>
          <a:lstStyle/>
          <a:p>
            <a:endParaRPr lang="en-GB" smtClean="0"/>
          </a:p>
        </p:txBody>
      </p:sp>
      <p:sp>
        <p:nvSpPr>
          <p:cNvPr id="5" name="Text Placeholder 4"/>
          <p:cNvSpPr>
            <a:spLocks noGrp="1"/>
          </p:cNvSpPr>
          <p:nvPr>
            <p:ph type="body" sz="quarter" idx="3"/>
          </p:nvPr>
        </p:nvSpPr>
        <p:spPr>
          <a:xfrm>
            <a:off x="4645025" y="1698625"/>
            <a:ext cx="4041775" cy="715963"/>
          </a:xfrm>
        </p:spPr>
        <p:txBody>
          <a:bodyPr rtlCol="0">
            <a:normAutofit/>
          </a:bodyPr>
          <a:lstStyle/>
          <a:p>
            <a:pPr algn="ctr" fontAlgn="auto">
              <a:spcBef>
                <a:spcPts val="0"/>
              </a:spcBef>
              <a:spcAft>
                <a:spcPts val="0"/>
              </a:spcAft>
              <a:buFont typeface="Wingdings 2"/>
              <a:buNone/>
              <a:defRPr/>
            </a:pPr>
            <a:r>
              <a:rPr lang="en-GB" dirty="0" err="1" smtClean="0"/>
              <a:t>maintenant</a:t>
            </a:r>
            <a:endParaRPr lang="en-GB" dirty="0"/>
          </a:p>
        </p:txBody>
      </p:sp>
      <p:sp>
        <p:nvSpPr>
          <p:cNvPr id="36869" name="Content Placeholder 5"/>
          <p:cNvSpPr>
            <a:spLocks noGrp="1"/>
          </p:cNvSpPr>
          <p:nvPr>
            <p:ph sz="quarter" idx="4"/>
          </p:nvPr>
        </p:nvSpPr>
        <p:spPr>
          <a:xfrm>
            <a:off x="4645025" y="2449513"/>
            <a:ext cx="4041775" cy="3951287"/>
          </a:xfrm>
        </p:spPr>
        <p:txBody>
          <a:bodyPr/>
          <a:lstStyle/>
          <a:p>
            <a:endParaRPr lang="en-GB" smtClean="0"/>
          </a:p>
        </p:txBody>
      </p:sp>
      <p:pic>
        <p:nvPicPr>
          <p:cNvPr id="28674" name="Picture 2" descr="http://i.telegraph.co.uk/multimedia/archive/01318/children-outside_1318572c.jpg"/>
          <p:cNvPicPr>
            <a:picLocks noChangeAspect="1" noChangeArrowheads="1"/>
          </p:cNvPicPr>
          <p:nvPr/>
        </p:nvPicPr>
        <p:blipFill>
          <a:blip r:embed="rId2" cstate="print">
            <a:duotone>
              <a:prstClr val="black"/>
              <a:srgbClr val="D9C3A5">
                <a:tint val="50000"/>
                <a:satMod val="180000"/>
              </a:srgbClr>
            </a:duotone>
          </a:blip>
          <a:srcRect l="18518" r="17596"/>
          <a:stretch>
            <a:fillRect/>
          </a:stretch>
        </p:blipFill>
        <p:spPr bwMode="auto">
          <a:xfrm>
            <a:off x="539552" y="2492896"/>
            <a:ext cx="3894310" cy="38164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8676" name="Picture 4" descr="http://www.museumofplay.org/blog/play-stuff/wp-content/uploads/2011/06/Boys-playing-video-games.jpg"/>
          <p:cNvPicPr>
            <a:picLocks noChangeAspect="1" noChangeArrowheads="1"/>
          </p:cNvPicPr>
          <p:nvPr/>
        </p:nvPicPr>
        <p:blipFill>
          <a:blip r:embed="rId3" cstate="print"/>
          <a:srcRect l="20182" r="10606" b="1852"/>
          <a:stretch>
            <a:fillRect/>
          </a:stretch>
        </p:blipFill>
        <p:spPr bwMode="auto">
          <a:xfrm>
            <a:off x="4644008" y="2492896"/>
            <a:ext cx="4032448" cy="38164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Rectangle 8"/>
          <p:cNvSpPr/>
          <p:nvPr/>
        </p:nvSpPr>
        <p:spPr>
          <a:xfrm>
            <a:off x="4140200" y="260350"/>
            <a:ext cx="4752975" cy="1439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000" b="1" dirty="0" err="1"/>
              <a:t>avant</a:t>
            </a:r>
            <a:r>
              <a:rPr lang="en-GB" sz="2000" b="1" dirty="0"/>
              <a:t>    </a:t>
            </a:r>
            <a:r>
              <a:rPr lang="en-GB" sz="2000" b="1" dirty="0" err="1"/>
              <a:t>autrefois</a:t>
            </a:r>
            <a:r>
              <a:rPr lang="en-GB" sz="2000" b="1" dirty="0"/>
              <a:t>    </a:t>
            </a:r>
            <a:r>
              <a:rPr lang="en-GB" sz="2000" b="1" dirty="0" err="1"/>
              <a:t>auparavant</a:t>
            </a:r>
            <a:r>
              <a:rPr lang="en-GB" sz="2000" b="1" dirty="0"/>
              <a:t>   </a:t>
            </a:r>
          </a:p>
          <a:p>
            <a:pPr algn="ctr" fontAlgn="auto">
              <a:spcBef>
                <a:spcPts val="0"/>
              </a:spcBef>
              <a:spcAft>
                <a:spcPts val="0"/>
              </a:spcAft>
              <a:defRPr/>
            </a:pPr>
            <a:r>
              <a:rPr lang="en-GB" sz="2000" b="1" dirty="0"/>
              <a:t>de </a:t>
            </a:r>
            <a:r>
              <a:rPr lang="en-GB" sz="2000" b="1" dirty="0" err="1"/>
              <a:t>nos</a:t>
            </a:r>
            <a:r>
              <a:rPr lang="en-GB" sz="2000" b="1" dirty="0"/>
              <a:t> </a:t>
            </a:r>
            <a:r>
              <a:rPr lang="en-GB" sz="2000" b="1" dirty="0" err="1"/>
              <a:t>jours</a:t>
            </a:r>
            <a:r>
              <a:rPr lang="en-GB" sz="2000" b="1" dirty="0"/>
              <a:t>    </a:t>
            </a:r>
            <a:r>
              <a:rPr lang="en-GB" sz="2000" b="1" dirty="0" err="1"/>
              <a:t>actuellement</a:t>
            </a:r>
            <a:r>
              <a:rPr lang="en-GB" sz="2000" b="1" dirty="0"/>
              <a:t>    </a:t>
            </a:r>
            <a:r>
              <a:rPr lang="en-GB" sz="2000" b="1" dirty="0" err="1"/>
              <a:t>aujourd’hui</a:t>
            </a:r>
            <a:endParaRPr lang="en-GB" sz="2000" b="1" dirty="0"/>
          </a:p>
          <a:p>
            <a:pPr algn="ctr" fontAlgn="auto">
              <a:spcBef>
                <a:spcPts val="0"/>
              </a:spcBef>
              <a:spcAft>
                <a:spcPts val="0"/>
              </a:spcAft>
              <a:defRPr/>
            </a:pPr>
            <a:r>
              <a:rPr lang="en-GB" sz="2000" b="1" dirty="0" err="1"/>
              <a:t>bouger</a:t>
            </a:r>
            <a:r>
              <a:rPr lang="en-GB" sz="2000" b="1" dirty="0"/>
              <a:t>    </a:t>
            </a:r>
            <a:r>
              <a:rPr lang="en-GB" sz="2000" b="1" dirty="0" err="1"/>
              <a:t>courir</a:t>
            </a:r>
            <a:r>
              <a:rPr lang="en-GB" sz="2000" b="1" dirty="0"/>
              <a:t>    </a:t>
            </a:r>
            <a:r>
              <a:rPr lang="en-GB" sz="2000" b="1" dirty="0" err="1"/>
              <a:t>actif</a:t>
            </a:r>
            <a:r>
              <a:rPr lang="en-GB" sz="2000" b="1" dirty="0"/>
              <a:t>    </a:t>
            </a:r>
            <a:r>
              <a:rPr lang="en-GB" sz="2000" b="1" dirty="0" err="1"/>
              <a:t>jouer</a:t>
            </a:r>
            <a:r>
              <a:rPr lang="en-GB" sz="2000" b="1" dirty="0"/>
              <a:t>    </a:t>
            </a:r>
            <a:r>
              <a:rPr lang="en-GB" sz="2000" b="1" dirty="0" err="1"/>
              <a:t>utiliser</a:t>
            </a:r>
            <a:r>
              <a:rPr lang="en-GB" sz="2000" b="1" dirty="0"/>
              <a:t>   </a:t>
            </a:r>
          </a:p>
          <a:p>
            <a:pPr algn="ctr" fontAlgn="auto">
              <a:spcBef>
                <a:spcPts val="0"/>
              </a:spcBef>
              <a:spcAft>
                <a:spcPts val="0"/>
              </a:spcAft>
              <a:defRPr/>
            </a:pPr>
            <a:r>
              <a:rPr lang="en-GB" sz="2000" b="1" dirty="0" err="1"/>
              <a:t>sédentaire</a:t>
            </a:r>
            <a:r>
              <a:rPr lang="en-GB" sz="2000" b="1" dirty="0"/>
              <a:t>   </a:t>
            </a:r>
            <a:r>
              <a:rPr lang="en-GB" sz="2000" b="1" dirty="0" err="1"/>
              <a:t>regarder</a:t>
            </a:r>
            <a:r>
              <a:rPr lang="en-GB" sz="2000" b="1" dirty="0"/>
              <a:t>   </a:t>
            </a:r>
            <a:r>
              <a:rPr lang="en-GB" sz="2000" b="1" dirty="0" err="1"/>
              <a:t>passif</a:t>
            </a:r>
            <a:r>
              <a:rPr lang="en-GB" sz="2000" b="1" dirty="0"/>
              <a:t>   </a:t>
            </a:r>
            <a:r>
              <a:rPr lang="en-GB" sz="2000" b="1" dirty="0" err="1"/>
              <a:t>moins</a:t>
            </a:r>
            <a:r>
              <a:rPr lang="en-GB" sz="2000" b="1" dirty="0"/>
              <a:t>   plus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les </a:t>
            </a:r>
            <a:r>
              <a:rPr lang="en-GB" dirty="0" err="1" smtClean="0">
                <a:solidFill>
                  <a:schemeClr val="accent1">
                    <a:satMod val="150000"/>
                  </a:schemeClr>
                </a:solidFill>
              </a:rPr>
              <a:t>jeunes</a:t>
            </a:r>
            <a:r>
              <a:rPr lang="en-GB" dirty="0" smtClean="0">
                <a:solidFill>
                  <a:schemeClr val="accent1">
                    <a:satMod val="150000"/>
                  </a:schemeClr>
                </a:solidFill>
              </a:rPr>
              <a:t> et le sport</a:t>
            </a:r>
            <a:endParaRPr lang="en-GB" dirty="0">
              <a:solidFill>
                <a:schemeClr val="accent1">
                  <a:satMod val="150000"/>
                </a:schemeClr>
              </a:solidFill>
            </a:endParaRPr>
          </a:p>
        </p:txBody>
      </p:sp>
      <p:sp>
        <p:nvSpPr>
          <p:cNvPr id="37890" name="Content Placeholder 2"/>
          <p:cNvSpPr>
            <a:spLocks noGrp="1"/>
          </p:cNvSpPr>
          <p:nvPr>
            <p:ph idx="1"/>
          </p:nvPr>
        </p:nvSpPr>
        <p:spPr/>
        <p:txBody>
          <a:bodyPr/>
          <a:lstStyle/>
          <a:p>
            <a:r>
              <a:rPr lang="en-GB" smtClean="0"/>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Questions:</a:t>
            </a:r>
            <a:endParaRPr lang="en-GB" dirty="0">
              <a:solidFill>
                <a:schemeClr val="accent1">
                  <a:satMod val="150000"/>
                </a:schemeClr>
              </a:solidFill>
            </a:endParaRPr>
          </a:p>
        </p:txBody>
      </p:sp>
      <p:sp>
        <p:nvSpPr>
          <p:cNvPr id="3" name="Content Placeholder 2"/>
          <p:cNvSpPr>
            <a:spLocks noGrp="1"/>
          </p:cNvSpPr>
          <p:nvPr>
            <p:ph idx="1"/>
          </p:nvPr>
        </p:nvSpPr>
        <p:spPr/>
        <p:txBody>
          <a:bodyPr rtlCol="0">
            <a:normAutofit lnSpcReduction="10000"/>
          </a:bodyPr>
          <a:lstStyle/>
          <a:p>
            <a:pPr marL="633222" indent="-514350" fontAlgn="auto">
              <a:spcBef>
                <a:spcPts val="0"/>
              </a:spcBef>
              <a:spcAft>
                <a:spcPts val="0"/>
              </a:spcAft>
              <a:buFont typeface="+mj-lt"/>
              <a:buAutoNum type="arabicPeriod"/>
              <a:defRPr/>
            </a:pPr>
            <a:r>
              <a:rPr lang="en-GB" dirty="0" err="1" smtClean="0"/>
              <a:t>Pensez-vous</a:t>
            </a:r>
            <a:r>
              <a:rPr lang="en-GB" dirty="0" smtClean="0"/>
              <a:t> </a:t>
            </a:r>
            <a:r>
              <a:rPr lang="en-GB" dirty="0" err="1" smtClean="0"/>
              <a:t>que</a:t>
            </a:r>
            <a:r>
              <a:rPr lang="en-GB" dirty="0" smtClean="0"/>
              <a:t> les </a:t>
            </a:r>
            <a:r>
              <a:rPr lang="en-GB" dirty="0" err="1" smtClean="0"/>
              <a:t>jeunes</a:t>
            </a:r>
            <a:r>
              <a:rPr lang="en-GB" dirty="0" smtClean="0"/>
              <a:t> font </a:t>
            </a:r>
            <a:r>
              <a:rPr lang="en-GB" dirty="0" err="1" smtClean="0"/>
              <a:t>assez</a:t>
            </a:r>
            <a:r>
              <a:rPr lang="en-GB" dirty="0" smtClean="0"/>
              <a:t> de sport </a:t>
            </a:r>
            <a:r>
              <a:rPr lang="en-GB" dirty="0" err="1" smtClean="0"/>
              <a:t>aujourd’hui</a:t>
            </a:r>
            <a:r>
              <a:rPr lang="en-GB" dirty="0" smtClean="0"/>
              <a:t> ?</a:t>
            </a:r>
          </a:p>
          <a:p>
            <a:pPr marL="633222" indent="-514350" fontAlgn="auto">
              <a:spcBef>
                <a:spcPts val="0"/>
              </a:spcBef>
              <a:spcAft>
                <a:spcPts val="0"/>
              </a:spcAft>
              <a:buFont typeface="+mj-lt"/>
              <a:buAutoNum type="arabicPeriod"/>
              <a:defRPr/>
            </a:pPr>
            <a:r>
              <a:rPr lang="en-GB" dirty="0" err="1" smtClean="0"/>
              <a:t>Pourquoi</a:t>
            </a:r>
            <a:r>
              <a:rPr lang="en-GB" dirty="0" smtClean="0"/>
              <a:t> </a:t>
            </a:r>
            <a:r>
              <a:rPr lang="en-GB" dirty="0" err="1" smtClean="0"/>
              <a:t>est-ce-qu’ils</a:t>
            </a:r>
            <a:r>
              <a:rPr lang="en-GB" dirty="0" smtClean="0"/>
              <a:t> ne font pas beaucoup de sport?</a:t>
            </a:r>
          </a:p>
          <a:p>
            <a:pPr marL="633222" indent="-514350" fontAlgn="auto">
              <a:spcBef>
                <a:spcPts val="0"/>
              </a:spcBef>
              <a:spcAft>
                <a:spcPts val="0"/>
              </a:spcAft>
              <a:buFont typeface="+mj-lt"/>
              <a:buAutoNum type="arabicPeriod"/>
              <a:defRPr/>
            </a:pPr>
            <a:r>
              <a:rPr lang="en-GB" dirty="0" err="1" smtClean="0"/>
              <a:t>Quels</a:t>
            </a:r>
            <a:r>
              <a:rPr lang="en-GB" dirty="0" smtClean="0"/>
              <a:t> sports </a:t>
            </a:r>
            <a:r>
              <a:rPr lang="en-GB" dirty="0" err="1" smtClean="0"/>
              <a:t>aiment</a:t>
            </a:r>
            <a:r>
              <a:rPr lang="en-GB" dirty="0" smtClean="0"/>
              <a:t> les </a:t>
            </a:r>
            <a:r>
              <a:rPr lang="en-GB" dirty="0" err="1" smtClean="0"/>
              <a:t>jeunes</a:t>
            </a:r>
            <a:r>
              <a:rPr lang="en-GB" dirty="0" smtClean="0"/>
              <a:t>?</a:t>
            </a:r>
          </a:p>
          <a:p>
            <a:pPr marL="633222" indent="-514350" fontAlgn="auto">
              <a:spcBef>
                <a:spcPts val="0"/>
              </a:spcBef>
              <a:spcAft>
                <a:spcPts val="0"/>
              </a:spcAft>
              <a:buFont typeface="+mj-lt"/>
              <a:buAutoNum type="arabicPeriod"/>
              <a:defRPr/>
            </a:pPr>
            <a:r>
              <a:rPr lang="en-GB" dirty="0" err="1" smtClean="0"/>
              <a:t>Devrait</a:t>
            </a:r>
            <a:r>
              <a:rPr lang="en-GB" dirty="0" smtClean="0"/>
              <a:t>-on forcer les </a:t>
            </a:r>
            <a:r>
              <a:rPr lang="en-GB" dirty="0" err="1" smtClean="0"/>
              <a:t>jeunes</a:t>
            </a:r>
            <a:r>
              <a:rPr lang="en-GB" dirty="0" smtClean="0"/>
              <a:t> à faire du sport?</a:t>
            </a:r>
          </a:p>
          <a:p>
            <a:pPr marL="633222" indent="-514350" fontAlgn="auto">
              <a:spcBef>
                <a:spcPts val="0"/>
              </a:spcBef>
              <a:spcAft>
                <a:spcPts val="0"/>
              </a:spcAft>
              <a:buFont typeface="+mj-lt"/>
              <a:buAutoNum type="arabicPeriod"/>
              <a:defRPr/>
            </a:pPr>
            <a:r>
              <a:rPr lang="en-GB" dirty="0" smtClean="0"/>
              <a:t>Comment </a:t>
            </a:r>
            <a:r>
              <a:rPr lang="en-GB" dirty="0" err="1" smtClean="0"/>
              <a:t>est-ce</a:t>
            </a:r>
            <a:r>
              <a:rPr lang="en-GB" dirty="0" smtClean="0"/>
              <a:t> </a:t>
            </a:r>
            <a:r>
              <a:rPr lang="en-GB" dirty="0" err="1" smtClean="0"/>
              <a:t>qu’on</a:t>
            </a:r>
            <a:r>
              <a:rPr lang="en-GB" dirty="0" smtClean="0"/>
              <a:t> </a:t>
            </a:r>
            <a:r>
              <a:rPr lang="en-GB" dirty="0" err="1" smtClean="0"/>
              <a:t>pourrait</a:t>
            </a:r>
            <a:r>
              <a:rPr lang="en-GB" dirty="0" smtClean="0"/>
              <a:t> encourager les </a:t>
            </a:r>
            <a:r>
              <a:rPr lang="en-GB" dirty="0" err="1" smtClean="0"/>
              <a:t>jeunes</a:t>
            </a:r>
            <a:r>
              <a:rPr lang="en-GB" dirty="0" smtClean="0"/>
              <a:t> à faire du sport?</a:t>
            </a:r>
          </a:p>
          <a:p>
            <a:pPr marL="633222" indent="-514350" fontAlgn="auto">
              <a:spcBef>
                <a:spcPts val="0"/>
              </a:spcBef>
              <a:spcAft>
                <a:spcPts val="0"/>
              </a:spcAft>
              <a:buFont typeface="+mj-lt"/>
              <a:buAutoNum type="arabicPeriod"/>
              <a:defRPr/>
            </a:pPr>
            <a:r>
              <a:rPr lang="en-GB" dirty="0" err="1" smtClean="0"/>
              <a:t>Est-ce</a:t>
            </a:r>
            <a:r>
              <a:rPr lang="en-GB" dirty="0" smtClean="0"/>
              <a:t> </a:t>
            </a:r>
            <a:r>
              <a:rPr lang="en-GB" dirty="0" err="1" smtClean="0"/>
              <a:t>que</a:t>
            </a:r>
            <a:r>
              <a:rPr lang="en-GB" dirty="0" smtClean="0"/>
              <a:t> les </a:t>
            </a:r>
            <a:r>
              <a:rPr lang="en-GB" dirty="0" err="1" smtClean="0"/>
              <a:t>jeunes</a:t>
            </a:r>
            <a:r>
              <a:rPr lang="en-GB" dirty="0" smtClean="0"/>
              <a:t> font </a:t>
            </a:r>
            <a:r>
              <a:rPr lang="en-GB" dirty="0" err="1" smtClean="0"/>
              <a:t>autant</a:t>
            </a:r>
            <a:r>
              <a:rPr lang="en-GB" dirty="0" smtClean="0"/>
              <a:t> de sport </a:t>
            </a:r>
            <a:r>
              <a:rPr lang="en-GB" dirty="0" err="1" smtClean="0"/>
              <a:t>que</a:t>
            </a:r>
            <a:r>
              <a:rPr lang="en-GB" dirty="0" smtClean="0"/>
              <a:t> </a:t>
            </a:r>
            <a:r>
              <a:rPr lang="en-GB" dirty="0" err="1" smtClean="0"/>
              <a:t>dans</a:t>
            </a:r>
            <a:r>
              <a:rPr lang="en-GB" dirty="0" smtClean="0"/>
              <a:t> le passé?</a:t>
            </a:r>
          </a:p>
          <a:p>
            <a:pPr marL="438912" indent="-320040" fontAlgn="auto">
              <a:spcBef>
                <a:spcPts val="0"/>
              </a:spcBef>
              <a:spcAft>
                <a:spcPts val="0"/>
              </a:spcAft>
              <a:buFont typeface="Wingdings 2"/>
              <a:buChar char=""/>
              <a:defRPr/>
            </a:pP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Questions:</a:t>
            </a:r>
            <a:endParaRPr lang="en-GB" dirty="0">
              <a:solidFill>
                <a:schemeClr val="accent1">
                  <a:satMod val="150000"/>
                </a:schemeClr>
              </a:solidFill>
            </a:endParaRPr>
          </a:p>
        </p:txBody>
      </p:sp>
      <p:sp>
        <p:nvSpPr>
          <p:cNvPr id="3" name="Content Placeholder 2"/>
          <p:cNvSpPr>
            <a:spLocks noGrp="1"/>
          </p:cNvSpPr>
          <p:nvPr>
            <p:ph idx="1"/>
          </p:nvPr>
        </p:nvSpPr>
        <p:spPr/>
        <p:txBody>
          <a:bodyPr rtlCol="0">
            <a:normAutofit lnSpcReduction="10000"/>
          </a:bodyPr>
          <a:lstStyle/>
          <a:p>
            <a:pPr marL="633222" indent="-514350" fontAlgn="auto">
              <a:spcBef>
                <a:spcPts val="0"/>
              </a:spcBef>
              <a:spcAft>
                <a:spcPts val="0"/>
              </a:spcAft>
              <a:buFont typeface="+mj-lt"/>
              <a:buAutoNum type="arabicPeriod"/>
              <a:defRPr/>
            </a:pPr>
            <a:r>
              <a:rPr lang="en-GB" dirty="0" err="1" smtClean="0"/>
              <a:t>Pensez-vous</a:t>
            </a:r>
            <a:r>
              <a:rPr lang="en-GB" dirty="0" smtClean="0"/>
              <a:t> </a:t>
            </a:r>
            <a:r>
              <a:rPr lang="en-GB" dirty="0" err="1" smtClean="0"/>
              <a:t>que</a:t>
            </a:r>
            <a:r>
              <a:rPr lang="en-GB" dirty="0" smtClean="0"/>
              <a:t> les </a:t>
            </a:r>
            <a:r>
              <a:rPr lang="en-GB" dirty="0" err="1" smtClean="0"/>
              <a:t>jeunes</a:t>
            </a:r>
            <a:r>
              <a:rPr lang="en-GB" dirty="0" smtClean="0"/>
              <a:t> font </a:t>
            </a:r>
            <a:r>
              <a:rPr lang="en-GB" dirty="0" err="1" smtClean="0"/>
              <a:t>assez</a:t>
            </a:r>
            <a:r>
              <a:rPr lang="en-GB" dirty="0" smtClean="0"/>
              <a:t> de sport </a:t>
            </a:r>
            <a:r>
              <a:rPr lang="en-GB" dirty="0" err="1" smtClean="0"/>
              <a:t>aujourd’hui</a:t>
            </a:r>
            <a:r>
              <a:rPr lang="en-GB" dirty="0" smtClean="0"/>
              <a:t> ?</a:t>
            </a:r>
          </a:p>
          <a:p>
            <a:pPr marL="633222" indent="-514350" fontAlgn="auto">
              <a:spcBef>
                <a:spcPts val="0"/>
              </a:spcBef>
              <a:spcAft>
                <a:spcPts val="0"/>
              </a:spcAft>
              <a:buFont typeface="+mj-lt"/>
              <a:buAutoNum type="arabicPeriod"/>
              <a:defRPr/>
            </a:pPr>
            <a:r>
              <a:rPr lang="en-GB" dirty="0" err="1" smtClean="0"/>
              <a:t>Pourquoi</a:t>
            </a:r>
            <a:r>
              <a:rPr lang="en-GB" dirty="0" smtClean="0"/>
              <a:t> </a:t>
            </a:r>
            <a:r>
              <a:rPr lang="en-GB" dirty="0" err="1" smtClean="0"/>
              <a:t>est-ce-qu’ils</a:t>
            </a:r>
            <a:r>
              <a:rPr lang="en-GB" dirty="0" smtClean="0"/>
              <a:t> ne font pas beaucoup de sport?</a:t>
            </a:r>
          </a:p>
          <a:p>
            <a:pPr marL="633222" indent="-514350" fontAlgn="auto">
              <a:spcBef>
                <a:spcPts val="0"/>
              </a:spcBef>
              <a:spcAft>
                <a:spcPts val="0"/>
              </a:spcAft>
              <a:buFont typeface="+mj-lt"/>
              <a:buAutoNum type="arabicPeriod"/>
              <a:defRPr/>
            </a:pPr>
            <a:r>
              <a:rPr lang="en-GB" dirty="0" err="1" smtClean="0"/>
              <a:t>Quels</a:t>
            </a:r>
            <a:r>
              <a:rPr lang="en-GB" dirty="0" smtClean="0"/>
              <a:t> sports </a:t>
            </a:r>
            <a:r>
              <a:rPr lang="en-GB" dirty="0" err="1" smtClean="0"/>
              <a:t>aiment</a:t>
            </a:r>
            <a:r>
              <a:rPr lang="en-GB" dirty="0" smtClean="0"/>
              <a:t> les </a:t>
            </a:r>
            <a:r>
              <a:rPr lang="en-GB" dirty="0" err="1" smtClean="0"/>
              <a:t>jeunes</a:t>
            </a:r>
            <a:r>
              <a:rPr lang="en-GB" dirty="0" smtClean="0"/>
              <a:t>?</a:t>
            </a:r>
          </a:p>
          <a:p>
            <a:pPr marL="633222" indent="-514350" fontAlgn="auto">
              <a:spcBef>
                <a:spcPts val="0"/>
              </a:spcBef>
              <a:spcAft>
                <a:spcPts val="0"/>
              </a:spcAft>
              <a:buFont typeface="+mj-lt"/>
              <a:buAutoNum type="arabicPeriod"/>
              <a:defRPr/>
            </a:pPr>
            <a:r>
              <a:rPr lang="en-GB" dirty="0" err="1" smtClean="0"/>
              <a:t>Devrait</a:t>
            </a:r>
            <a:r>
              <a:rPr lang="en-GB" dirty="0" smtClean="0"/>
              <a:t>-on forcer les </a:t>
            </a:r>
            <a:r>
              <a:rPr lang="en-GB" dirty="0" err="1" smtClean="0"/>
              <a:t>jeunes</a:t>
            </a:r>
            <a:r>
              <a:rPr lang="en-GB" dirty="0" smtClean="0"/>
              <a:t> à faire du sport?</a:t>
            </a:r>
          </a:p>
          <a:p>
            <a:pPr marL="633222" indent="-514350" fontAlgn="auto">
              <a:spcBef>
                <a:spcPts val="0"/>
              </a:spcBef>
              <a:spcAft>
                <a:spcPts val="0"/>
              </a:spcAft>
              <a:buFont typeface="+mj-lt"/>
              <a:buAutoNum type="arabicPeriod"/>
              <a:defRPr/>
            </a:pPr>
            <a:r>
              <a:rPr lang="en-GB" dirty="0" smtClean="0"/>
              <a:t>Comment </a:t>
            </a:r>
            <a:r>
              <a:rPr lang="en-GB" dirty="0" err="1" smtClean="0"/>
              <a:t>est-ce</a:t>
            </a:r>
            <a:r>
              <a:rPr lang="en-GB" dirty="0" smtClean="0"/>
              <a:t> </a:t>
            </a:r>
            <a:r>
              <a:rPr lang="en-GB" dirty="0" err="1" smtClean="0"/>
              <a:t>qu’on</a:t>
            </a:r>
            <a:r>
              <a:rPr lang="en-GB" dirty="0" smtClean="0"/>
              <a:t> </a:t>
            </a:r>
            <a:r>
              <a:rPr lang="en-GB" dirty="0" err="1" smtClean="0"/>
              <a:t>pourrait</a:t>
            </a:r>
            <a:r>
              <a:rPr lang="en-GB" dirty="0" smtClean="0"/>
              <a:t> encourager les </a:t>
            </a:r>
            <a:r>
              <a:rPr lang="en-GB" dirty="0" err="1" smtClean="0"/>
              <a:t>jeunes</a:t>
            </a:r>
            <a:r>
              <a:rPr lang="en-GB" dirty="0" smtClean="0"/>
              <a:t> à faire du sport?</a:t>
            </a:r>
          </a:p>
          <a:p>
            <a:pPr marL="633222" indent="-514350" fontAlgn="auto">
              <a:spcBef>
                <a:spcPts val="0"/>
              </a:spcBef>
              <a:spcAft>
                <a:spcPts val="0"/>
              </a:spcAft>
              <a:buFont typeface="+mj-lt"/>
              <a:buAutoNum type="arabicPeriod"/>
              <a:defRPr/>
            </a:pPr>
            <a:r>
              <a:rPr lang="en-GB" dirty="0" err="1" smtClean="0"/>
              <a:t>Est-ce</a:t>
            </a:r>
            <a:r>
              <a:rPr lang="en-GB" dirty="0" smtClean="0"/>
              <a:t> </a:t>
            </a:r>
            <a:r>
              <a:rPr lang="en-GB" dirty="0" err="1" smtClean="0"/>
              <a:t>que</a:t>
            </a:r>
            <a:r>
              <a:rPr lang="en-GB" dirty="0" smtClean="0"/>
              <a:t> les </a:t>
            </a:r>
            <a:r>
              <a:rPr lang="en-GB" dirty="0" err="1" smtClean="0"/>
              <a:t>jeunes</a:t>
            </a:r>
            <a:r>
              <a:rPr lang="en-GB" dirty="0" smtClean="0"/>
              <a:t> font </a:t>
            </a:r>
            <a:r>
              <a:rPr lang="en-GB" dirty="0" err="1" smtClean="0"/>
              <a:t>autant</a:t>
            </a:r>
            <a:r>
              <a:rPr lang="en-GB" dirty="0" smtClean="0"/>
              <a:t> de sport </a:t>
            </a:r>
            <a:r>
              <a:rPr lang="en-GB" dirty="0" err="1" smtClean="0"/>
              <a:t>que</a:t>
            </a:r>
            <a:r>
              <a:rPr lang="en-GB" dirty="0" smtClean="0"/>
              <a:t> </a:t>
            </a:r>
            <a:r>
              <a:rPr lang="en-GB" dirty="0" err="1" smtClean="0"/>
              <a:t>dans</a:t>
            </a:r>
            <a:r>
              <a:rPr lang="en-GB" dirty="0" smtClean="0"/>
              <a:t> le passé?</a:t>
            </a:r>
          </a:p>
          <a:p>
            <a:pPr marL="438912" indent="-320040" fontAlgn="auto">
              <a:spcBef>
                <a:spcPts val="0"/>
              </a:spcBef>
              <a:spcAft>
                <a:spcPts val="0"/>
              </a:spcAft>
              <a:buFont typeface="Wingdings 2"/>
              <a:buChar char=""/>
              <a:defRPr/>
            </a:pP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73238"/>
            <a:ext cx="8964613" cy="4895850"/>
          </a:xfrm>
        </p:spPr>
        <p:txBody>
          <a:bodyPr rtlCol="0">
            <a:normAutofit lnSpcReduction="10000"/>
          </a:bodyPr>
          <a:lstStyle/>
          <a:p>
            <a:pPr marL="438912" indent="-320040" fontAlgn="auto">
              <a:spcBef>
                <a:spcPts val="0"/>
              </a:spcBef>
              <a:spcAft>
                <a:spcPts val="0"/>
              </a:spcAft>
              <a:buFont typeface="Wingdings 2"/>
              <a:buChar char=""/>
              <a:defRPr/>
            </a:pPr>
            <a:r>
              <a:rPr lang="fr-FR" sz="2800" dirty="0" smtClean="0"/>
              <a:t>À ton avis jouer sur le </a:t>
            </a:r>
            <a:r>
              <a:rPr lang="fr-FR" sz="2800" dirty="0" err="1" smtClean="0"/>
              <a:t>Wii</a:t>
            </a:r>
            <a:r>
              <a:rPr lang="fr-FR" sz="2800" dirty="0" smtClean="0"/>
              <a:t> c’est assez d’exercice</a:t>
            </a:r>
          </a:p>
          <a:p>
            <a:pPr marL="438912" indent="-320040" fontAlgn="auto">
              <a:spcBef>
                <a:spcPts val="0"/>
              </a:spcBef>
              <a:spcAft>
                <a:spcPts val="0"/>
              </a:spcAft>
              <a:buFont typeface="Wingdings 2"/>
              <a:buChar char=""/>
              <a:defRPr/>
            </a:pPr>
            <a:endParaRPr lang="fr-FR" sz="2800" dirty="0" smtClean="0"/>
          </a:p>
          <a:p>
            <a:pPr marL="438912" indent="-320040" fontAlgn="auto">
              <a:spcBef>
                <a:spcPts val="0"/>
              </a:spcBef>
              <a:spcAft>
                <a:spcPts val="0"/>
              </a:spcAft>
              <a:buFont typeface="Wingdings 2"/>
              <a:buChar char=""/>
              <a:defRPr/>
            </a:pPr>
            <a:r>
              <a:rPr lang="fr-FR" sz="2800" dirty="0" smtClean="0"/>
              <a:t>Tu passes à peu près 5 heures par jour devant la télé</a:t>
            </a:r>
          </a:p>
          <a:p>
            <a:pPr marL="438912" indent="-320040" fontAlgn="auto">
              <a:spcBef>
                <a:spcPts val="0"/>
              </a:spcBef>
              <a:spcAft>
                <a:spcPts val="0"/>
              </a:spcAft>
              <a:buFont typeface="Wingdings 2"/>
              <a:buChar char=""/>
              <a:defRPr/>
            </a:pPr>
            <a:endParaRPr lang="fr-FR" sz="2800" dirty="0" smtClean="0"/>
          </a:p>
          <a:p>
            <a:pPr marL="438912" indent="-320040" fontAlgn="auto">
              <a:spcBef>
                <a:spcPts val="0"/>
              </a:spcBef>
              <a:spcAft>
                <a:spcPts val="0"/>
              </a:spcAft>
              <a:buFont typeface="Wingdings 2"/>
              <a:buChar char=""/>
              <a:defRPr/>
            </a:pPr>
            <a:r>
              <a:rPr lang="fr-FR" sz="2800" dirty="0" smtClean="0"/>
              <a:t>Ta vie est ton ordi. Tu es toujours connecté(e)</a:t>
            </a:r>
          </a:p>
          <a:p>
            <a:pPr marL="438912" indent="-320040" fontAlgn="auto">
              <a:spcBef>
                <a:spcPts val="0"/>
              </a:spcBef>
              <a:spcAft>
                <a:spcPts val="0"/>
              </a:spcAft>
              <a:buFont typeface="Wingdings 2"/>
              <a:buChar char=""/>
              <a:defRPr/>
            </a:pPr>
            <a:endParaRPr lang="fr-FR" sz="2800" dirty="0" smtClean="0"/>
          </a:p>
          <a:p>
            <a:pPr marL="438912" indent="-320040" fontAlgn="auto">
              <a:spcBef>
                <a:spcPts val="0"/>
              </a:spcBef>
              <a:spcAft>
                <a:spcPts val="0"/>
              </a:spcAft>
              <a:buFont typeface="Wingdings 2"/>
              <a:buChar char=""/>
              <a:defRPr/>
            </a:pPr>
            <a:r>
              <a:rPr lang="fr-FR" sz="2800" dirty="0" smtClean="0"/>
              <a:t>Tu es fana de foot – tu le regardes mais tu ne le joues jamais</a:t>
            </a:r>
          </a:p>
          <a:p>
            <a:pPr marL="438912" indent="-320040" fontAlgn="auto">
              <a:spcBef>
                <a:spcPts val="0"/>
              </a:spcBef>
              <a:spcAft>
                <a:spcPts val="0"/>
              </a:spcAft>
              <a:buFont typeface="Wingdings 2"/>
              <a:buChar char=""/>
              <a:defRPr/>
            </a:pPr>
            <a:endParaRPr lang="fr-FR" sz="2800" dirty="0" smtClean="0"/>
          </a:p>
          <a:p>
            <a:pPr marL="438912" indent="-320040" fontAlgn="auto">
              <a:spcBef>
                <a:spcPts val="0"/>
              </a:spcBef>
              <a:spcAft>
                <a:spcPts val="0"/>
              </a:spcAft>
              <a:buFont typeface="Wingdings 2"/>
              <a:buChar char=""/>
              <a:defRPr/>
            </a:pPr>
            <a:r>
              <a:rPr lang="fr-FR" sz="2800" dirty="0" smtClean="0"/>
              <a:t>À ton avis, la technologie est faite pour rendre la vie plus simple. Pourquoi pas en profiter? Tu prends toujours l’ascenseur et tu restes à la maison autant que possible</a:t>
            </a:r>
          </a:p>
          <a:p>
            <a:pPr marL="438912" indent="-320040" fontAlgn="auto">
              <a:spcBef>
                <a:spcPts val="0"/>
              </a:spcBef>
              <a:spcAft>
                <a:spcPts val="0"/>
              </a:spcAft>
              <a:buFont typeface="Wingdings 2"/>
              <a:buChar char=""/>
              <a:defRPr/>
            </a:pPr>
            <a:endParaRPr lang="fr-FR" sz="26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575"/>
            <a:ext cx="8229600" cy="1252538"/>
          </a:xfrm>
        </p:spPr>
        <p:txBody>
          <a:bodyPr/>
          <a:lstStyle/>
          <a:p>
            <a:pPr fontAlgn="auto">
              <a:spcAft>
                <a:spcPts val="0"/>
              </a:spcAft>
              <a:defRPr/>
            </a:pPr>
            <a:endParaRPr lang="en-US">
              <a:solidFill>
                <a:schemeClr val="accent1">
                  <a:satMod val="150000"/>
                </a:schemeClr>
              </a:solidFill>
            </a:endParaRPr>
          </a:p>
        </p:txBody>
      </p:sp>
      <p:sp>
        <p:nvSpPr>
          <p:cNvPr id="3" name="Content Placeholder 2"/>
          <p:cNvSpPr>
            <a:spLocks noGrp="1"/>
          </p:cNvSpPr>
          <p:nvPr>
            <p:ph idx="1"/>
          </p:nvPr>
        </p:nvSpPr>
        <p:spPr>
          <a:xfrm>
            <a:off x="457200" y="1700213"/>
            <a:ext cx="8229600" cy="4824412"/>
          </a:xfrm>
        </p:spPr>
        <p:txBody>
          <a:bodyPr rtlCol="0">
            <a:normAutofit fontScale="85000" lnSpcReduction="20000"/>
          </a:bodyPr>
          <a:lstStyle/>
          <a:p>
            <a:pPr marL="438912" indent="-320040" fontAlgn="auto">
              <a:spcBef>
                <a:spcPts val="0"/>
              </a:spcBef>
              <a:spcAft>
                <a:spcPts val="0"/>
              </a:spcAft>
              <a:buFont typeface="Wingdings 2"/>
              <a:buChar char=""/>
              <a:defRPr/>
            </a:pPr>
            <a:r>
              <a:rPr lang="fr-FR" dirty="0" smtClean="0"/>
              <a:t>Tu gardes la ligne – pour toi faire du sport c’est très important</a:t>
            </a:r>
          </a:p>
          <a:p>
            <a:pPr marL="438912" indent="-320040" fontAlgn="auto">
              <a:spcBef>
                <a:spcPts val="0"/>
              </a:spcBef>
              <a:spcAft>
                <a:spcPts val="0"/>
              </a:spcAft>
              <a:buFont typeface="Wingdings 2"/>
              <a:buChar char=""/>
              <a:defRPr/>
            </a:pPr>
            <a:endParaRPr lang="fr-FR" dirty="0" smtClean="0"/>
          </a:p>
          <a:p>
            <a:pPr marL="438912" indent="-320040" fontAlgn="auto">
              <a:spcBef>
                <a:spcPts val="0"/>
              </a:spcBef>
              <a:spcAft>
                <a:spcPts val="0"/>
              </a:spcAft>
              <a:buFont typeface="Wingdings 2"/>
              <a:buChar char=""/>
              <a:defRPr/>
            </a:pPr>
            <a:r>
              <a:rPr lang="fr-FR" dirty="0" smtClean="0"/>
              <a:t>Tu as envie de mincir à tout prix</a:t>
            </a:r>
          </a:p>
          <a:p>
            <a:pPr marL="438912" indent="-320040" fontAlgn="auto">
              <a:spcBef>
                <a:spcPts val="0"/>
              </a:spcBef>
              <a:spcAft>
                <a:spcPts val="0"/>
              </a:spcAft>
              <a:buFont typeface="Wingdings 2"/>
              <a:buChar char=""/>
              <a:defRPr/>
            </a:pPr>
            <a:endParaRPr lang="fr-FR" dirty="0" smtClean="0"/>
          </a:p>
          <a:p>
            <a:pPr marL="438912" indent="-320040" fontAlgn="auto">
              <a:spcBef>
                <a:spcPts val="0"/>
              </a:spcBef>
              <a:spcAft>
                <a:spcPts val="0"/>
              </a:spcAft>
              <a:buFont typeface="Wingdings 2"/>
              <a:buChar char=""/>
              <a:defRPr/>
            </a:pPr>
            <a:r>
              <a:rPr lang="fr-FR" dirty="0" smtClean="0"/>
              <a:t>Tu cours à peu près vingt km par jour...tu ne comprends pas les gens qui ne font pas d’exercice</a:t>
            </a:r>
          </a:p>
          <a:p>
            <a:pPr marL="438912" indent="-320040" fontAlgn="auto">
              <a:spcBef>
                <a:spcPts val="0"/>
              </a:spcBef>
              <a:spcAft>
                <a:spcPts val="0"/>
              </a:spcAft>
              <a:buFont typeface="Wingdings 2"/>
              <a:buChar char=""/>
              <a:defRPr/>
            </a:pPr>
            <a:endParaRPr lang="fr-FR" dirty="0" smtClean="0"/>
          </a:p>
          <a:p>
            <a:pPr marL="438912" indent="-320040" fontAlgn="auto">
              <a:spcBef>
                <a:spcPts val="0"/>
              </a:spcBef>
              <a:spcAft>
                <a:spcPts val="0"/>
              </a:spcAft>
              <a:buFont typeface="Wingdings 2"/>
              <a:buChar char=""/>
              <a:defRPr/>
            </a:pPr>
            <a:r>
              <a:rPr lang="fr-FR" dirty="0" smtClean="0"/>
              <a:t>Tu as 65 ans....quand tu étais jeune tu sortais tous les jours pour faire du sport ou des activités avec tes amis. Aujourd’hui les jeunes ne font rien d’autre que rester à la maison devant l’écran</a:t>
            </a:r>
          </a:p>
          <a:p>
            <a:pPr marL="438912" indent="-320040" fontAlgn="auto">
              <a:spcBef>
                <a:spcPts val="0"/>
              </a:spcBef>
              <a:spcAft>
                <a:spcPts val="0"/>
              </a:spcAft>
              <a:buFont typeface="Wingdings 2"/>
              <a:buChar char=""/>
              <a:defRPr/>
            </a:pPr>
            <a:endParaRPr lang="fr-FR" dirty="0" smtClean="0"/>
          </a:p>
          <a:p>
            <a:pPr marL="438912" indent="-320040" fontAlgn="auto">
              <a:spcBef>
                <a:spcPts val="0"/>
              </a:spcBef>
              <a:spcAft>
                <a:spcPts val="0"/>
              </a:spcAft>
              <a:buFont typeface="Wingdings 2"/>
              <a:buChar char=""/>
              <a:defRPr/>
            </a:pPr>
            <a:r>
              <a:rPr lang="fr-FR" dirty="0" smtClean="0"/>
              <a:t>Tu adores le sport et tu le pratiques tous les jours</a:t>
            </a:r>
          </a:p>
          <a:p>
            <a:pPr marL="438912" indent="-320040" fontAlgn="auto">
              <a:spcBef>
                <a:spcPts val="0"/>
              </a:spcBef>
              <a:spcAft>
                <a:spcPts val="0"/>
              </a:spcAft>
              <a:buFont typeface="Wingdings 2"/>
              <a:buChar char=""/>
              <a:defRPr/>
            </a:pPr>
            <a:endParaRPr lang="en-GB" dirty="0" smtClean="0"/>
          </a:p>
          <a:p>
            <a:pPr marL="438912" indent="-320040" fontAlgn="auto">
              <a:spcBef>
                <a:spcPts val="0"/>
              </a:spcBef>
              <a:spcAft>
                <a:spcPts val="0"/>
              </a:spcAft>
              <a:buFont typeface="Wingdings 2"/>
              <a:buChar char=""/>
              <a:defRPr/>
            </a:pPr>
            <a:endParaRPr lang="en-GB" dirty="0" smtClean="0"/>
          </a:p>
          <a:p>
            <a:pPr marL="438912" indent="-320040" fontAlgn="auto">
              <a:spcBef>
                <a:spcPts val="0"/>
              </a:spcBef>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Preparez-vous</a:t>
            </a:r>
            <a:endParaRPr lang="en-GB"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a:solidFill>
            <a:schemeClr val="tx2">
              <a:lumMod val="10000"/>
              <a:lumOff val="90000"/>
            </a:schemeClr>
          </a:solidFill>
        </p:spPr>
        <p:txBody>
          <a:bodyPr rtlCol="0">
            <a:normAutofit/>
          </a:bodyPr>
          <a:lstStyle/>
          <a:p>
            <a:pPr marL="438912" indent="-320040" fontAlgn="auto">
              <a:spcBef>
                <a:spcPts val="0"/>
              </a:spcBef>
              <a:spcAft>
                <a:spcPts val="0"/>
              </a:spcAft>
              <a:buFont typeface="Wingdings 2"/>
              <a:buChar char=""/>
              <a:defRPr/>
            </a:pPr>
            <a:r>
              <a:rPr lang="en-GB" dirty="0" smtClean="0"/>
              <a:t>Des phrases</a:t>
            </a:r>
            <a:endParaRPr lang="en-GB" dirty="0"/>
          </a:p>
        </p:txBody>
      </p:sp>
      <p:sp>
        <p:nvSpPr>
          <p:cNvPr id="4" name="Content Placeholder 3"/>
          <p:cNvSpPr>
            <a:spLocks noGrp="1"/>
          </p:cNvSpPr>
          <p:nvPr>
            <p:ph sz="half" idx="2"/>
          </p:nvPr>
        </p:nvSpPr>
        <p:spPr>
          <a:xfrm>
            <a:off x="4648200" y="1773238"/>
            <a:ext cx="4038600" cy="4624387"/>
          </a:xfrm>
          <a:solidFill>
            <a:schemeClr val="tx2">
              <a:lumMod val="10000"/>
              <a:lumOff val="90000"/>
            </a:schemeClr>
          </a:solidFill>
        </p:spPr>
        <p:txBody>
          <a:bodyPr rtlCol="0">
            <a:normAutofit/>
          </a:bodyPr>
          <a:lstStyle/>
          <a:p>
            <a:pPr marL="438912" indent="-320040" fontAlgn="auto">
              <a:spcBef>
                <a:spcPts val="0"/>
              </a:spcBef>
              <a:spcAft>
                <a:spcPts val="0"/>
              </a:spcAft>
              <a:buFont typeface="Wingdings 2"/>
              <a:buChar char=""/>
              <a:defRPr/>
            </a:pPr>
            <a:r>
              <a:rPr lang="en-GB" dirty="0" smtClean="0"/>
              <a:t>Des questions à poser</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Des questions…</a:t>
            </a:r>
            <a:endParaRPr lang="en-US" dirty="0">
              <a:solidFill>
                <a:schemeClr val="accent1">
                  <a:satMod val="150000"/>
                </a:schemeClr>
              </a:solidFill>
            </a:endParaRPr>
          </a:p>
        </p:txBody>
      </p:sp>
      <p:sp>
        <p:nvSpPr>
          <p:cNvPr id="3" name="Content Placeholder 2"/>
          <p:cNvSpPr>
            <a:spLocks noGrp="1"/>
          </p:cNvSpPr>
          <p:nvPr>
            <p:ph idx="1"/>
          </p:nvPr>
        </p:nvSpPr>
        <p:spPr>
          <a:xfrm>
            <a:off x="457200" y="1774825"/>
            <a:ext cx="8507413" cy="4822825"/>
          </a:xfrm>
        </p:spPr>
        <p:txBody>
          <a:bodyPr rtlCol="0">
            <a:normAutofit fontScale="77500" lnSpcReduction="20000"/>
          </a:bodyPr>
          <a:lstStyle/>
          <a:p>
            <a:pPr marL="96838" indent="12700" fontAlgn="auto">
              <a:spcBef>
                <a:spcPts val="0"/>
              </a:spcBef>
              <a:spcAft>
                <a:spcPts val="0"/>
              </a:spcAft>
              <a:buFont typeface="Wingdings 2"/>
              <a:buNone/>
              <a:defRPr/>
            </a:pPr>
            <a:r>
              <a:rPr lang="fr-FR" dirty="0" smtClean="0"/>
              <a:t>Croyez-vous que le sport est important dans la vie?*</a:t>
            </a:r>
            <a:br>
              <a:rPr lang="fr-FR" dirty="0" smtClean="0"/>
            </a:br>
            <a:r>
              <a:rPr lang="fr-FR" dirty="0" smtClean="0"/>
              <a:t> </a:t>
            </a:r>
            <a:br>
              <a:rPr lang="fr-FR" dirty="0" smtClean="0"/>
            </a:br>
            <a:r>
              <a:rPr lang="fr-FR" dirty="0" smtClean="0"/>
              <a:t>Quels sont les avantages du sport?*</a:t>
            </a:r>
            <a:br>
              <a:rPr lang="fr-FR" dirty="0" smtClean="0"/>
            </a:br>
            <a:r>
              <a:rPr lang="fr-FR" dirty="0" smtClean="0"/>
              <a:t> </a:t>
            </a:r>
            <a:br>
              <a:rPr lang="fr-FR" dirty="0" smtClean="0"/>
            </a:br>
            <a:r>
              <a:rPr lang="fr-FR" dirty="0" smtClean="0"/>
              <a:t>Que pensez-vous des sports extrêmes? (Faut-il les interdire?)*</a:t>
            </a:r>
          </a:p>
          <a:p>
            <a:pPr marL="96838" indent="12700" fontAlgn="auto">
              <a:spcBef>
                <a:spcPts val="0"/>
              </a:spcBef>
              <a:spcAft>
                <a:spcPts val="0"/>
              </a:spcAft>
              <a:buFont typeface="Wingdings 2"/>
              <a:buNone/>
              <a:defRPr/>
            </a:pPr>
            <a:r>
              <a:rPr lang="fr-FR" dirty="0" smtClean="0"/>
              <a:t/>
            </a:r>
            <a:br>
              <a:rPr lang="fr-FR" dirty="0" smtClean="0"/>
            </a:br>
            <a:r>
              <a:rPr lang="fr-FR" dirty="0" smtClean="0"/>
              <a:t>Que pensez-vous des Jeux Olympiques?*</a:t>
            </a:r>
          </a:p>
          <a:p>
            <a:pPr marL="96838" indent="12700" fontAlgn="auto">
              <a:spcBef>
                <a:spcPts val="0"/>
              </a:spcBef>
              <a:spcAft>
                <a:spcPts val="0"/>
              </a:spcAft>
              <a:buFont typeface="Wingdings 2"/>
              <a:buNone/>
              <a:defRPr/>
            </a:pPr>
            <a:endParaRPr lang="fr-FR" dirty="0" smtClean="0"/>
          </a:p>
          <a:p>
            <a:pPr marL="96838" indent="12700" fontAlgn="auto">
              <a:spcBef>
                <a:spcPts val="0"/>
              </a:spcBef>
              <a:spcAft>
                <a:spcPts val="0"/>
              </a:spcAft>
              <a:buFont typeface="Wingdings 2"/>
              <a:buNone/>
              <a:defRPr/>
            </a:pPr>
            <a:r>
              <a:rPr lang="fr-FR" dirty="0" smtClean="0"/>
              <a:t>Les jeunes, font-ils assez de sport?</a:t>
            </a:r>
          </a:p>
          <a:p>
            <a:pPr marL="96838" indent="12700" fontAlgn="auto">
              <a:spcBef>
                <a:spcPts val="0"/>
              </a:spcBef>
              <a:spcAft>
                <a:spcPts val="0"/>
              </a:spcAft>
              <a:buFont typeface="Wingdings 2"/>
              <a:buNone/>
              <a:defRPr/>
            </a:pPr>
            <a:endParaRPr lang="fr-FR" dirty="0" smtClean="0"/>
          </a:p>
          <a:p>
            <a:pPr marL="96838" indent="12700" fontAlgn="auto">
              <a:spcBef>
                <a:spcPts val="0"/>
              </a:spcBef>
              <a:spcAft>
                <a:spcPts val="0"/>
              </a:spcAft>
              <a:buFont typeface="Wingdings 2"/>
              <a:buNone/>
              <a:defRPr/>
            </a:pPr>
            <a:r>
              <a:rPr lang="fr-FR" dirty="0" smtClean="0"/>
              <a:t>Quels sports pratiquez-vous? </a:t>
            </a:r>
          </a:p>
          <a:p>
            <a:pPr marL="96838" indent="12700" fontAlgn="auto">
              <a:spcBef>
                <a:spcPts val="0"/>
              </a:spcBef>
              <a:spcAft>
                <a:spcPts val="0"/>
              </a:spcAft>
              <a:buFont typeface="Wingdings 2"/>
              <a:buNone/>
              <a:defRPr/>
            </a:pPr>
            <a:endParaRPr lang="fr-FR" dirty="0" smtClean="0"/>
          </a:p>
          <a:p>
            <a:pPr marL="96838" indent="12700" fontAlgn="auto">
              <a:spcBef>
                <a:spcPts val="0"/>
              </a:spcBef>
              <a:spcAft>
                <a:spcPts val="0"/>
              </a:spcAft>
              <a:buFont typeface="Wingdings 2"/>
              <a:buNone/>
              <a:defRPr/>
            </a:pPr>
            <a:r>
              <a:rPr lang="fr-FR" dirty="0" smtClean="0"/>
              <a:t>Préférez-vous les sports individuels ou compétitifs?</a:t>
            </a:r>
            <a:br>
              <a:rPr lang="fr-FR" dirty="0" smtClean="0"/>
            </a:b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err="1" smtClean="0">
                <a:solidFill>
                  <a:schemeClr val="accent1">
                    <a:satMod val="150000"/>
                  </a:schemeClr>
                </a:solidFill>
              </a:rPr>
              <a:t>Objectifs</a:t>
            </a:r>
            <a:r>
              <a:rPr lang="en-GB" dirty="0" smtClean="0">
                <a:solidFill>
                  <a:schemeClr val="accent1">
                    <a:satMod val="150000"/>
                  </a:schemeClr>
                </a:solidFill>
              </a:rPr>
              <a:t> </a:t>
            </a:r>
            <a:endParaRPr lang="en-US" dirty="0">
              <a:solidFill>
                <a:schemeClr val="accent1">
                  <a:satMod val="150000"/>
                </a:schemeClr>
              </a:solidFill>
            </a:endParaRPr>
          </a:p>
        </p:txBody>
      </p:sp>
      <p:sp>
        <p:nvSpPr>
          <p:cNvPr id="3" name="Text Placeholder 2"/>
          <p:cNvSpPr>
            <a:spLocks noGrp="1"/>
          </p:cNvSpPr>
          <p:nvPr>
            <p:ph type="body" idx="1"/>
          </p:nvPr>
        </p:nvSpPr>
        <p:spPr>
          <a:xfrm>
            <a:off x="457200" y="1628775"/>
            <a:ext cx="4040188" cy="649288"/>
          </a:xfrm>
          <a:solidFill>
            <a:schemeClr val="accent1">
              <a:lumMod val="20000"/>
              <a:lumOff val="80000"/>
            </a:schemeClr>
          </a:solidFill>
        </p:spPr>
        <p:txBody>
          <a:bodyPr rtlCol="0">
            <a:normAutofit/>
          </a:bodyPr>
          <a:lstStyle/>
          <a:p>
            <a:pPr algn="ctr" fontAlgn="auto">
              <a:spcBef>
                <a:spcPts val="0"/>
              </a:spcBef>
              <a:spcAft>
                <a:spcPts val="0"/>
              </a:spcAft>
              <a:buFont typeface="Wingdings 2"/>
              <a:buNone/>
              <a:defRPr/>
            </a:pPr>
            <a:r>
              <a:rPr lang="en-GB" dirty="0" err="1" smtClean="0"/>
              <a:t>Objectifs</a:t>
            </a:r>
            <a:r>
              <a:rPr lang="en-GB" dirty="0" smtClean="0"/>
              <a:t> de la </a:t>
            </a:r>
            <a:r>
              <a:rPr lang="en-GB" dirty="0" err="1" smtClean="0"/>
              <a:t>classe</a:t>
            </a:r>
            <a:endParaRPr lang="en-US" dirty="0"/>
          </a:p>
        </p:txBody>
      </p:sp>
      <p:sp>
        <p:nvSpPr>
          <p:cNvPr id="4" name="Content Placeholder 3"/>
          <p:cNvSpPr>
            <a:spLocks noGrp="1"/>
          </p:cNvSpPr>
          <p:nvPr>
            <p:ph sz="half" idx="2"/>
          </p:nvPr>
        </p:nvSpPr>
        <p:spPr>
          <a:xfrm>
            <a:off x="457200" y="2379663"/>
            <a:ext cx="4040188" cy="2132012"/>
          </a:xfrm>
          <a:solidFill>
            <a:schemeClr val="accent1">
              <a:lumMod val="20000"/>
              <a:lumOff val="80000"/>
            </a:schemeClr>
          </a:solidFill>
        </p:spPr>
        <p:txBody>
          <a:bodyPr rtlCol="0">
            <a:noAutofit/>
          </a:bodyPr>
          <a:lstStyle/>
          <a:p>
            <a:pPr marL="438912" indent="-320040" fontAlgn="auto">
              <a:spcBef>
                <a:spcPts val="0"/>
              </a:spcBef>
              <a:spcAft>
                <a:spcPts val="0"/>
              </a:spcAft>
              <a:buFont typeface="Wingdings 2"/>
              <a:buChar char=""/>
              <a:defRPr/>
            </a:pPr>
            <a:r>
              <a:rPr lang="en-GB" sz="1800" dirty="0" smtClean="0"/>
              <a:t>To be able to discuss the benefits of sport</a:t>
            </a:r>
          </a:p>
          <a:p>
            <a:pPr marL="438912" indent="-320040" fontAlgn="auto">
              <a:spcBef>
                <a:spcPts val="0"/>
              </a:spcBef>
              <a:spcAft>
                <a:spcPts val="0"/>
              </a:spcAft>
              <a:buFont typeface="Wingdings 2"/>
              <a:buChar char=""/>
              <a:defRPr/>
            </a:pPr>
            <a:r>
              <a:rPr lang="en-GB" sz="1800" dirty="0" smtClean="0"/>
              <a:t>To be able to give your views on extreme sports and whether young people do enough sport</a:t>
            </a:r>
          </a:p>
          <a:p>
            <a:pPr marL="438912" indent="-320040" fontAlgn="auto">
              <a:spcBef>
                <a:spcPts val="0"/>
              </a:spcBef>
              <a:spcAft>
                <a:spcPts val="0"/>
              </a:spcAft>
              <a:buFont typeface="Wingdings 2"/>
              <a:buChar char=""/>
              <a:defRPr/>
            </a:pPr>
            <a:r>
              <a:rPr lang="en-GB" sz="1800" dirty="0" smtClean="0"/>
              <a:t>To be able to talk about young people’s attitude to sport</a:t>
            </a:r>
          </a:p>
        </p:txBody>
      </p:sp>
      <p:sp>
        <p:nvSpPr>
          <p:cNvPr id="5" name="Text Placeholder 4"/>
          <p:cNvSpPr>
            <a:spLocks noGrp="1"/>
          </p:cNvSpPr>
          <p:nvPr>
            <p:ph type="body" sz="quarter" idx="3"/>
          </p:nvPr>
        </p:nvSpPr>
        <p:spPr>
          <a:xfrm>
            <a:off x="4645025" y="1628775"/>
            <a:ext cx="4041775" cy="649288"/>
          </a:xfrm>
          <a:solidFill>
            <a:schemeClr val="accent1">
              <a:lumMod val="20000"/>
              <a:lumOff val="80000"/>
            </a:schemeClr>
          </a:solidFill>
        </p:spPr>
        <p:txBody>
          <a:bodyPr rtlCol="0">
            <a:normAutofit/>
          </a:bodyPr>
          <a:lstStyle/>
          <a:p>
            <a:pPr algn="ctr" fontAlgn="auto">
              <a:spcBef>
                <a:spcPts val="0"/>
              </a:spcBef>
              <a:spcAft>
                <a:spcPts val="0"/>
              </a:spcAft>
              <a:buFont typeface="Wingdings 2"/>
              <a:buNone/>
              <a:defRPr/>
            </a:pPr>
            <a:r>
              <a:rPr lang="fr-FR" dirty="0" smtClean="0"/>
              <a:t>Objectif personnel</a:t>
            </a:r>
            <a:endParaRPr lang="fr-FR" dirty="0"/>
          </a:p>
        </p:txBody>
      </p:sp>
      <p:sp>
        <p:nvSpPr>
          <p:cNvPr id="6" name="Content Placeholder 5"/>
          <p:cNvSpPr>
            <a:spLocks noGrp="1"/>
          </p:cNvSpPr>
          <p:nvPr>
            <p:ph sz="quarter" idx="4"/>
          </p:nvPr>
        </p:nvSpPr>
        <p:spPr>
          <a:xfrm>
            <a:off x="4645025" y="2379663"/>
            <a:ext cx="4041775" cy="2132012"/>
          </a:xfrm>
          <a:solidFill>
            <a:schemeClr val="accent1">
              <a:lumMod val="20000"/>
              <a:lumOff val="80000"/>
            </a:schemeClr>
          </a:solidFill>
        </p:spPr>
        <p:txBody>
          <a:bodyPr rtlCol="0">
            <a:normAutofit/>
          </a:bodyPr>
          <a:lstStyle/>
          <a:p>
            <a:pPr marL="438912" indent="-320040" fontAlgn="auto">
              <a:spcBef>
                <a:spcPts val="0"/>
              </a:spcBef>
              <a:spcAft>
                <a:spcPts val="0"/>
              </a:spcAft>
              <a:buFont typeface="Wingdings 2"/>
              <a:buChar char=""/>
              <a:defRPr/>
            </a:pPr>
            <a:r>
              <a:rPr lang="en-GB" dirty="0" smtClean="0"/>
              <a:t>?</a:t>
            </a:r>
            <a:endParaRPr lang="en-US" dirty="0"/>
          </a:p>
        </p:txBody>
      </p:sp>
      <p:sp>
        <p:nvSpPr>
          <p:cNvPr id="7" name="Rectangle 6"/>
          <p:cNvSpPr/>
          <p:nvPr/>
        </p:nvSpPr>
        <p:spPr>
          <a:xfrm>
            <a:off x="468313" y="4797425"/>
            <a:ext cx="8207375" cy="71913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2300" b="1" dirty="0">
                <a:solidFill>
                  <a:schemeClr val="tx1"/>
                </a:solidFill>
                <a:latin typeface="+mj-lt"/>
              </a:rPr>
              <a:t>PHRASE DU JOUR</a:t>
            </a:r>
            <a:endParaRPr lang="en-US" sz="2300" b="1" dirty="0">
              <a:solidFill>
                <a:schemeClr val="tx1"/>
              </a:solidFill>
              <a:latin typeface="+mj-lt"/>
            </a:endParaRPr>
          </a:p>
        </p:txBody>
      </p:sp>
      <p:sp>
        <p:nvSpPr>
          <p:cNvPr id="8" name="Rectangle 7"/>
          <p:cNvSpPr/>
          <p:nvPr/>
        </p:nvSpPr>
        <p:spPr>
          <a:xfrm>
            <a:off x="468313" y="5589588"/>
            <a:ext cx="8207375" cy="10795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Clr>
                <a:schemeClr val="accent1"/>
              </a:buClr>
              <a:buFont typeface="Wingdings" pitchFamily="2" charset="2"/>
              <a:buChar char="§"/>
              <a:defRPr/>
            </a:pPr>
            <a:r>
              <a:rPr lang="en-GB" sz="2400" dirty="0">
                <a:solidFill>
                  <a:schemeClr val="tx1"/>
                </a:solidFill>
              </a:rPr>
              <a:t>   je ne </a:t>
            </a:r>
            <a:r>
              <a:rPr lang="en-GB" sz="2400" dirty="0" err="1">
                <a:solidFill>
                  <a:schemeClr val="tx1"/>
                </a:solidFill>
              </a:rPr>
              <a:t>comprends</a:t>
            </a:r>
            <a:r>
              <a:rPr lang="en-GB" sz="2400" dirty="0">
                <a:solidFill>
                  <a:schemeClr val="tx1"/>
                </a:solidFill>
              </a:rPr>
              <a:t> pas ‘</a:t>
            </a:r>
            <a:r>
              <a:rPr lang="en-GB" sz="2400" dirty="0" err="1">
                <a:solidFill>
                  <a:schemeClr val="tx1"/>
                </a:solidFill>
              </a:rPr>
              <a:t>empêcher</a:t>
            </a:r>
            <a:r>
              <a:rPr lang="en-GB" sz="2400" dirty="0">
                <a:solidFill>
                  <a:schemeClr val="tx1"/>
                </a:solidFill>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Pour </a:t>
            </a:r>
            <a:r>
              <a:rPr lang="en-GB" dirty="0" err="1" smtClean="0">
                <a:solidFill>
                  <a:schemeClr val="accent1">
                    <a:satMod val="150000"/>
                  </a:schemeClr>
                </a:solidFill>
              </a:rPr>
              <a:t>finir</a:t>
            </a:r>
            <a:r>
              <a:rPr lang="en-GB" dirty="0" smtClean="0">
                <a:solidFill>
                  <a:schemeClr val="accent1">
                    <a:satMod val="150000"/>
                  </a:schemeClr>
                </a:solidFill>
              </a:rPr>
              <a:t>:</a:t>
            </a:r>
            <a:endParaRPr lang="en-GB" dirty="0">
              <a:solidFill>
                <a:schemeClr val="accent1">
                  <a:satMod val="150000"/>
                </a:schemeClr>
              </a:solidFill>
            </a:endParaRPr>
          </a:p>
        </p:txBody>
      </p:sp>
      <p:sp>
        <p:nvSpPr>
          <p:cNvPr id="46082" name="Content Placeholder 2"/>
          <p:cNvSpPr>
            <a:spLocks noGrp="1"/>
          </p:cNvSpPr>
          <p:nvPr>
            <p:ph idx="1"/>
          </p:nvPr>
        </p:nvSpPr>
        <p:spPr/>
        <p:txBody>
          <a:bodyPr/>
          <a:lstStyle/>
          <a:p>
            <a:r>
              <a:rPr lang="en-GB" smtClean="0"/>
              <a:t>To jump</a:t>
            </a:r>
          </a:p>
          <a:p>
            <a:r>
              <a:rPr lang="en-GB" smtClean="0"/>
              <a:t>To dare</a:t>
            </a:r>
          </a:p>
          <a:p>
            <a:r>
              <a:rPr lang="en-GB" smtClean="0"/>
              <a:t> to stop/prevent </a:t>
            </a:r>
          </a:p>
          <a:p>
            <a:r>
              <a:rPr lang="en-GB" smtClean="0"/>
              <a:t>To hurt yourself</a:t>
            </a:r>
          </a:p>
          <a:p>
            <a:r>
              <a:rPr lang="en-GB" smtClean="0"/>
              <a:t>To forbid/ban</a:t>
            </a:r>
          </a:p>
          <a:p>
            <a:endParaRPr lang="en-GB" smtClean="0"/>
          </a:p>
          <a:p>
            <a:r>
              <a:rPr lang="en-GB" smtClean="0"/>
              <a:t>I would be</a:t>
            </a:r>
          </a:p>
          <a:p>
            <a:r>
              <a:rPr lang="en-GB" smtClean="0"/>
              <a:t>I would do</a:t>
            </a:r>
          </a:p>
          <a:p>
            <a:r>
              <a:rPr lang="en-GB" smtClean="0"/>
              <a:t>I would be too scared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Devoirs</a:t>
            </a:r>
            <a:endParaRPr lang="en-GB" dirty="0">
              <a:solidFill>
                <a:schemeClr val="accent1">
                  <a:satMod val="150000"/>
                </a:schemeClr>
              </a:solidFill>
            </a:endParaRPr>
          </a:p>
        </p:txBody>
      </p:sp>
      <p:sp>
        <p:nvSpPr>
          <p:cNvPr id="47106" name="Content Placeholder 2"/>
          <p:cNvSpPr>
            <a:spLocks noGrp="1"/>
          </p:cNvSpPr>
          <p:nvPr>
            <p:ph idx="1"/>
          </p:nvPr>
        </p:nvSpPr>
        <p:spPr/>
        <p:txBody>
          <a:bodyPr/>
          <a:lstStyle/>
          <a:p>
            <a:r>
              <a:rPr lang="en-GB" smtClean="0"/>
              <a:t>Finish answers on sport from sheet</a:t>
            </a:r>
          </a:p>
          <a:p>
            <a:endParaRPr lang="en-GB" smtClean="0"/>
          </a:p>
          <a:p>
            <a:r>
              <a:rPr lang="en-GB" smtClean="0"/>
              <a:t>Add the ideas surrounding extreme sports and young people and sports to your brainstorms from Wednesday. </a:t>
            </a:r>
          </a:p>
          <a:p>
            <a:endParaRPr lang="en-GB" smtClean="0"/>
          </a:p>
          <a:p>
            <a:r>
              <a:rPr lang="en-GB" smtClean="0"/>
              <a:t>All to be handed on next Weds.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C’est</a:t>
            </a:r>
            <a:r>
              <a:rPr lang="en-GB" dirty="0" smtClean="0">
                <a:solidFill>
                  <a:schemeClr val="accent1">
                    <a:satMod val="150000"/>
                  </a:schemeClr>
                </a:solidFill>
              </a:rPr>
              <a:t> quoi en </a:t>
            </a:r>
            <a:r>
              <a:rPr lang="en-GB" dirty="0" err="1" smtClean="0">
                <a:solidFill>
                  <a:schemeClr val="accent1">
                    <a:satMod val="150000"/>
                  </a:schemeClr>
                </a:solidFill>
              </a:rPr>
              <a:t>anglais</a:t>
            </a:r>
            <a:r>
              <a:rPr lang="en-GB" dirty="0" smtClean="0">
                <a:solidFill>
                  <a:schemeClr val="accent1">
                    <a:satMod val="150000"/>
                  </a:schemeClr>
                </a:solidFill>
              </a:rPr>
              <a:t>?</a:t>
            </a:r>
            <a:endParaRPr lang="en-US" dirty="0">
              <a:solidFill>
                <a:schemeClr val="accent1">
                  <a:satMod val="150000"/>
                </a:schemeClr>
              </a:solidFill>
            </a:endParaRPr>
          </a:p>
        </p:txBody>
      </p:sp>
      <p:sp>
        <p:nvSpPr>
          <p:cNvPr id="18434" name="Content Placeholder 2"/>
          <p:cNvSpPr>
            <a:spLocks noGrp="1"/>
          </p:cNvSpPr>
          <p:nvPr>
            <p:ph idx="1"/>
          </p:nvPr>
        </p:nvSpPr>
        <p:spPr/>
        <p:txBody>
          <a:bodyPr/>
          <a:lstStyle/>
          <a:p>
            <a:r>
              <a:rPr lang="en-GB" smtClean="0"/>
              <a:t>Se détendre</a:t>
            </a:r>
          </a:p>
          <a:p>
            <a:r>
              <a:rPr lang="en-GB" smtClean="0"/>
              <a:t>Le sport m’aide à </a:t>
            </a:r>
            <a:r>
              <a:rPr lang="en-GB" u="sng" smtClean="0"/>
              <a:t>me</a:t>
            </a:r>
            <a:r>
              <a:rPr lang="en-GB" smtClean="0"/>
              <a:t> détendre</a:t>
            </a:r>
          </a:p>
          <a:p>
            <a:r>
              <a:rPr lang="en-GB" smtClean="0"/>
              <a:t>Les jeunes se détendent en faisant du sport</a:t>
            </a:r>
          </a:p>
          <a:p>
            <a:r>
              <a:rPr lang="en-GB" smtClean="0"/>
              <a:t>Je </a:t>
            </a:r>
            <a:r>
              <a:rPr lang="en-GB" u="sng" smtClean="0"/>
              <a:t>me</a:t>
            </a:r>
            <a:r>
              <a:rPr lang="en-GB" smtClean="0"/>
              <a:t> détends</a:t>
            </a:r>
          </a:p>
          <a:p>
            <a:r>
              <a:rPr lang="en-GB" smtClean="0"/>
              <a:t>On pratique du sport pour se détendre</a:t>
            </a:r>
          </a:p>
          <a:p>
            <a:r>
              <a:rPr lang="en-GB" smtClean="0"/>
              <a:t>La détente</a:t>
            </a:r>
          </a:p>
          <a:p>
            <a:r>
              <a:rPr lang="en-GB" smtClean="0"/>
              <a:t>Un avantage du sport est la détente</a:t>
            </a: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Les </a:t>
            </a:r>
            <a:r>
              <a:rPr lang="en-GB" dirty="0" err="1" smtClean="0">
                <a:solidFill>
                  <a:schemeClr val="accent1">
                    <a:satMod val="150000"/>
                  </a:schemeClr>
                </a:solidFill>
              </a:rPr>
              <a:t>bienfaits</a:t>
            </a:r>
            <a:r>
              <a:rPr lang="en-GB" dirty="0" smtClean="0">
                <a:solidFill>
                  <a:schemeClr val="accent1">
                    <a:satMod val="150000"/>
                  </a:schemeClr>
                </a:solidFill>
              </a:rPr>
              <a:t> du sport</a:t>
            </a:r>
            <a:endParaRPr lang="en-US" dirty="0">
              <a:solidFill>
                <a:schemeClr val="accent1">
                  <a:satMod val="150000"/>
                </a:schemeClr>
              </a:solidFill>
            </a:endParaRPr>
          </a:p>
        </p:txBody>
      </p:sp>
      <p:sp>
        <p:nvSpPr>
          <p:cNvPr id="19458" name="Content Placeholder 2"/>
          <p:cNvSpPr>
            <a:spLocks noGrp="1"/>
          </p:cNvSpPr>
          <p:nvPr>
            <p:ph idx="1"/>
          </p:nvPr>
        </p:nvSpPr>
        <p:spPr/>
        <p:txBody>
          <a:bodyPr/>
          <a:lstStyle/>
          <a:p>
            <a:r>
              <a:rPr lang="en-GB" smtClean="0"/>
              <a:t>AQA p.62-3</a:t>
            </a: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accent1">
                    <a:satMod val="150000"/>
                  </a:schemeClr>
                </a:solidFill>
              </a:rPr>
              <a:t>Idées</a:t>
            </a:r>
            <a:r>
              <a:rPr lang="en-GB" dirty="0" smtClean="0">
                <a:solidFill>
                  <a:schemeClr val="accent1">
                    <a:satMod val="150000"/>
                  </a:schemeClr>
                </a:solidFill>
              </a:rPr>
              <a:t> </a:t>
            </a:r>
            <a:r>
              <a:rPr lang="en-GB" dirty="0" err="1" smtClean="0">
                <a:solidFill>
                  <a:schemeClr val="accent1">
                    <a:satMod val="150000"/>
                  </a:schemeClr>
                </a:solidFill>
              </a:rPr>
              <a:t>clés</a:t>
            </a:r>
            <a:r>
              <a:rPr lang="en-GB" dirty="0" smtClean="0">
                <a:solidFill>
                  <a:schemeClr val="accent1">
                    <a:satMod val="150000"/>
                  </a:schemeClr>
                </a:solidFill>
              </a:rPr>
              <a:t> – les </a:t>
            </a:r>
            <a:r>
              <a:rPr lang="en-GB" dirty="0" err="1" smtClean="0">
                <a:solidFill>
                  <a:schemeClr val="accent1">
                    <a:satMod val="150000"/>
                  </a:schemeClr>
                </a:solidFill>
              </a:rPr>
              <a:t>bienfaits</a:t>
            </a:r>
            <a:r>
              <a:rPr lang="en-GB" dirty="0" smtClean="0">
                <a:solidFill>
                  <a:schemeClr val="accent1">
                    <a:satMod val="150000"/>
                  </a:schemeClr>
                </a:solidFill>
              </a:rPr>
              <a:t> du sport</a:t>
            </a:r>
            <a:endParaRPr lang="en-US" dirty="0">
              <a:solidFill>
                <a:schemeClr val="accent1">
                  <a:satMod val="150000"/>
                </a:schemeClr>
              </a:solidFill>
            </a:endParaRPr>
          </a:p>
        </p:txBody>
      </p:sp>
      <p:sp>
        <p:nvSpPr>
          <p:cNvPr id="4" name="Rounded Rectangular Callout 3"/>
          <p:cNvSpPr/>
          <p:nvPr/>
        </p:nvSpPr>
        <p:spPr>
          <a:xfrm>
            <a:off x="179512" y="17008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C’est le meilleur antidote contre les maux liés à l’inactivité</a:t>
            </a:r>
          </a:p>
        </p:txBody>
      </p:sp>
      <p:sp>
        <p:nvSpPr>
          <p:cNvPr id="5" name="Rounded Rectangular Callout 4"/>
          <p:cNvSpPr/>
          <p:nvPr/>
        </p:nvSpPr>
        <p:spPr>
          <a:xfrm>
            <a:off x="179512" y="33569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L’activité physique</a:t>
            </a:r>
          </a:p>
          <a:p>
            <a:pPr algn="ctr" fontAlgn="auto">
              <a:spcBef>
                <a:spcPts val="0"/>
              </a:spcBef>
              <a:spcAft>
                <a:spcPts val="0"/>
              </a:spcAft>
              <a:defRPr/>
            </a:pPr>
            <a:r>
              <a:rPr lang="fr-FR" sz="2000" dirty="0"/>
              <a:t>est recommandé </a:t>
            </a:r>
          </a:p>
          <a:p>
            <a:pPr algn="ctr" fontAlgn="auto">
              <a:spcBef>
                <a:spcPts val="0"/>
              </a:spcBef>
              <a:spcAft>
                <a:spcPts val="0"/>
              </a:spcAft>
              <a:defRPr/>
            </a:pPr>
            <a:r>
              <a:rPr lang="fr-FR" sz="2000" dirty="0"/>
              <a:t>à tout âge</a:t>
            </a:r>
          </a:p>
        </p:txBody>
      </p:sp>
      <p:sp>
        <p:nvSpPr>
          <p:cNvPr id="6" name="Rounded Rectangular Callout 5"/>
          <p:cNvSpPr/>
          <p:nvPr/>
        </p:nvSpPr>
        <p:spPr>
          <a:xfrm>
            <a:off x="3203848" y="198884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On peut le pratiquer selon ses propres capacités</a:t>
            </a:r>
          </a:p>
        </p:txBody>
      </p:sp>
      <p:sp>
        <p:nvSpPr>
          <p:cNvPr id="8" name="Rounded Rectangular Callout 7"/>
          <p:cNvSpPr/>
          <p:nvPr/>
        </p:nvSpPr>
        <p:spPr>
          <a:xfrm>
            <a:off x="3203848" y="386104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Cela présente de nombreux bienfaits pour la santé</a:t>
            </a:r>
          </a:p>
        </p:txBody>
      </p:sp>
      <p:sp>
        <p:nvSpPr>
          <p:cNvPr id="9" name="Rounded Rectangular Callout 8"/>
          <p:cNvSpPr/>
          <p:nvPr/>
        </p:nvSpPr>
        <p:spPr>
          <a:xfrm>
            <a:off x="107504" y="51571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Il peut améliorer </a:t>
            </a:r>
          </a:p>
          <a:p>
            <a:pPr algn="ctr" fontAlgn="auto">
              <a:spcBef>
                <a:spcPts val="0"/>
              </a:spcBef>
              <a:spcAft>
                <a:spcPts val="0"/>
              </a:spcAft>
              <a:defRPr/>
            </a:pPr>
            <a:r>
              <a:rPr lang="fr-FR" sz="2000" dirty="0"/>
              <a:t>le sommeil</a:t>
            </a:r>
          </a:p>
        </p:txBody>
      </p:sp>
      <p:sp>
        <p:nvSpPr>
          <p:cNvPr id="10" name="Rounded Rectangular Callout 9"/>
          <p:cNvSpPr/>
          <p:nvPr/>
        </p:nvSpPr>
        <p:spPr>
          <a:xfrm>
            <a:off x="3203848" y="5445224"/>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Il réduit votre taux </a:t>
            </a:r>
          </a:p>
          <a:p>
            <a:pPr algn="ctr" fontAlgn="auto">
              <a:spcBef>
                <a:spcPts val="0"/>
              </a:spcBef>
              <a:spcAft>
                <a:spcPts val="0"/>
              </a:spcAft>
              <a:defRPr/>
            </a:pPr>
            <a:r>
              <a:rPr lang="fr-FR" sz="2000" dirty="0"/>
              <a:t>de masse grasse</a:t>
            </a:r>
          </a:p>
        </p:txBody>
      </p:sp>
      <p:sp>
        <p:nvSpPr>
          <p:cNvPr id="11" name="Rounded Rectangular Callout 10"/>
          <p:cNvSpPr/>
          <p:nvPr/>
        </p:nvSpPr>
        <p:spPr>
          <a:xfrm>
            <a:off x="6228184" y="1700808"/>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On peut rencontrer des nouveaux amis</a:t>
            </a:r>
          </a:p>
        </p:txBody>
      </p:sp>
      <p:sp>
        <p:nvSpPr>
          <p:cNvPr id="14" name="Rounded Rectangular Callout 13"/>
          <p:cNvSpPr/>
          <p:nvPr/>
        </p:nvSpPr>
        <p:spPr>
          <a:xfrm>
            <a:off x="6228184" y="3429000"/>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dirty="0"/>
              <a:t>Il relâche des endorphines qui aident à combattre la déprime</a:t>
            </a:r>
          </a:p>
        </p:txBody>
      </p:sp>
      <p:sp>
        <p:nvSpPr>
          <p:cNvPr id="15" name="Rounded Rectangular Callout 14"/>
          <p:cNvSpPr/>
          <p:nvPr/>
        </p:nvSpPr>
        <p:spPr>
          <a:xfrm>
            <a:off x="6228184" y="5157192"/>
            <a:ext cx="2664296" cy="1008112"/>
          </a:xfrm>
          <a:prstGeom prst="wedgeRoundRectCallout">
            <a:avLst>
              <a:gd name="adj1" fmla="val -37952"/>
              <a:gd name="adj2" fmla="val 71115"/>
              <a:gd name="adj3" fmla="val 16667"/>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fr-FR" sz="2000" dirty="0"/>
              <a:t>C’est une façon de surpasser ses limites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tatic.ddmcdn.com/gif/parkour-6.jpg"/>
          <p:cNvPicPr>
            <a:picLocks noChangeAspect="1" noChangeArrowheads="1"/>
          </p:cNvPicPr>
          <p:nvPr/>
        </p:nvPicPr>
        <p:blipFill>
          <a:blip r:embed="rId2" cstate="print"/>
          <a:srcRect/>
          <a:stretch>
            <a:fillRect/>
          </a:stretch>
        </p:blipFill>
        <p:spPr bwMode="auto">
          <a:xfrm>
            <a:off x="611560" y="260648"/>
            <a:ext cx="2952328" cy="299010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7652" name="Picture 4" descr="http://www.travel2riga.com/assets/zorbing/Zorb%20Triple%20Hydro.jpg"/>
          <p:cNvPicPr>
            <a:picLocks noChangeAspect="1" noChangeArrowheads="1"/>
          </p:cNvPicPr>
          <p:nvPr/>
        </p:nvPicPr>
        <p:blipFill>
          <a:blip r:embed="rId3" cstate="print"/>
          <a:srcRect/>
          <a:stretch>
            <a:fillRect/>
          </a:stretch>
        </p:blipFill>
        <p:spPr bwMode="auto">
          <a:xfrm>
            <a:off x="611560" y="3645024"/>
            <a:ext cx="2952328" cy="295232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7656" name="Picture 8" descr="http://thebluespace.com/content_images/24-1.jpg"/>
          <p:cNvPicPr>
            <a:picLocks noChangeAspect="1" noChangeArrowheads="1"/>
          </p:cNvPicPr>
          <p:nvPr/>
        </p:nvPicPr>
        <p:blipFill>
          <a:blip r:embed="rId4" cstate="print"/>
          <a:srcRect t="20116" b="3078"/>
          <a:stretch>
            <a:fillRect/>
          </a:stretch>
        </p:blipFill>
        <p:spPr bwMode="auto">
          <a:xfrm>
            <a:off x="5651424" y="260648"/>
            <a:ext cx="2881016" cy="295232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7658" name="Picture 10" descr="http://upload.wikimedia.org/wikipedia/commons/thumb/c/c3/03WAVRE006b.jpg/220px-03WAVRE006b.jpg"/>
          <p:cNvPicPr>
            <a:picLocks noChangeAspect="1" noChangeArrowheads="1"/>
          </p:cNvPicPr>
          <p:nvPr/>
        </p:nvPicPr>
        <p:blipFill>
          <a:blip r:embed="rId5" cstate="print"/>
          <a:srcRect t="3312" b="28787"/>
          <a:stretch>
            <a:fillRect/>
          </a:stretch>
        </p:blipFill>
        <p:spPr bwMode="auto">
          <a:xfrm>
            <a:off x="5652120" y="3645024"/>
            <a:ext cx="2952328" cy="295232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Rounded Rectangle 6"/>
          <p:cNvSpPr/>
          <p:nvPr/>
        </p:nvSpPr>
        <p:spPr>
          <a:xfrm>
            <a:off x="2915816" y="5661248"/>
            <a:ext cx="1512168" cy="72008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000" b="1" dirty="0">
                <a:solidFill>
                  <a:schemeClr val="tx1"/>
                </a:solidFill>
              </a:rPr>
              <a:t>le</a:t>
            </a:r>
          </a:p>
          <a:p>
            <a:pPr algn="ctr" fontAlgn="auto">
              <a:spcBef>
                <a:spcPts val="0"/>
              </a:spcBef>
              <a:spcAft>
                <a:spcPts val="0"/>
              </a:spcAft>
              <a:defRPr/>
            </a:pPr>
            <a:r>
              <a:rPr lang="en-GB" sz="2000" b="1" dirty="0" err="1">
                <a:solidFill>
                  <a:schemeClr val="tx1"/>
                </a:solidFill>
              </a:rPr>
              <a:t>zorbing</a:t>
            </a:r>
            <a:endParaRPr lang="en-US" sz="2000" b="1" dirty="0">
              <a:solidFill>
                <a:schemeClr val="tx1"/>
              </a:solidFill>
            </a:endParaRPr>
          </a:p>
        </p:txBody>
      </p:sp>
      <p:sp>
        <p:nvSpPr>
          <p:cNvPr id="8" name="Rounded Rectangle 7"/>
          <p:cNvSpPr/>
          <p:nvPr/>
        </p:nvSpPr>
        <p:spPr>
          <a:xfrm>
            <a:off x="2843808" y="2276872"/>
            <a:ext cx="1512168" cy="72008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000" b="1" dirty="0">
                <a:solidFill>
                  <a:schemeClr val="tx1"/>
                </a:solidFill>
              </a:rPr>
              <a:t>le</a:t>
            </a:r>
          </a:p>
          <a:p>
            <a:pPr algn="ctr" fontAlgn="auto">
              <a:spcBef>
                <a:spcPts val="0"/>
              </a:spcBef>
              <a:spcAft>
                <a:spcPts val="0"/>
              </a:spcAft>
              <a:defRPr/>
            </a:pPr>
            <a:r>
              <a:rPr lang="en-GB" sz="2000" b="1" dirty="0" err="1">
                <a:solidFill>
                  <a:schemeClr val="tx1"/>
                </a:solidFill>
              </a:rPr>
              <a:t>parkour</a:t>
            </a:r>
            <a:endParaRPr lang="en-US" sz="2000" b="1" dirty="0">
              <a:solidFill>
                <a:schemeClr val="tx1"/>
              </a:solidFill>
            </a:endParaRPr>
          </a:p>
        </p:txBody>
      </p:sp>
      <p:sp>
        <p:nvSpPr>
          <p:cNvPr id="9" name="Rounded Rectangle 8"/>
          <p:cNvSpPr/>
          <p:nvPr/>
        </p:nvSpPr>
        <p:spPr>
          <a:xfrm>
            <a:off x="4860032" y="548680"/>
            <a:ext cx="1512168" cy="72008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000" b="1" dirty="0">
                <a:solidFill>
                  <a:schemeClr val="tx1"/>
                </a:solidFill>
              </a:rPr>
              <a:t>le</a:t>
            </a:r>
          </a:p>
          <a:p>
            <a:pPr algn="ctr" fontAlgn="auto">
              <a:spcBef>
                <a:spcPts val="0"/>
              </a:spcBef>
              <a:spcAft>
                <a:spcPts val="0"/>
              </a:spcAft>
              <a:defRPr/>
            </a:pPr>
            <a:r>
              <a:rPr lang="en-GB" sz="2000" b="1" dirty="0" err="1">
                <a:solidFill>
                  <a:schemeClr val="tx1"/>
                </a:solidFill>
              </a:rPr>
              <a:t>canyoning</a:t>
            </a:r>
            <a:endParaRPr lang="en-US" sz="2000" b="1" dirty="0">
              <a:solidFill>
                <a:schemeClr val="tx1"/>
              </a:solidFill>
            </a:endParaRPr>
          </a:p>
        </p:txBody>
      </p:sp>
      <p:sp>
        <p:nvSpPr>
          <p:cNvPr id="10" name="Rounded Rectangle 9"/>
          <p:cNvSpPr/>
          <p:nvPr/>
        </p:nvSpPr>
        <p:spPr>
          <a:xfrm>
            <a:off x="4860032" y="4005064"/>
            <a:ext cx="1512168" cy="72008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000" b="1" dirty="0">
                <a:solidFill>
                  <a:schemeClr val="tx1"/>
                </a:solidFill>
              </a:rPr>
              <a:t>le</a:t>
            </a:r>
          </a:p>
          <a:p>
            <a:pPr algn="ctr" fontAlgn="auto">
              <a:spcBef>
                <a:spcPts val="0"/>
              </a:spcBef>
              <a:spcAft>
                <a:spcPts val="0"/>
              </a:spcAft>
              <a:defRPr/>
            </a:pPr>
            <a:r>
              <a:rPr lang="en-GB" sz="2000" b="1" dirty="0">
                <a:solidFill>
                  <a:schemeClr val="tx1"/>
                </a:solidFill>
              </a:rPr>
              <a:t>base jump</a:t>
            </a:r>
            <a:endParaRPr lang="en-US" sz="20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179388" y="1628775"/>
            <a:ext cx="8785225" cy="5040313"/>
          </a:xfrm>
        </p:spPr>
        <p:txBody>
          <a:bodyPr/>
          <a:lstStyle/>
          <a:p>
            <a:pPr marL="96838" indent="12700" algn="just">
              <a:buFont typeface="Wingdings 2" pitchFamily="18" charset="2"/>
              <a:buNone/>
            </a:pPr>
            <a:r>
              <a:rPr lang="fr-FR" sz="2800" b="1" smtClean="0"/>
              <a:t>Il faut être fou pour pratiquer ce sport ! C’est un sport qui se pratique principalement au bord de l’eau. Plonger du haut d’une cascade dans une rivière où il y a plein de rochers! C’est très dangereux.  Je ne ferais jamais  une telle chose. J’aurais trop peur de me tuer avant de toucher l’eau! Il faudrait empêcher les jeunes de faire ce sport, c’est terrifiant et irresponsable ! </a:t>
            </a:r>
            <a:endParaRPr lang="en-US" sz="2800" smtClean="0"/>
          </a:p>
        </p:txBody>
      </p:sp>
      <p:sp>
        <p:nvSpPr>
          <p:cNvPr id="10" name="Rounded Rectangle 9"/>
          <p:cNvSpPr/>
          <p:nvPr/>
        </p:nvSpPr>
        <p:spPr>
          <a:xfrm>
            <a:off x="251520"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zorbing</a:t>
            </a:r>
            <a:endParaRPr lang="en-US" sz="2800" b="1" dirty="0">
              <a:solidFill>
                <a:schemeClr val="tx1"/>
              </a:solidFill>
            </a:endParaRPr>
          </a:p>
        </p:txBody>
      </p:sp>
      <p:sp>
        <p:nvSpPr>
          <p:cNvPr id="14" name="Rounded Rectangle 13"/>
          <p:cNvSpPr/>
          <p:nvPr/>
        </p:nvSpPr>
        <p:spPr>
          <a:xfrm>
            <a:off x="2483768"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parkour</a:t>
            </a:r>
            <a:endParaRPr lang="en-US" sz="2800" b="1" dirty="0">
              <a:solidFill>
                <a:schemeClr val="tx1"/>
              </a:solidFill>
            </a:endParaRPr>
          </a:p>
        </p:txBody>
      </p:sp>
      <p:sp>
        <p:nvSpPr>
          <p:cNvPr id="15" name="Rounded Rectangle 14"/>
          <p:cNvSpPr/>
          <p:nvPr/>
        </p:nvSpPr>
        <p:spPr>
          <a:xfrm>
            <a:off x="4788024"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canyoning</a:t>
            </a:r>
            <a:endParaRPr lang="en-US" sz="2800" b="1" dirty="0">
              <a:solidFill>
                <a:schemeClr val="tx1"/>
              </a:solidFill>
            </a:endParaRPr>
          </a:p>
        </p:txBody>
      </p:sp>
      <p:sp>
        <p:nvSpPr>
          <p:cNvPr id="16" name="Rounded Rectangle 15"/>
          <p:cNvSpPr/>
          <p:nvPr/>
        </p:nvSpPr>
        <p:spPr>
          <a:xfrm>
            <a:off x="7020272"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a:solidFill>
                  <a:schemeClr val="tx1"/>
                </a:solidFill>
              </a:rPr>
              <a:t>base jump</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388" y="1628775"/>
            <a:ext cx="8785225" cy="5040313"/>
          </a:xfrm>
        </p:spPr>
        <p:txBody>
          <a:bodyPr rtlCol="0">
            <a:noAutofit/>
          </a:bodyPr>
          <a:lstStyle/>
          <a:p>
            <a:pPr marL="96838" indent="12700" algn="just" fontAlgn="auto">
              <a:spcBef>
                <a:spcPts val="0"/>
              </a:spcBef>
              <a:spcAft>
                <a:spcPts val="0"/>
              </a:spcAft>
              <a:buFont typeface="Wingdings 2"/>
              <a:buNone/>
              <a:defRPr/>
            </a:pPr>
            <a:r>
              <a:rPr lang="fr-FR" sz="2800" b="1" dirty="0" smtClean="0"/>
              <a:t>C’est impressionnant de pouvoir faire ça non? Il faut être en forme pour pouvoir sauter d’un bâtiment à l’autre. Je trouve ça courageux aussi. Ce qui est bien, c’est qu’on peut faire ce sport en centre ville, en plein air. Moi,  je ne sais pas si je serais assez courageux pour prendre tous ces risques, mais j’aimerais bien essayer, en commençant avec un petit mur. </a:t>
            </a:r>
            <a:endParaRPr lang="en-US" sz="2800" dirty="0" smtClean="0"/>
          </a:p>
          <a:p>
            <a:pPr marL="438912" indent="-320040" fontAlgn="auto">
              <a:spcBef>
                <a:spcPts val="0"/>
              </a:spcBef>
              <a:spcAft>
                <a:spcPts val="0"/>
              </a:spcAft>
              <a:buFont typeface="Wingdings 2"/>
              <a:buChar char=""/>
              <a:defRPr/>
            </a:pPr>
            <a:endParaRPr lang="en-US" sz="2800" dirty="0" smtClean="0"/>
          </a:p>
          <a:p>
            <a:pPr marL="438912" indent="-320040" fontAlgn="auto">
              <a:spcBef>
                <a:spcPts val="0"/>
              </a:spcBef>
              <a:spcAft>
                <a:spcPts val="0"/>
              </a:spcAft>
              <a:buFont typeface="Wingdings 2"/>
              <a:buChar char=""/>
              <a:defRPr/>
            </a:pPr>
            <a:endParaRPr lang="en-US" sz="2800" dirty="0" smtClean="0"/>
          </a:p>
        </p:txBody>
      </p:sp>
      <p:sp>
        <p:nvSpPr>
          <p:cNvPr id="10" name="Rounded Rectangle 9"/>
          <p:cNvSpPr/>
          <p:nvPr/>
        </p:nvSpPr>
        <p:spPr>
          <a:xfrm>
            <a:off x="251520"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zorbing</a:t>
            </a:r>
            <a:endParaRPr lang="en-US" sz="2800" b="1" dirty="0">
              <a:solidFill>
                <a:schemeClr val="tx1"/>
              </a:solidFill>
            </a:endParaRPr>
          </a:p>
        </p:txBody>
      </p:sp>
      <p:sp>
        <p:nvSpPr>
          <p:cNvPr id="14" name="Rounded Rectangle 13"/>
          <p:cNvSpPr/>
          <p:nvPr/>
        </p:nvSpPr>
        <p:spPr>
          <a:xfrm>
            <a:off x="2483768"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parkour</a:t>
            </a:r>
            <a:endParaRPr lang="en-US" sz="2800" b="1" dirty="0">
              <a:solidFill>
                <a:schemeClr val="tx1"/>
              </a:solidFill>
            </a:endParaRPr>
          </a:p>
        </p:txBody>
      </p:sp>
      <p:sp>
        <p:nvSpPr>
          <p:cNvPr id="15" name="Rounded Rectangle 14"/>
          <p:cNvSpPr/>
          <p:nvPr/>
        </p:nvSpPr>
        <p:spPr>
          <a:xfrm>
            <a:off x="4788024"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err="1">
                <a:solidFill>
                  <a:schemeClr val="tx1"/>
                </a:solidFill>
              </a:rPr>
              <a:t>canyoning</a:t>
            </a:r>
            <a:endParaRPr lang="en-US" sz="2800" b="1" dirty="0">
              <a:solidFill>
                <a:schemeClr val="tx1"/>
              </a:solidFill>
            </a:endParaRPr>
          </a:p>
        </p:txBody>
      </p:sp>
      <p:sp>
        <p:nvSpPr>
          <p:cNvPr id="16" name="Rounded Rectangle 15"/>
          <p:cNvSpPr/>
          <p:nvPr/>
        </p:nvSpPr>
        <p:spPr>
          <a:xfrm>
            <a:off x="7020272" y="188640"/>
            <a:ext cx="1944216" cy="108012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GB" sz="2800" b="1" dirty="0">
                <a:solidFill>
                  <a:schemeClr val="tx1"/>
                </a:solidFill>
              </a:rPr>
              <a:t>le</a:t>
            </a:r>
          </a:p>
          <a:p>
            <a:pPr algn="ctr" fontAlgn="auto">
              <a:spcBef>
                <a:spcPts val="0"/>
              </a:spcBef>
              <a:spcAft>
                <a:spcPts val="0"/>
              </a:spcAft>
              <a:defRPr/>
            </a:pPr>
            <a:r>
              <a:rPr lang="en-GB" sz="2800" b="1" dirty="0">
                <a:solidFill>
                  <a:schemeClr val="tx1"/>
                </a:solidFill>
              </a:rPr>
              <a:t>base jump</a:t>
            </a:r>
            <a:endParaRPr lang="en-US" sz="2800" b="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ppt/theme/themeOverride2.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Module</Template>
  <TotalTime>928</TotalTime>
  <Words>1702</Words>
  <Application>Microsoft Office PowerPoint</Application>
  <PresentationFormat>On-screen Show (4:3)</PresentationFormat>
  <Paragraphs>216</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Module</vt:lpstr>
      <vt:lpstr>Accros á l’adrénaline…</vt:lpstr>
      <vt:lpstr>Le Sport 2</vt:lpstr>
      <vt:lpstr>Objectifs </vt:lpstr>
      <vt:lpstr>C’est quoi en anglais?</vt:lpstr>
      <vt:lpstr>Les bienfaits du sport</vt:lpstr>
      <vt:lpstr>Idées clés – les bienfaits du sport</vt:lpstr>
      <vt:lpstr>PowerPoint Presentation</vt:lpstr>
      <vt:lpstr>PowerPoint Presentation</vt:lpstr>
      <vt:lpstr>PowerPoint Presentation</vt:lpstr>
      <vt:lpstr>PowerPoint Presentation</vt:lpstr>
      <vt:lpstr>PowerPoint Presentation</vt:lpstr>
      <vt:lpstr>Liez… </vt:lpstr>
      <vt:lpstr>Faut-il interdire les sports extrêmes?</vt:lpstr>
      <vt:lpstr>PowerPoint Presentation</vt:lpstr>
      <vt:lpstr>PowerPoint Presentation</vt:lpstr>
      <vt:lpstr>PowerPoint Presentation</vt:lpstr>
      <vt:lpstr>PowerPoint Presentation</vt:lpstr>
      <vt:lpstr>PowerPoint Presentation</vt:lpstr>
      <vt:lpstr>PowerPoint Presentation</vt:lpstr>
      <vt:lpstr>Idées clés – les sports extrêmes</vt:lpstr>
      <vt:lpstr>Questions </vt:lpstr>
      <vt:lpstr>Comparez…</vt:lpstr>
      <vt:lpstr>Idées clés – les jeunes et le sport</vt:lpstr>
      <vt:lpstr>Questions:</vt:lpstr>
      <vt:lpstr>Questions:</vt:lpstr>
      <vt:lpstr>PowerPoint Presentation</vt:lpstr>
      <vt:lpstr>PowerPoint Presentation</vt:lpstr>
      <vt:lpstr>Preparez-vous</vt:lpstr>
      <vt:lpstr>Des questions…</vt:lpstr>
      <vt:lpstr>Pour finir:</vt:lpstr>
      <vt:lpstr>Devoirs</vt:lpstr>
    </vt:vector>
  </TitlesOfParts>
  <Company>BES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Liez…</dc:title>
  <dc:creator>srowley</dc:creator>
  <cp:lastModifiedBy>Clare</cp:lastModifiedBy>
  <cp:revision>45</cp:revision>
  <dcterms:created xsi:type="dcterms:W3CDTF">2012-02-20T19:23:57Z</dcterms:created>
  <dcterms:modified xsi:type="dcterms:W3CDTF">2014-04-28T09:28:51Z</dcterms:modified>
</cp:coreProperties>
</file>