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62" r:id="rId9"/>
    <p:sldId id="263" r:id="rId10"/>
    <p:sldId id="264" r:id="rId11"/>
    <p:sldId id="265" r:id="rId12"/>
    <p:sldId id="276" r:id="rId13"/>
    <p:sldId id="266" r:id="rId14"/>
    <p:sldId id="267" r:id="rId15"/>
    <p:sldId id="268" r:id="rId16"/>
    <p:sldId id="269" r:id="rId17"/>
    <p:sldId id="273" r:id="rId18"/>
    <p:sldId id="274" r:id="rId19"/>
    <p:sldId id="275" r:id="rId20"/>
    <p:sldId id="277" r:id="rId21"/>
    <p:sldId id="279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80" autoAdjust="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B9A75-D0B6-4EB6-86C9-ED29D5C984BD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D439-BCA4-45E7-9F5E-E8DE140705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B9A75-D0B6-4EB6-86C9-ED29D5C984BD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D439-BCA4-45E7-9F5E-E8DE140705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B9A75-D0B6-4EB6-86C9-ED29D5C984BD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D439-BCA4-45E7-9F5E-E8DE140705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B9A75-D0B6-4EB6-86C9-ED29D5C984BD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D439-BCA4-45E7-9F5E-E8DE140705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B9A75-D0B6-4EB6-86C9-ED29D5C984BD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D439-BCA4-45E7-9F5E-E8DE140705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B9A75-D0B6-4EB6-86C9-ED29D5C984BD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D439-BCA4-45E7-9F5E-E8DE140705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B9A75-D0B6-4EB6-86C9-ED29D5C984BD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D439-BCA4-45E7-9F5E-E8DE140705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B9A75-D0B6-4EB6-86C9-ED29D5C984BD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D439-BCA4-45E7-9F5E-E8DE140705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B9A75-D0B6-4EB6-86C9-ED29D5C984BD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D439-BCA4-45E7-9F5E-E8DE140705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B9A75-D0B6-4EB6-86C9-ED29D5C984BD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D439-BCA4-45E7-9F5E-E8DE140705B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F8B9A75-D0B6-4EB6-86C9-ED29D5C984BD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19ED439-BCA4-45E7-9F5E-E8DE140705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F8B9A75-D0B6-4EB6-86C9-ED29D5C984BD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19ED439-BCA4-45E7-9F5E-E8DE140705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ghtbulblanguages.co.uk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FFC000"/>
                </a:solidFill>
              </a:rPr>
              <a:t>* </a:t>
            </a:r>
            <a:r>
              <a:rPr lang="en-GB" sz="2400" dirty="0" smtClean="0">
                <a:solidFill>
                  <a:srgbClr val="FF0000"/>
                </a:solidFill>
              </a:rPr>
              <a:t>All: </a:t>
            </a:r>
            <a:r>
              <a:rPr lang="en-GB" sz="2400" dirty="0" smtClean="0">
                <a:solidFill>
                  <a:srgbClr val="FFC000"/>
                </a:solidFill>
              </a:rPr>
              <a:t>To be able to name at least 10 words for places in town</a:t>
            </a:r>
            <a:br>
              <a:rPr lang="en-GB" sz="2400" dirty="0" smtClean="0">
                <a:solidFill>
                  <a:srgbClr val="FFC000"/>
                </a:solidFill>
              </a:rPr>
            </a:br>
            <a:r>
              <a:rPr lang="en-GB" sz="2400" dirty="0" smtClean="0">
                <a:solidFill>
                  <a:srgbClr val="FFC000"/>
                </a:solidFill>
              </a:rPr>
              <a:t>* </a:t>
            </a:r>
            <a:r>
              <a:rPr lang="en-GB" sz="2400" dirty="0" smtClean="0">
                <a:solidFill>
                  <a:srgbClr val="FF0000"/>
                </a:solidFill>
              </a:rPr>
              <a:t>Some: </a:t>
            </a:r>
            <a:r>
              <a:rPr lang="en-GB" sz="2400" dirty="0" smtClean="0">
                <a:solidFill>
                  <a:srgbClr val="FFC000"/>
                </a:solidFill>
              </a:rPr>
              <a:t>To be able to name more than 15 places and say what gender they are.</a:t>
            </a:r>
            <a:endParaRPr lang="en-US" sz="2400" dirty="0">
              <a:solidFill>
                <a:srgbClr val="FFC000"/>
              </a:solidFill>
            </a:endParaRPr>
          </a:p>
        </p:txBody>
      </p:sp>
      <p:pic>
        <p:nvPicPr>
          <p:cNvPr id="207878" name="Picture 6" descr="http://t1.gstatic.com/images?q=tbn:ANd9GcQShJk9qsyXl-JtfBKN0SfjYRxBp16o462P216aNMn1f5LP5KGh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529403"/>
            <a:ext cx="5328592" cy="532859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55776" y="2636912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Die </a:t>
            </a:r>
            <a:r>
              <a:rPr lang="en-GB" sz="72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Stadt</a:t>
            </a:r>
            <a:endParaRPr lang="en-US" sz="72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60032" y="6597352"/>
            <a:ext cx="42839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>
                <a:latin typeface="Arial Rounded MT Bold" panose="020F0704030504030204" pitchFamily="34" charset="0"/>
              </a:rPr>
              <a:t>LRichardson</a:t>
            </a:r>
            <a:r>
              <a:rPr lang="en-GB" sz="800" dirty="0">
                <a:latin typeface="Arial Rounded MT Bold" panose="020F0704030504030204" pitchFamily="34" charset="0"/>
              </a:rPr>
              <a:t> 2014 </a:t>
            </a:r>
            <a:r>
              <a:rPr lang="en-GB" sz="800" u="sng" dirty="0">
                <a:latin typeface="Arial Rounded MT Bold" panose="020F0704030504030204" pitchFamily="34" charset="0"/>
                <a:hlinkClick r:id="rId3"/>
              </a:rPr>
              <a:t>http://</a:t>
            </a:r>
            <a:r>
              <a:rPr lang="en-GB" sz="800" u="sng" dirty="0" smtClean="0">
                <a:latin typeface="Arial Rounded MT Bold" panose="020F0704030504030204" pitchFamily="34" charset="0"/>
                <a:hlinkClick r:id="rId3"/>
              </a:rPr>
              <a:t>www.lightbulblanguages.co.uk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Die Post</a:t>
            </a:r>
            <a:endParaRPr lang="en-US" dirty="0"/>
          </a:p>
        </p:txBody>
      </p:sp>
      <p:pic>
        <p:nvPicPr>
          <p:cNvPr id="219140" name="Picture 4" descr="http://capl.washjeff.edu/1/m/6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32656"/>
            <a:ext cx="4176464" cy="6280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Die </a:t>
            </a:r>
            <a:r>
              <a:rPr lang="en-GB" dirty="0" err="1" smtClean="0"/>
              <a:t>Bibliothek</a:t>
            </a:r>
            <a:endParaRPr lang="en-US" dirty="0"/>
          </a:p>
        </p:txBody>
      </p:sp>
      <p:pic>
        <p:nvPicPr>
          <p:cNvPr id="218114" name="Picture 2" descr="http://t1.gstatic.com/images?q=tbn:ANd9GcRs7sTYjhSRKuMk8nGW-z4crbOfxIzpMeWLnQXg_9DOTdn8pP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7141773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Die </a:t>
            </a:r>
            <a:r>
              <a:rPr lang="en-GB" dirty="0" err="1" smtClean="0"/>
              <a:t>Polizeiwache</a:t>
            </a:r>
            <a:endParaRPr lang="en-US" dirty="0"/>
          </a:p>
        </p:txBody>
      </p:sp>
      <p:pic>
        <p:nvPicPr>
          <p:cNvPr id="230406" name="Picture 6" descr="http://t0.gstatic.com/images?q=tbn:ANd9GcROTbwTf1MDOC-b1gbAuO4r6JXAE7K6H3OS3UH8B_zqjSrKWb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00808"/>
            <a:ext cx="7249982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Das </a:t>
            </a:r>
            <a:r>
              <a:rPr lang="en-GB" dirty="0" err="1" smtClean="0"/>
              <a:t>Hallenbad</a:t>
            </a:r>
            <a:endParaRPr lang="en-US" dirty="0"/>
          </a:p>
        </p:txBody>
      </p:sp>
      <p:pic>
        <p:nvPicPr>
          <p:cNvPr id="217090" name="Picture 2" descr="http://t0.gstatic.com/images?q=tbn:ANd9GcTFf3pcxPHWfSQ1dKJp1Po-nuQB1ULaEYEfe7_ovtgnldZFChz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7033564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Das Kino</a:t>
            </a:r>
            <a:endParaRPr lang="en-US" dirty="0"/>
          </a:p>
        </p:txBody>
      </p:sp>
      <p:pic>
        <p:nvPicPr>
          <p:cNvPr id="216066" name="Picture 2" descr="http://t0.gstatic.com/images?q=tbn:ANd9GcSxP2tM1OIHJFU8s2OsxwdvtAdOMum-OxhmjlAHeCLiEmhEa9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24744"/>
            <a:ext cx="7128792" cy="53397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Das </a:t>
            </a:r>
            <a:r>
              <a:rPr lang="en-GB" dirty="0" err="1" smtClean="0"/>
              <a:t>Rathaus</a:t>
            </a:r>
            <a:endParaRPr lang="en-US" dirty="0"/>
          </a:p>
        </p:txBody>
      </p:sp>
      <p:pic>
        <p:nvPicPr>
          <p:cNvPr id="215042" name="Picture 2" descr="http://t1.gstatic.com/images?q=tbn:ANd9GcTlqT2HCwEKIZ73c2npppCjJ4bzNIAvbstUDz5vTYgFa3e_DS6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56792"/>
            <a:ext cx="6840760" cy="4695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Das </a:t>
            </a:r>
            <a:r>
              <a:rPr lang="en-GB" dirty="0" err="1" smtClean="0"/>
              <a:t>Schloss</a:t>
            </a:r>
            <a:endParaRPr lang="en-US" dirty="0"/>
          </a:p>
        </p:txBody>
      </p:sp>
      <p:pic>
        <p:nvPicPr>
          <p:cNvPr id="214018" name="Picture 2" descr="http://t2.gstatic.com/images?q=tbn:ANd9GcRgLRfrbDVc3U_lXd9jaRS6VlDNll6_It3EyLTwpmyhKTUYtIM6L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692696"/>
            <a:ext cx="4752528" cy="5335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Das </a:t>
            </a:r>
            <a:r>
              <a:rPr lang="en-GB" dirty="0" err="1" smtClean="0"/>
              <a:t>Sportzentrum</a:t>
            </a:r>
            <a:endParaRPr lang="en-US" dirty="0"/>
          </a:p>
        </p:txBody>
      </p:sp>
      <p:pic>
        <p:nvPicPr>
          <p:cNvPr id="229378" name="Picture 2" descr="http://t1.gstatic.com/images?q=tbn:ANd9GcRjZnzDKZCARMwVbs2vm_f0GCfw5d8tYUeU8cLV_kutKLrBhwR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6948264" cy="4623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Das </a:t>
            </a:r>
            <a:r>
              <a:rPr lang="en-GB" dirty="0" err="1" smtClean="0"/>
              <a:t>Theater</a:t>
            </a:r>
            <a:endParaRPr lang="en-US" dirty="0"/>
          </a:p>
        </p:txBody>
      </p:sp>
      <p:pic>
        <p:nvPicPr>
          <p:cNvPr id="228354" name="Picture 2" descr="http://t2.gstatic.com/images?q=tbn:ANd9GcSIuib9QyWeUdi5eP0JnhSoSH0IjZnxol9wUNLl42xDggpDPFhup_YGU6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7500354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Das Museum</a:t>
            </a:r>
            <a:endParaRPr lang="en-US" dirty="0"/>
          </a:p>
        </p:txBody>
      </p:sp>
      <p:pic>
        <p:nvPicPr>
          <p:cNvPr id="227330" name="Picture 2" descr="http://t2.gstatic.com/images?q=tbn:ANd9GcTbRuDhs1B7fBJBMYdvCy9OkuxsUZAB9c8RWe9j9jKZZO9FyeMAH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8"/>
            <a:ext cx="7141773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Der</a:t>
            </a:r>
            <a:r>
              <a:rPr lang="en-GB" dirty="0" smtClean="0"/>
              <a:t> </a:t>
            </a:r>
            <a:r>
              <a:rPr lang="en-GB" dirty="0" err="1" smtClean="0"/>
              <a:t>Bahnhof</a:t>
            </a:r>
            <a:endParaRPr lang="en-US" dirty="0"/>
          </a:p>
        </p:txBody>
      </p:sp>
      <p:pic>
        <p:nvPicPr>
          <p:cNvPr id="210948" name="Picture 4" descr="http://t2.gstatic.com/images?q=tbn:ANd9GcSlqOi_tduIbc5BzYLpktk1jr95HkM-eUn6iqXjrPLAXLkpsh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6480720" cy="4854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400" dirty="0">
              <a:solidFill>
                <a:srgbClr val="FFC000"/>
              </a:solidFill>
            </a:endParaRPr>
          </a:p>
        </p:txBody>
      </p:sp>
      <p:pic>
        <p:nvPicPr>
          <p:cNvPr id="207878" name="Picture 6" descr="http://t1.gstatic.com/images?q=tbn:ANd9GcQShJk9qsyXl-JtfBKN0SfjYRxBp16o462P216aNMn1f5LP5KGh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461448" cy="746145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55576" y="1124744"/>
            <a:ext cx="59766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/>
              <a:t>Lerntipps</a:t>
            </a:r>
            <a:r>
              <a:rPr lang="en-GB" sz="2400" b="1" dirty="0" smtClean="0"/>
              <a:t>:</a:t>
            </a:r>
          </a:p>
          <a:p>
            <a:endParaRPr lang="en-US" sz="2400" b="1" dirty="0"/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Words </a:t>
            </a:r>
            <a:r>
              <a:rPr lang="en-GB" sz="2400" dirty="0"/>
              <a:t>ending in </a:t>
            </a:r>
            <a:r>
              <a:rPr lang="en-GB" sz="2400" b="1" dirty="0"/>
              <a:t>–</a:t>
            </a:r>
            <a:r>
              <a:rPr lang="en-GB" sz="2400" b="1" dirty="0" err="1"/>
              <a:t>hof</a:t>
            </a:r>
            <a:r>
              <a:rPr lang="en-GB" sz="2400" dirty="0"/>
              <a:t> are </a:t>
            </a:r>
            <a:r>
              <a:rPr lang="en-GB" sz="2400" b="1" u="sng" dirty="0" err="1" smtClean="0"/>
              <a:t>der</a:t>
            </a:r>
            <a:r>
              <a:rPr lang="en-GB" sz="2400" b="1" dirty="0" smtClean="0"/>
              <a:t> </a:t>
            </a:r>
            <a:r>
              <a:rPr lang="en-GB" sz="2400" dirty="0" smtClean="0"/>
              <a:t>words </a:t>
            </a:r>
            <a:r>
              <a:rPr lang="en-GB" sz="2400" dirty="0"/>
              <a:t>because it is </a:t>
            </a:r>
            <a:r>
              <a:rPr lang="en-GB" sz="2400" b="1" u="sng" dirty="0" err="1"/>
              <a:t>der</a:t>
            </a:r>
            <a:r>
              <a:rPr lang="en-GB" sz="2400" b="1" u="sng" dirty="0"/>
              <a:t> Hof</a:t>
            </a:r>
            <a:endParaRPr lang="en-US" sz="2400" u="sng" dirty="0"/>
          </a:p>
          <a:p>
            <a:pPr>
              <a:buFont typeface="Arial" pitchFamily="34" charset="0"/>
              <a:buChar char="•"/>
            </a:pPr>
            <a:r>
              <a:rPr lang="en-GB" sz="2400" dirty="0"/>
              <a:t>Words ending in </a:t>
            </a:r>
            <a:r>
              <a:rPr lang="en-GB" sz="2400" b="1" dirty="0"/>
              <a:t>–</a:t>
            </a:r>
            <a:r>
              <a:rPr lang="en-GB" sz="2400" b="1" dirty="0" err="1"/>
              <a:t>haus</a:t>
            </a:r>
            <a:r>
              <a:rPr lang="en-GB" sz="2400" b="1" dirty="0"/>
              <a:t> </a:t>
            </a:r>
            <a:r>
              <a:rPr lang="en-GB" sz="2400" dirty="0"/>
              <a:t>are </a:t>
            </a:r>
            <a:r>
              <a:rPr lang="en-GB" sz="2400" b="1" u="sng" dirty="0"/>
              <a:t>das</a:t>
            </a:r>
            <a:r>
              <a:rPr lang="en-GB" sz="2400" b="1" dirty="0"/>
              <a:t> </a:t>
            </a:r>
            <a:r>
              <a:rPr lang="en-GB" sz="2400" dirty="0"/>
              <a:t>words because it is </a:t>
            </a:r>
            <a:r>
              <a:rPr lang="en-GB" sz="2400" b="1" u="sng" dirty="0"/>
              <a:t>das </a:t>
            </a:r>
            <a:r>
              <a:rPr lang="en-GB" sz="2400" b="1" u="sng" dirty="0" err="1"/>
              <a:t>Haus</a:t>
            </a:r>
            <a:endParaRPr lang="en-US" sz="2400" u="sng" dirty="0"/>
          </a:p>
          <a:p>
            <a:pPr>
              <a:buFont typeface="Arial" pitchFamily="34" charset="0"/>
              <a:buChar char="•"/>
            </a:pPr>
            <a:r>
              <a:rPr lang="en-GB" sz="2400" dirty="0"/>
              <a:t>Words ending in </a:t>
            </a:r>
            <a:r>
              <a:rPr lang="en-GB" sz="2400" b="1" dirty="0"/>
              <a:t>–o </a:t>
            </a:r>
            <a:r>
              <a:rPr lang="en-GB" sz="2400" dirty="0"/>
              <a:t>are mostly </a:t>
            </a:r>
            <a:r>
              <a:rPr lang="en-GB" sz="2400" b="1" u="sng" dirty="0"/>
              <a:t>das</a:t>
            </a:r>
            <a:r>
              <a:rPr lang="en-GB" sz="2400" b="1" dirty="0"/>
              <a:t> </a:t>
            </a:r>
            <a:r>
              <a:rPr lang="en-GB" sz="2400" dirty="0"/>
              <a:t>words, </a:t>
            </a:r>
            <a:r>
              <a:rPr lang="en-GB" sz="2400" dirty="0" err="1"/>
              <a:t>e.g</a:t>
            </a:r>
            <a:r>
              <a:rPr lang="en-GB" sz="2400" dirty="0"/>
              <a:t> </a:t>
            </a:r>
            <a:r>
              <a:rPr lang="en-GB" sz="2400" b="1" u="sng" dirty="0"/>
              <a:t>das </a:t>
            </a:r>
            <a:r>
              <a:rPr lang="en-GB" sz="2400" b="1" u="sng" dirty="0" err="1"/>
              <a:t>Büro</a:t>
            </a:r>
            <a:endParaRPr lang="en-US" sz="2400" u="sng" dirty="0"/>
          </a:p>
          <a:p>
            <a:pPr>
              <a:buFont typeface="Arial" pitchFamily="34" charset="0"/>
              <a:buChar char="•"/>
            </a:pPr>
            <a:r>
              <a:rPr lang="en-GB" sz="2400" dirty="0"/>
              <a:t>Most words ending in </a:t>
            </a:r>
            <a:r>
              <a:rPr lang="en-GB" sz="2400" b="1" dirty="0"/>
              <a:t>–e </a:t>
            </a:r>
            <a:r>
              <a:rPr lang="en-GB" sz="2400" dirty="0"/>
              <a:t>are </a:t>
            </a:r>
            <a:r>
              <a:rPr lang="en-GB" sz="2400" b="1" u="sng" dirty="0"/>
              <a:t>die</a:t>
            </a:r>
            <a:r>
              <a:rPr lang="en-GB" sz="2400" b="1" dirty="0"/>
              <a:t> </a:t>
            </a:r>
            <a:r>
              <a:rPr lang="en-GB" sz="2400" dirty="0"/>
              <a:t>words</a:t>
            </a:r>
            <a:endParaRPr lang="en-US" sz="2400" dirty="0"/>
          </a:p>
          <a:p>
            <a:endParaRPr lang="en-US" sz="72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31426" name="Picture 2" descr="MMj0323765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7696" y="3899834"/>
            <a:ext cx="2736304" cy="2958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loud Callout 5"/>
          <p:cNvSpPr/>
          <p:nvPr/>
        </p:nvSpPr>
        <p:spPr>
          <a:xfrm>
            <a:off x="3851920" y="4769768"/>
            <a:ext cx="2448272" cy="2088232"/>
          </a:xfrm>
          <a:prstGeom prst="cloudCallout">
            <a:avLst>
              <a:gd name="adj1" fmla="val 84622"/>
              <a:gd name="adj2" fmla="val -2378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DER</a:t>
            </a:r>
            <a:r>
              <a:rPr lang="en-GB" sz="2400" b="1" dirty="0" smtClean="0">
                <a:solidFill>
                  <a:schemeClr val="tx1"/>
                </a:solidFill>
              </a:rPr>
              <a:t>, </a:t>
            </a:r>
            <a:r>
              <a:rPr lang="en-GB" sz="2400" b="1" dirty="0" smtClean="0">
                <a:solidFill>
                  <a:srgbClr val="FF0000"/>
                </a:solidFill>
              </a:rPr>
              <a:t>DIE</a:t>
            </a:r>
            <a:r>
              <a:rPr lang="en-GB" sz="2400" b="1" dirty="0" smtClean="0">
                <a:solidFill>
                  <a:schemeClr val="tx1"/>
                </a:solidFill>
              </a:rPr>
              <a:t> </a:t>
            </a:r>
            <a:r>
              <a:rPr lang="en-GB" sz="2400" b="1" dirty="0" err="1" smtClean="0">
                <a:solidFill>
                  <a:schemeClr val="tx1"/>
                </a:solidFill>
              </a:rPr>
              <a:t>oder</a:t>
            </a:r>
            <a:r>
              <a:rPr lang="en-GB" sz="2400" b="1" dirty="0" smtClean="0">
                <a:solidFill>
                  <a:schemeClr val="tx1"/>
                </a:solidFill>
              </a:rPr>
              <a:t> </a:t>
            </a:r>
            <a:r>
              <a:rPr lang="en-GB" sz="2400" b="1" dirty="0" smtClean="0">
                <a:solidFill>
                  <a:srgbClr val="00B050"/>
                </a:solidFill>
              </a:rPr>
              <a:t>DAS</a:t>
            </a:r>
            <a:r>
              <a:rPr lang="en-GB" sz="2400" b="1" dirty="0" smtClean="0">
                <a:solidFill>
                  <a:schemeClr val="tx1"/>
                </a:solidFill>
              </a:rPr>
              <a:t>???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683568" y="980728"/>
            <a:ext cx="7920880" cy="5616624"/>
          </a:xfrm>
          <a:prstGeom prst="roundRect">
            <a:avLst/>
          </a:prstGeom>
          <a:solidFill>
            <a:srgbClr val="FFFF00"/>
          </a:solidFill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3200" b="1" dirty="0" smtClean="0">
                <a:solidFill>
                  <a:prstClr val="black"/>
                </a:solidFill>
              </a:rPr>
              <a:t>a. </a:t>
            </a:r>
            <a:r>
              <a:rPr lang="en-GB" sz="3200" b="1" dirty="0" err="1" smtClean="0">
                <a:solidFill>
                  <a:prstClr val="black"/>
                </a:solidFill>
              </a:rPr>
              <a:t>Busbahnhof</a:t>
            </a:r>
            <a:r>
              <a:rPr lang="en-GB" sz="3200" b="1" dirty="0" smtClean="0">
                <a:solidFill>
                  <a:prstClr val="black"/>
                </a:solidFill>
              </a:rPr>
              <a:t>            </a:t>
            </a:r>
            <a:r>
              <a:rPr lang="en-GB" sz="3200" b="1" dirty="0" err="1" smtClean="0">
                <a:solidFill>
                  <a:prstClr val="black"/>
                </a:solidFill>
              </a:rPr>
              <a:t>g.Kinderspielplatz</a:t>
            </a:r>
            <a:endParaRPr lang="en-US" sz="3200" dirty="0">
              <a:solidFill>
                <a:prstClr val="black"/>
              </a:solidFill>
            </a:endParaRPr>
          </a:p>
          <a:p>
            <a:pPr lvl="0"/>
            <a:r>
              <a:rPr lang="en-GB" sz="3200" b="1" dirty="0" smtClean="0">
                <a:solidFill>
                  <a:prstClr val="black"/>
                </a:solidFill>
              </a:rPr>
              <a:t>b. </a:t>
            </a:r>
            <a:r>
              <a:rPr lang="en-GB" sz="3200" b="1" dirty="0" err="1" smtClean="0">
                <a:solidFill>
                  <a:prstClr val="black"/>
                </a:solidFill>
              </a:rPr>
              <a:t>Krankenhaus</a:t>
            </a:r>
            <a:r>
              <a:rPr lang="en-GB" sz="3200" b="1" dirty="0" smtClean="0">
                <a:solidFill>
                  <a:prstClr val="black"/>
                </a:solidFill>
              </a:rPr>
              <a:t>          h. Kino</a:t>
            </a:r>
            <a:endParaRPr lang="en-US" sz="3200" dirty="0">
              <a:solidFill>
                <a:prstClr val="black"/>
              </a:solidFill>
            </a:endParaRPr>
          </a:p>
          <a:p>
            <a:pPr lvl="0"/>
            <a:r>
              <a:rPr lang="en-GB" sz="3200" b="1" dirty="0" smtClean="0">
                <a:solidFill>
                  <a:prstClr val="black"/>
                </a:solidFill>
              </a:rPr>
              <a:t>c. </a:t>
            </a:r>
            <a:r>
              <a:rPr lang="en-GB" sz="3200" b="1" dirty="0" err="1" smtClean="0">
                <a:solidFill>
                  <a:prstClr val="black"/>
                </a:solidFill>
              </a:rPr>
              <a:t>Gasthaus</a:t>
            </a:r>
            <a:r>
              <a:rPr lang="en-GB" sz="3200" b="1" dirty="0" smtClean="0">
                <a:solidFill>
                  <a:prstClr val="black"/>
                </a:solidFill>
              </a:rPr>
              <a:t>                   </a:t>
            </a:r>
            <a:r>
              <a:rPr lang="en-GB" sz="3200" b="1" dirty="0" err="1" smtClean="0">
                <a:solidFill>
                  <a:prstClr val="black"/>
                </a:solidFill>
              </a:rPr>
              <a:t>i</a:t>
            </a:r>
            <a:r>
              <a:rPr lang="en-GB" sz="3200" b="1" dirty="0" smtClean="0">
                <a:solidFill>
                  <a:prstClr val="black"/>
                </a:solidFill>
              </a:rPr>
              <a:t>. </a:t>
            </a:r>
            <a:r>
              <a:rPr lang="en-GB" sz="3200" b="1" dirty="0" err="1" smtClean="0">
                <a:solidFill>
                  <a:prstClr val="black"/>
                </a:solidFill>
              </a:rPr>
              <a:t>Kneipe</a:t>
            </a:r>
            <a:endParaRPr lang="en-US" sz="3200" dirty="0">
              <a:solidFill>
                <a:prstClr val="black"/>
              </a:solidFill>
            </a:endParaRPr>
          </a:p>
          <a:p>
            <a:pPr lvl="0"/>
            <a:r>
              <a:rPr lang="en-GB" sz="3200" b="1" dirty="0" smtClean="0">
                <a:solidFill>
                  <a:prstClr val="black"/>
                </a:solidFill>
              </a:rPr>
              <a:t>d. </a:t>
            </a:r>
            <a:r>
              <a:rPr lang="en-GB" sz="3200" b="1" dirty="0" err="1" smtClean="0">
                <a:solidFill>
                  <a:prstClr val="black"/>
                </a:solidFill>
              </a:rPr>
              <a:t>Schule</a:t>
            </a:r>
            <a:r>
              <a:rPr lang="en-GB" sz="3200" b="1" dirty="0" smtClean="0">
                <a:solidFill>
                  <a:prstClr val="black"/>
                </a:solidFill>
              </a:rPr>
              <a:t>                        </a:t>
            </a:r>
            <a:r>
              <a:rPr lang="en-GB" sz="3200" b="1" dirty="0" err="1" smtClean="0">
                <a:solidFill>
                  <a:prstClr val="black"/>
                </a:solidFill>
              </a:rPr>
              <a:t>j.Tankstelle</a:t>
            </a:r>
            <a:endParaRPr lang="en-US" sz="3200" dirty="0">
              <a:solidFill>
                <a:prstClr val="black"/>
              </a:solidFill>
            </a:endParaRPr>
          </a:p>
          <a:p>
            <a:pPr lvl="0"/>
            <a:r>
              <a:rPr lang="en-GB" sz="3200" b="1" dirty="0" smtClean="0">
                <a:solidFill>
                  <a:prstClr val="black"/>
                </a:solidFill>
              </a:rPr>
              <a:t>e. </a:t>
            </a:r>
            <a:r>
              <a:rPr lang="en-GB" sz="3200" b="1" dirty="0" err="1" smtClean="0">
                <a:solidFill>
                  <a:prstClr val="black"/>
                </a:solidFill>
              </a:rPr>
              <a:t>Schwimmbad</a:t>
            </a:r>
            <a:r>
              <a:rPr lang="en-GB" sz="3200" b="1" dirty="0" smtClean="0">
                <a:solidFill>
                  <a:prstClr val="black"/>
                </a:solidFill>
              </a:rPr>
              <a:t>          k. </a:t>
            </a:r>
            <a:r>
              <a:rPr lang="en-GB" sz="3200" b="1" dirty="0" err="1" smtClean="0">
                <a:solidFill>
                  <a:prstClr val="black"/>
                </a:solidFill>
              </a:rPr>
              <a:t>Fußgängerzone</a:t>
            </a:r>
            <a:endParaRPr lang="en-US" sz="3200" dirty="0">
              <a:solidFill>
                <a:prstClr val="black"/>
              </a:solidFill>
            </a:endParaRPr>
          </a:p>
          <a:p>
            <a:pPr lvl="0"/>
            <a:r>
              <a:rPr lang="en-GB" sz="3200" b="1" dirty="0" smtClean="0">
                <a:solidFill>
                  <a:prstClr val="black"/>
                </a:solidFill>
              </a:rPr>
              <a:t>f. </a:t>
            </a:r>
            <a:r>
              <a:rPr lang="en-GB" sz="3200" b="1" dirty="0" err="1" smtClean="0">
                <a:solidFill>
                  <a:prstClr val="black"/>
                </a:solidFill>
              </a:rPr>
              <a:t>Freibad</a:t>
            </a:r>
            <a:r>
              <a:rPr lang="en-GB" sz="3200" b="1" dirty="0" smtClean="0">
                <a:solidFill>
                  <a:prstClr val="black"/>
                </a:solidFill>
              </a:rPr>
              <a:t>                        l. </a:t>
            </a:r>
            <a:r>
              <a:rPr lang="en-GB" sz="3200" b="1" dirty="0" err="1" smtClean="0">
                <a:solidFill>
                  <a:prstClr val="black"/>
                </a:solidFill>
              </a:rPr>
              <a:t>Reisebüro</a:t>
            </a:r>
            <a:endParaRPr lang="en-US" sz="3200" dirty="0">
              <a:solidFill>
                <a:prstClr val="black"/>
              </a:solidFill>
            </a:endParaRPr>
          </a:p>
          <a:p>
            <a:pPr lvl="0"/>
            <a:endParaRPr lang="en-US" dirty="0">
              <a:solidFill>
                <a:prstClr val="black"/>
              </a:solidFill>
            </a:endParaRPr>
          </a:p>
          <a:p>
            <a:pPr algn="ctr"/>
            <a:endParaRPr lang="en-US" dirty="0"/>
          </a:p>
        </p:txBody>
      </p:sp>
      <p:pic>
        <p:nvPicPr>
          <p:cNvPr id="4" name="Picture 2" descr="MMj0323765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0"/>
            <a:ext cx="1706462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loud Callout 4"/>
          <p:cNvSpPr/>
          <p:nvPr/>
        </p:nvSpPr>
        <p:spPr>
          <a:xfrm>
            <a:off x="2411760" y="260648"/>
            <a:ext cx="2160240" cy="1772816"/>
          </a:xfrm>
          <a:prstGeom prst="cloudCallout">
            <a:avLst>
              <a:gd name="adj1" fmla="val 95204"/>
              <a:gd name="adj2" fmla="val -1013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DER</a:t>
            </a:r>
            <a:r>
              <a:rPr lang="en-GB" sz="2400" b="1" dirty="0" smtClean="0">
                <a:solidFill>
                  <a:schemeClr val="tx1"/>
                </a:solidFill>
              </a:rPr>
              <a:t>, </a:t>
            </a:r>
            <a:r>
              <a:rPr lang="en-GB" sz="2400" b="1" dirty="0" smtClean="0">
                <a:solidFill>
                  <a:srgbClr val="FF0000"/>
                </a:solidFill>
              </a:rPr>
              <a:t>DIE</a:t>
            </a:r>
            <a:r>
              <a:rPr lang="en-GB" sz="2400" b="1" dirty="0" smtClean="0">
                <a:solidFill>
                  <a:schemeClr val="tx1"/>
                </a:solidFill>
              </a:rPr>
              <a:t> </a:t>
            </a:r>
            <a:r>
              <a:rPr lang="en-GB" sz="2400" b="1" dirty="0" err="1" smtClean="0">
                <a:solidFill>
                  <a:schemeClr val="tx1"/>
                </a:solidFill>
              </a:rPr>
              <a:t>oder</a:t>
            </a:r>
            <a:r>
              <a:rPr lang="en-GB" sz="2400" b="1" dirty="0" smtClean="0">
                <a:solidFill>
                  <a:schemeClr val="tx1"/>
                </a:solidFill>
              </a:rPr>
              <a:t> </a:t>
            </a:r>
            <a:r>
              <a:rPr lang="en-GB" sz="2400" b="1" dirty="0" smtClean="0">
                <a:solidFill>
                  <a:srgbClr val="00B050"/>
                </a:solidFill>
              </a:rPr>
              <a:t>DAS</a:t>
            </a:r>
            <a:r>
              <a:rPr lang="en-GB" sz="2400" b="1" dirty="0" smtClean="0">
                <a:solidFill>
                  <a:schemeClr val="tx1"/>
                </a:solidFill>
              </a:rPr>
              <a:t>???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Der</a:t>
            </a:r>
            <a:r>
              <a:rPr lang="en-GB" dirty="0" smtClean="0"/>
              <a:t> Dom</a:t>
            </a:r>
            <a:endParaRPr lang="en-US" dirty="0"/>
          </a:p>
        </p:txBody>
      </p:sp>
      <p:pic>
        <p:nvPicPr>
          <p:cNvPr id="225282" name="Picture 2" descr="http://t2.gstatic.com/images?q=tbn:ANd9GcREv3TuH5QwPxhOTWDbqm9mPz4pXpiXyo8f9bSITIOdqU7cMfzS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32656"/>
            <a:ext cx="4248472" cy="6111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Der</a:t>
            </a:r>
            <a:r>
              <a:rPr lang="en-GB" dirty="0" smtClean="0"/>
              <a:t> </a:t>
            </a:r>
            <a:r>
              <a:rPr lang="en-GB" dirty="0" err="1" smtClean="0"/>
              <a:t>Markt</a:t>
            </a:r>
            <a:endParaRPr lang="en-US" dirty="0"/>
          </a:p>
        </p:txBody>
      </p:sp>
      <p:pic>
        <p:nvPicPr>
          <p:cNvPr id="224258" name="Picture 2" descr="http://t2.gstatic.com/images?q=tbn:ANd9GcSTXolTaQKgz0jtc1TW64bWwwEGUS115W1QPiyWnI9t7LNcpq25r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96752"/>
            <a:ext cx="6480720" cy="4854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Der</a:t>
            </a:r>
            <a:r>
              <a:rPr lang="en-GB" dirty="0" smtClean="0"/>
              <a:t> Park</a:t>
            </a:r>
            <a:endParaRPr lang="en-US" dirty="0"/>
          </a:p>
        </p:txBody>
      </p:sp>
      <p:pic>
        <p:nvPicPr>
          <p:cNvPr id="223234" name="Picture 2" descr="http://t0.gstatic.com/images?q=tbn:ANd9GcQWgoOwmliKYljTAFenGVYAGSna9ECeCQbwG2GYdUm-apXj4sEpR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5960329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Der</a:t>
            </a:r>
            <a:r>
              <a:rPr lang="en-GB" dirty="0" smtClean="0"/>
              <a:t> </a:t>
            </a:r>
            <a:r>
              <a:rPr lang="en-GB" dirty="0" err="1" smtClean="0"/>
              <a:t>Supermarkt</a:t>
            </a:r>
            <a:endParaRPr lang="en-US" dirty="0"/>
          </a:p>
        </p:txBody>
      </p:sp>
      <p:pic>
        <p:nvPicPr>
          <p:cNvPr id="222210" name="Picture 2" descr="http://t0.gstatic.com/images?q=tbn:ANd9GcQ0kOGYZm9mlS7EFo5gCpmt1rJHVt1-0czszTNXG3joTAy-ljd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96752"/>
            <a:ext cx="6984776" cy="5211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Die Bank</a:t>
            </a:r>
            <a:endParaRPr lang="en-US" dirty="0"/>
          </a:p>
        </p:txBody>
      </p:sp>
      <p:pic>
        <p:nvPicPr>
          <p:cNvPr id="226306" name="Picture 2" descr="http://t0.gstatic.com/images?q=tbn:ANd9GcTydo5XBPfH13iXCL7tTPKRIn75Cdfa-fagDlZ8-ysqwhlOBEMvF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556792"/>
            <a:ext cx="4608512" cy="4927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Der</a:t>
            </a:r>
            <a:r>
              <a:rPr lang="en-GB" dirty="0" smtClean="0"/>
              <a:t> </a:t>
            </a:r>
            <a:r>
              <a:rPr lang="en-GB" dirty="0" err="1" smtClean="0"/>
              <a:t>Disko</a:t>
            </a:r>
            <a:endParaRPr lang="en-US" dirty="0"/>
          </a:p>
        </p:txBody>
      </p:sp>
      <p:pic>
        <p:nvPicPr>
          <p:cNvPr id="221188" name="Picture 4" descr="http://t3.gstatic.com/images?q=tbn:ANd9GcQ3VDlxW1NQ-8WZc6PPiwwtBLzifGcyxLpV2OQS5ikNQsLwLfB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96752"/>
            <a:ext cx="6912768" cy="5177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Die </a:t>
            </a:r>
            <a:r>
              <a:rPr lang="en-GB" dirty="0" err="1" smtClean="0"/>
              <a:t>Kirche</a:t>
            </a:r>
            <a:endParaRPr lang="en-US" dirty="0"/>
          </a:p>
        </p:txBody>
      </p:sp>
      <p:pic>
        <p:nvPicPr>
          <p:cNvPr id="220162" name="Picture 2" descr="http://t3.gstatic.com/images?q=tbn:ANd9GcS6El2eJuq4onWCvJsC-3F9iyege1eFASuMC7HcbzccNcXbk7g88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76671"/>
            <a:ext cx="4176464" cy="6007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156</Words>
  <Application>Microsoft Office PowerPoint</Application>
  <PresentationFormat>On-screen Show (4:3)</PresentationFormat>
  <Paragraphs>35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Module</vt:lpstr>
      <vt:lpstr>* All: To be able to name at least 10 words for places in town * Some: To be able to name more than 15 places and say what gender they are.</vt:lpstr>
      <vt:lpstr>Der Bahnhof</vt:lpstr>
      <vt:lpstr>Der Dom</vt:lpstr>
      <vt:lpstr>Der Markt</vt:lpstr>
      <vt:lpstr>Der Park</vt:lpstr>
      <vt:lpstr>Der Supermarkt</vt:lpstr>
      <vt:lpstr>Die Bank</vt:lpstr>
      <vt:lpstr>Der Disko</vt:lpstr>
      <vt:lpstr>Die Kirche</vt:lpstr>
      <vt:lpstr>Die Post</vt:lpstr>
      <vt:lpstr>Die Bibliothek</vt:lpstr>
      <vt:lpstr>Die Polizeiwache</vt:lpstr>
      <vt:lpstr>Das Hallenbad</vt:lpstr>
      <vt:lpstr>Das Kino</vt:lpstr>
      <vt:lpstr>Das Rathaus</vt:lpstr>
      <vt:lpstr>Das Schloss</vt:lpstr>
      <vt:lpstr>Das Sportzentrum</vt:lpstr>
      <vt:lpstr>Das Theater</vt:lpstr>
      <vt:lpstr>Das Museum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lynne</dc:creator>
  <cp:lastModifiedBy>Clare</cp:lastModifiedBy>
  <cp:revision>10</cp:revision>
  <dcterms:created xsi:type="dcterms:W3CDTF">2011-04-03T18:27:13Z</dcterms:created>
  <dcterms:modified xsi:type="dcterms:W3CDTF">2014-04-25T12:33:43Z</dcterms:modified>
</cp:coreProperties>
</file>