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8" r:id="rId4"/>
    <p:sldId id="259" r:id="rId5"/>
    <p:sldId id="262" r:id="rId6"/>
    <p:sldId id="260" r:id="rId7"/>
    <p:sldId id="257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F3EC"/>
    <a:srgbClr val="F5EEE3"/>
    <a:srgbClr val="E9D9C1"/>
    <a:srgbClr val="DCCBAF"/>
    <a:srgbClr val="F4E4CD"/>
    <a:srgbClr val="E8D9BF"/>
    <a:srgbClr val="F5E4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31D25-6396-4459-9E5C-62A08C5F92B1}" type="datetimeFigureOut">
              <a:rPr lang="en-GB" smtClean="0"/>
              <a:t>01/08/2017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027C9-03BE-444A-8B32-F56807A5E3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88518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31D25-6396-4459-9E5C-62A08C5F92B1}" type="datetimeFigureOut">
              <a:rPr lang="en-GB" smtClean="0"/>
              <a:t>01/08/2017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027C9-03BE-444A-8B32-F56807A5E3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22912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31D25-6396-4459-9E5C-62A08C5F92B1}" type="datetimeFigureOut">
              <a:rPr lang="en-GB" smtClean="0"/>
              <a:t>01/08/2017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027C9-03BE-444A-8B32-F56807A5E3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755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31D25-6396-4459-9E5C-62A08C5F92B1}" type="datetimeFigureOut">
              <a:rPr lang="en-GB" smtClean="0"/>
              <a:t>01/08/2017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027C9-03BE-444A-8B32-F56807A5E3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44514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31D25-6396-4459-9E5C-62A08C5F92B1}" type="datetimeFigureOut">
              <a:rPr lang="en-GB" smtClean="0"/>
              <a:t>01/08/2017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027C9-03BE-444A-8B32-F56807A5E3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160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31D25-6396-4459-9E5C-62A08C5F92B1}" type="datetimeFigureOut">
              <a:rPr lang="en-GB" smtClean="0"/>
              <a:t>01/08/2017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027C9-03BE-444A-8B32-F56807A5E3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59841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31D25-6396-4459-9E5C-62A08C5F92B1}" type="datetimeFigureOut">
              <a:rPr lang="en-GB" smtClean="0"/>
              <a:t>01/08/2017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027C9-03BE-444A-8B32-F56807A5E3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953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31D25-6396-4459-9E5C-62A08C5F92B1}" type="datetimeFigureOut">
              <a:rPr lang="en-GB" smtClean="0"/>
              <a:t>01/08/2017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027C9-03BE-444A-8B32-F56807A5E3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29887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31D25-6396-4459-9E5C-62A08C5F92B1}" type="datetimeFigureOut">
              <a:rPr lang="en-GB" smtClean="0"/>
              <a:t>01/08/2017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027C9-03BE-444A-8B32-F56807A5E3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88637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31D25-6396-4459-9E5C-62A08C5F92B1}" type="datetimeFigureOut">
              <a:rPr lang="en-GB" smtClean="0"/>
              <a:t>01/08/2017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027C9-03BE-444A-8B32-F56807A5E3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0685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31D25-6396-4459-9E5C-62A08C5F92B1}" type="datetimeFigureOut">
              <a:rPr lang="en-GB" smtClean="0"/>
              <a:t>01/08/2017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027C9-03BE-444A-8B32-F56807A5E3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52565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8D9B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231D25-6396-4459-9E5C-62A08C5F92B1}" type="datetimeFigureOut">
              <a:rPr lang="en-GB" smtClean="0"/>
              <a:t>01/08/2017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C027C9-03BE-444A-8B32-F56807A5E3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59069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hyperlink" Target="http://www.lightbulblanguages.co.uk/" TargetMode="External"/><Relationship Id="rId7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ightbulblanguages.co.uk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ightbulblanguages.co.uk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ightbulblanguages.co.uk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ightbulblanguages.co.uk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ightbulblanguages.co.uk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ightbulblanguages.co.uk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3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4.bp.blogspot.com/-TMLK3EXFKVA/T2EhW-QCTmI/AAAAAAAAADg/YKrqiTF8Z1Q/s1600/latin+words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92" r="35187"/>
          <a:stretch/>
        </p:blipFill>
        <p:spPr bwMode="auto">
          <a:xfrm>
            <a:off x="0" y="0"/>
            <a:ext cx="27431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731099" y="6684133"/>
            <a:ext cx="64995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00" dirty="0" smtClean="0">
                <a:latin typeface="Arial Rounded MT Bold" panose="020F0704030504030204" pitchFamily="34" charset="0"/>
              </a:rPr>
              <a:t>© Light Bulb Languages 2017 CS </a:t>
            </a:r>
            <a:r>
              <a:rPr lang="en-GB" sz="800" dirty="0" smtClean="0">
                <a:latin typeface="Arial Rounded MT Bold" panose="020F0704030504030204" pitchFamily="34" charset="0"/>
                <a:hlinkClick r:id="rId3"/>
              </a:rPr>
              <a:t>http://www.lightbulblanguages.co.uk</a:t>
            </a:r>
            <a:r>
              <a:rPr lang="en-GB" sz="800" dirty="0" smtClean="0">
                <a:latin typeface="Arial Rounded MT Bold" panose="020F0704030504030204" pitchFamily="34" charset="0"/>
              </a:rPr>
              <a:t> </a:t>
            </a:r>
            <a:endParaRPr lang="en-GB" sz="800" dirty="0">
              <a:latin typeface="Arial Rounded MT Bold" panose="020F0704030504030204" pitchFamily="34" charset="0"/>
            </a:endParaRPr>
          </a:p>
        </p:txBody>
      </p:sp>
      <p:pic>
        <p:nvPicPr>
          <p:cNvPr id="8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1486" y="2386817"/>
            <a:ext cx="1481138" cy="156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4699" y="2424917"/>
            <a:ext cx="1616075" cy="1535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5136" y="138917"/>
            <a:ext cx="1431925" cy="139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7236" y="216704"/>
            <a:ext cx="1649413" cy="139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3"/>
          <p:cNvSpPr txBox="1">
            <a:spLocks noChangeArrowheads="1"/>
          </p:cNvSpPr>
          <p:nvPr/>
        </p:nvSpPr>
        <p:spPr bwMode="auto">
          <a:xfrm>
            <a:off x="4357911" y="1576398"/>
            <a:ext cx="2808287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4400" dirty="0" smtClean="0">
                <a:cs typeface="Arial" panose="020B0604020202020204" pitchFamily="34" charset="0"/>
              </a:rPr>
              <a:t>pater</a:t>
            </a:r>
            <a:endParaRPr lang="en-GB" altLang="en-US" sz="4400" dirty="0">
              <a:cs typeface="Arial" panose="020B0604020202020204" pitchFamily="34" charset="0"/>
            </a:endParaRPr>
          </a:p>
        </p:txBody>
      </p:sp>
      <p:sp>
        <p:nvSpPr>
          <p:cNvPr id="13" name="TextBox 14"/>
          <p:cNvSpPr txBox="1">
            <a:spLocks noChangeArrowheads="1"/>
          </p:cNvSpPr>
          <p:nvPr/>
        </p:nvSpPr>
        <p:spPr bwMode="auto">
          <a:xfrm>
            <a:off x="4719860" y="3953679"/>
            <a:ext cx="2084388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4400" dirty="0" err="1" smtClean="0">
                <a:cs typeface="Arial" panose="020B0604020202020204" pitchFamily="34" charset="0"/>
              </a:rPr>
              <a:t>fīlius</a:t>
            </a:r>
            <a:endParaRPr lang="en-GB" altLang="en-US" sz="4400" dirty="0">
              <a:cs typeface="Arial" panose="020B0604020202020204" pitchFamily="34" charset="0"/>
            </a:endParaRPr>
          </a:p>
        </p:txBody>
      </p:sp>
      <p:sp>
        <p:nvSpPr>
          <p:cNvPr id="14" name="TextBox 16"/>
          <p:cNvSpPr txBox="1">
            <a:spLocks noChangeArrowheads="1"/>
          </p:cNvSpPr>
          <p:nvPr/>
        </p:nvSpPr>
        <p:spPr bwMode="auto">
          <a:xfrm>
            <a:off x="7309074" y="1591659"/>
            <a:ext cx="2808287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4400" dirty="0" err="1" smtClean="0">
                <a:cs typeface="Arial" panose="020B0604020202020204" pitchFamily="34" charset="0"/>
              </a:rPr>
              <a:t>māter</a:t>
            </a:r>
            <a:endParaRPr lang="en-GB" altLang="en-US" sz="4400" dirty="0">
              <a:cs typeface="Arial" panose="020B0604020202020204" pitchFamily="34" charset="0"/>
            </a:endParaRPr>
          </a:p>
        </p:txBody>
      </p:sp>
      <p:sp>
        <p:nvSpPr>
          <p:cNvPr id="15" name="TextBox 17"/>
          <p:cNvSpPr txBox="1">
            <a:spLocks noChangeArrowheads="1"/>
          </p:cNvSpPr>
          <p:nvPr/>
        </p:nvSpPr>
        <p:spPr bwMode="auto">
          <a:xfrm>
            <a:off x="7937835" y="3953679"/>
            <a:ext cx="1468214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4400" dirty="0" err="1" smtClean="0">
                <a:cs typeface="Arial" panose="020B0604020202020204" pitchFamily="34" charset="0"/>
              </a:rPr>
              <a:t>fīlia</a:t>
            </a:r>
            <a:endParaRPr lang="en-GB" altLang="en-US" sz="4400" dirty="0">
              <a:cs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5174" y="4516439"/>
            <a:ext cx="1347800" cy="1508252"/>
          </a:xfrm>
          <a:prstGeom prst="rect">
            <a:avLst/>
          </a:prstGeom>
        </p:spPr>
      </p:pic>
      <p:sp>
        <p:nvSpPr>
          <p:cNvPr id="17" name="TextBox 17"/>
          <p:cNvSpPr txBox="1">
            <a:spLocks noChangeArrowheads="1"/>
          </p:cNvSpPr>
          <p:nvPr/>
        </p:nvSpPr>
        <p:spPr bwMode="auto">
          <a:xfrm>
            <a:off x="6468190" y="5946239"/>
            <a:ext cx="1796301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4400" dirty="0" err="1" smtClean="0">
                <a:cs typeface="Arial" panose="020B0604020202020204" pitchFamily="34" charset="0"/>
              </a:rPr>
              <a:t>īnfāns</a:t>
            </a:r>
            <a:endParaRPr lang="en-GB" altLang="en-US" sz="44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9983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3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4.bp.blogspot.com/-TMLK3EXFKVA/T2EhW-QCTmI/AAAAAAAAADg/YKrqiTF8Z1Q/s1600/latin+words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92" r="35187"/>
          <a:stretch/>
        </p:blipFill>
        <p:spPr bwMode="auto">
          <a:xfrm>
            <a:off x="0" y="0"/>
            <a:ext cx="27431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731099" y="6684133"/>
            <a:ext cx="64995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00" dirty="0" smtClean="0">
                <a:latin typeface="Arial Rounded MT Bold" panose="020F0704030504030204" pitchFamily="34" charset="0"/>
              </a:rPr>
              <a:t>© Light Bulb Languages 2017 CS </a:t>
            </a:r>
            <a:r>
              <a:rPr lang="en-GB" sz="800" dirty="0" smtClean="0">
                <a:latin typeface="Arial Rounded MT Bold" panose="020F0704030504030204" pitchFamily="34" charset="0"/>
                <a:hlinkClick r:id="rId3"/>
              </a:rPr>
              <a:t>http://www.lightbulblanguages.co.uk</a:t>
            </a:r>
            <a:r>
              <a:rPr lang="en-GB" sz="800" dirty="0" smtClean="0">
                <a:latin typeface="Arial Rounded MT Bold" panose="020F0704030504030204" pitchFamily="34" charset="0"/>
              </a:rPr>
              <a:t> </a:t>
            </a:r>
            <a:endParaRPr lang="en-GB" sz="800" dirty="0">
              <a:latin typeface="Arial Rounded MT Bold" panose="020F0704030504030204" pitchFamily="34" charset="0"/>
            </a:endParaRPr>
          </a:p>
        </p:txBody>
      </p:sp>
      <p:pic>
        <p:nvPicPr>
          <p:cNvPr id="11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5762" y="1066709"/>
            <a:ext cx="5161800" cy="4371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1113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3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4.bp.blogspot.com/-TMLK3EXFKVA/T2EhW-QCTmI/AAAAAAAAADg/YKrqiTF8Z1Q/s1600/latin+words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92" r="35187"/>
          <a:stretch/>
        </p:blipFill>
        <p:spPr bwMode="auto">
          <a:xfrm>
            <a:off x="0" y="0"/>
            <a:ext cx="27431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731099" y="6684133"/>
            <a:ext cx="64995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00" dirty="0" smtClean="0">
                <a:latin typeface="Arial Rounded MT Bold" panose="020F0704030504030204" pitchFamily="34" charset="0"/>
              </a:rPr>
              <a:t>© Light Bulb Languages 2017 CS </a:t>
            </a:r>
            <a:r>
              <a:rPr lang="en-GB" sz="800" dirty="0" smtClean="0">
                <a:latin typeface="Arial Rounded MT Bold" panose="020F0704030504030204" pitchFamily="34" charset="0"/>
                <a:hlinkClick r:id="rId3"/>
              </a:rPr>
              <a:t>http://www.lightbulblanguages.co.uk</a:t>
            </a:r>
            <a:r>
              <a:rPr lang="en-GB" sz="800" dirty="0" smtClean="0">
                <a:latin typeface="Arial Rounded MT Bold" panose="020F0704030504030204" pitchFamily="34" charset="0"/>
              </a:rPr>
              <a:t> </a:t>
            </a:r>
            <a:endParaRPr lang="en-GB" sz="800" dirty="0">
              <a:latin typeface="Arial Rounded MT Bold" panose="020F070403050403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7347" y="781566"/>
            <a:ext cx="4217909" cy="472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9676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3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4.bp.blogspot.com/-TMLK3EXFKVA/T2EhW-QCTmI/AAAAAAAAADg/YKrqiTF8Z1Q/s1600/latin+words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92" r="35187"/>
          <a:stretch/>
        </p:blipFill>
        <p:spPr bwMode="auto">
          <a:xfrm>
            <a:off x="0" y="0"/>
            <a:ext cx="27431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731099" y="6684133"/>
            <a:ext cx="64995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00" dirty="0" smtClean="0">
                <a:latin typeface="Arial Rounded MT Bold" panose="020F0704030504030204" pitchFamily="34" charset="0"/>
              </a:rPr>
              <a:t>© Light Bulb Languages 2017 CS </a:t>
            </a:r>
            <a:r>
              <a:rPr lang="en-GB" sz="800" dirty="0" smtClean="0">
                <a:latin typeface="Arial Rounded MT Bold" panose="020F0704030504030204" pitchFamily="34" charset="0"/>
                <a:hlinkClick r:id="rId3"/>
              </a:rPr>
              <a:t>http://www.lightbulblanguages.co.uk</a:t>
            </a:r>
            <a:r>
              <a:rPr lang="en-GB" sz="800" dirty="0" smtClean="0">
                <a:latin typeface="Arial Rounded MT Bold" panose="020F0704030504030204" pitchFamily="34" charset="0"/>
              </a:rPr>
              <a:t> </a:t>
            </a:r>
            <a:endParaRPr lang="en-GB" sz="800" dirty="0">
              <a:latin typeface="Arial Rounded MT Bold" panose="020F0704030504030204" pitchFamily="34" charset="0"/>
            </a:endParaRPr>
          </a:p>
        </p:txBody>
      </p:sp>
      <p:pic>
        <p:nvPicPr>
          <p:cNvPr id="9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8003" y="930967"/>
            <a:ext cx="5057469" cy="48040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81779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3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4.bp.blogspot.com/-TMLK3EXFKVA/T2EhW-QCTmI/AAAAAAAAADg/YKrqiTF8Z1Q/s1600/latin+words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92" r="35187"/>
          <a:stretch/>
        </p:blipFill>
        <p:spPr bwMode="auto">
          <a:xfrm>
            <a:off x="0" y="0"/>
            <a:ext cx="27431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731099" y="6684133"/>
            <a:ext cx="64995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00" dirty="0" smtClean="0">
                <a:latin typeface="Arial Rounded MT Bold" panose="020F0704030504030204" pitchFamily="34" charset="0"/>
              </a:rPr>
              <a:t>© Light Bulb Languages 2017 CS </a:t>
            </a:r>
            <a:r>
              <a:rPr lang="en-GB" sz="800" dirty="0" smtClean="0">
                <a:latin typeface="Arial Rounded MT Bold" panose="020F0704030504030204" pitchFamily="34" charset="0"/>
                <a:hlinkClick r:id="rId3"/>
              </a:rPr>
              <a:t>http://www.lightbulblanguages.co.uk</a:t>
            </a:r>
            <a:r>
              <a:rPr lang="en-GB" sz="800" dirty="0" smtClean="0">
                <a:latin typeface="Arial Rounded MT Bold" panose="020F0704030504030204" pitchFamily="34" charset="0"/>
              </a:rPr>
              <a:t> </a:t>
            </a:r>
            <a:endParaRPr lang="en-GB" sz="800" dirty="0">
              <a:latin typeface="Arial Rounded MT Bold" panose="020F0704030504030204" pitchFamily="34" charset="0"/>
            </a:endParaRPr>
          </a:p>
        </p:txBody>
      </p:sp>
      <p:pic>
        <p:nvPicPr>
          <p:cNvPr id="10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785" y="1117710"/>
            <a:ext cx="4481176" cy="4371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80630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3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4.bp.blogspot.com/-TMLK3EXFKVA/T2EhW-QCTmI/AAAAAAAAADg/YKrqiTF8Z1Q/s1600/latin+words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92" r="35187"/>
          <a:stretch/>
        </p:blipFill>
        <p:spPr bwMode="auto">
          <a:xfrm>
            <a:off x="0" y="0"/>
            <a:ext cx="27431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731099" y="6684133"/>
            <a:ext cx="64995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00" dirty="0" smtClean="0">
                <a:latin typeface="Arial Rounded MT Bold" panose="020F0704030504030204" pitchFamily="34" charset="0"/>
              </a:rPr>
              <a:t>© Light Bulb Languages 2017 CS </a:t>
            </a:r>
            <a:r>
              <a:rPr lang="en-GB" sz="800" dirty="0" smtClean="0">
                <a:latin typeface="Arial Rounded MT Bold" panose="020F0704030504030204" pitchFamily="34" charset="0"/>
                <a:hlinkClick r:id="rId3"/>
              </a:rPr>
              <a:t>http://www.lightbulblanguages.co.uk</a:t>
            </a:r>
            <a:r>
              <a:rPr lang="en-GB" sz="800" dirty="0" smtClean="0">
                <a:latin typeface="Arial Rounded MT Bold" panose="020F0704030504030204" pitchFamily="34" charset="0"/>
              </a:rPr>
              <a:t> </a:t>
            </a:r>
            <a:endParaRPr lang="en-GB" sz="800" dirty="0">
              <a:latin typeface="Arial Rounded MT Bold" panose="020F0704030504030204" pitchFamily="34" charset="0"/>
            </a:endParaRPr>
          </a:p>
        </p:txBody>
      </p:sp>
      <p:pic>
        <p:nvPicPr>
          <p:cNvPr id="8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2457" y="977271"/>
            <a:ext cx="4635187" cy="49034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82166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3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4.bp.blogspot.com/-TMLK3EXFKVA/T2EhW-QCTmI/AAAAAAAAADg/YKrqiTF8Z1Q/s1600/latin+words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92" r="35187"/>
          <a:stretch/>
        </p:blipFill>
        <p:spPr bwMode="auto">
          <a:xfrm>
            <a:off x="0" y="0"/>
            <a:ext cx="27431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731099" y="6684133"/>
            <a:ext cx="64995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00" dirty="0" smtClean="0">
                <a:latin typeface="Arial Rounded MT Bold" panose="020F0704030504030204" pitchFamily="34" charset="0"/>
              </a:rPr>
              <a:t>© Light Bulb Languages 2017 CS </a:t>
            </a:r>
            <a:r>
              <a:rPr lang="en-GB" sz="800" dirty="0" smtClean="0">
                <a:latin typeface="Arial Rounded MT Bold" panose="020F0704030504030204" pitchFamily="34" charset="0"/>
                <a:hlinkClick r:id="rId3"/>
              </a:rPr>
              <a:t>http://www.lightbulblanguages.co.uk</a:t>
            </a:r>
            <a:r>
              <a:rPr lang="en-GB" sz="800" dirty="0" smtClean="0">
                <a:latin typeface="Arial Rounded MT Bold" panose="020F0704030504030204" pitchFamily="34" charset="0"/>
              </a:rPr>
              <a:t> </a:t>
            </a:r>
            <a:endParaRPr lang="en-GB" sz="800" dirty="0">
              <a:latin typeface="Arial Rounded MT Bold" panose="020F070403050403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006659" y="331765"/>
            <a:ext cx="8764631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NOTES FOR THE TEACHER:</a:t>
            </a:r>
          </a:p>
          <a:p>
            <a:pPr marL="571500" indent="-571500">
              <a:buFont typeface="Arial" panose="020B0604020202020204" pitchFamily="34" charset="0"/>
              <a:buChar char="•"/>
              <a:defRPr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Students work in groups</a:t>
            </a:r>
          </a:p>
          <a:p>
            <a:pPr marL="571500" indent="-571500">
              <a:buFont typeface="Arial" panose="020B0604020202020204" pitchFamily="34" charset="0"/>
              <a:buChar char="•"/>
              <a:defRPr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Groups take it in turns to say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one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of the family members.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Teacher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then reveals the next slide showing a family member. </a:t>
            </a:r>
          </a:p>
          <a:p>
            <a:pPr marL="571500" indent="-571500">
              <a:buFont typeface="Arial" panose="020B0604020202020204" pitchFamily="34" charset="0"/>
              <a:buChar char="•"/>
              <a:defRPr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If the group chose the right generation of the family they score points. 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You decide which member or which generation will have which points.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  <a:defRPr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You could duplicate some slides to make the game last longer or to make it more difficult.</a:t>
            </a:r>
          </a:p>
        </p:txBody>
      </p:sp>
    </p:spTree>
    <p:extLst>
      <p:ext uri="{BB962C8B-B14F-4D97-AF65-F5344CB8AC3E}">
        <p14:creationId xmlns:p14="http://schemas.microsoft.com/office/powerpoint/2010/main" val="93195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145</Words>
  <Application>Microsoft Office PowerPoint</Application>
  <PresentationFormat>Widescreen</PresentationFormat>
  <Paragraphs>17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Arial Rounded MT Bold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Clare Seccombe</dc:creator>
  <cp:lastModifiedBy>Clare Seccombe</cp:lastModifiedBy>
  <cp:revision>12</cp:revision>
  <dcterms:created xsi:type="dcterms:W3CDTF">2013-07-16T08:59:55Z</dcterms:created>
  <dcterms:modified xsi:type="dcterms:W3CDTF">2017-08-01T20:57:02Z</dcterms:modified>
</cp:coreProperties>
</file>