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61" r:id="rId3"/>
    <p:sldId id="259" r:id="rId4"/>
    <p:sldId id="257" r:id="rId5"/>
    <p:sldId id="258" r:id="rId6"/>
    <p:sldId id="262" r:id="rId7"/>
    <p:sldId id="263" r:id="rId8"/>
    <p:sldId id="264" r:id="rId9"/>
    <p:sldId id="293" r:id="rId10"/>
    <p:sldId id="29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6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134A7F8-9F94-44EE-9461-9B0789CD9A2A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DA96157-8138-458B-AD39-6C2669CFBC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8499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smtClean="0"/>
              <a:t>Main ports in the north</a:t>
            </a: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FFC57A-9C04-4816-A594-2207B7934C91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46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smtClean="0"/>
              <a:t>France is known as l’Hexagone... The hexagon!</a:t>
            </a: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B88E30-95B4-48D0-87B5-3710865C08E7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87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smtClean="0"/>
              <a:t>Play You tube clip....</a:t>
            </a:r>
          </a:p>
          <a:p>
            <a:pPr>
              <a:spcBef>
                <a:spcPct val="0"/>
              </a:spcBef>
            </a:pPr>
            <a:r>
              <a:rPr lang="en-GB" smtClean="0"/>
              <a:t>When it comes to the part... </a:t>
            </a:r>
          </a:p>
          <a:p>
            <a:pPr>
              <a:spcBef>
                <a:spcPct val="0"/>
              </a:spcBef>
            </a:pPr>
            <a:r>
              <a:rPr lang="en-GB" smtClean="0"/>
              <a:t>“les jolies filles font comme ca... The pretty girls do it like that”..... The girls bow</a:t>
            </a:r>
          </a:p>
          <a:p>
            <a:pPr>
              <a:spcBef>
                <a:spcPct val="0"/>
              </a:spcBef>
            </a:pPr>
            <a:r>
              <a:rPr lang="en-GB" smtClean="0"/>
              <a:t>“les beaux garcosn font comme ca”... The good looking boys do it like that... The boys bow.</a:t>
            </a:r>
          </a:p>
          <a:p>
            <a:pPr>
              <a:spcBef>
                <a:spcPct val="0"/>
              </a:spcBef>
            </a:pPr>
            <a:r>
              <a:rPr lang="en-GB" smtClean="0"/>
              <a:t>This then allows for children to invent their own part of the song.... Using next slides on PowerPoint and miming actions.. E.g. Monkeys/ robots etc..</a:t>
            </a:r>
          </a:p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FB49E2-4CBE-41FD-8835-A100453BAAC3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01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smtClean="0"/>
              <a:t>http://www.youtube.com/watch?v=n2EyN-TEHoY</a:t>
            </a:r>
          </a:p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92DB04-9207-461C-807D-1A7702C2F210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824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smtClean="0"/>
              <a:t>Play music</a:t>
            </a:r>
          </a:p>
          <a:p>
            <a:pPr>
              <a:spcBef>
                <a:spcPct val="0"/>
              </a:spcBef>
            </a:pPr>
            <a:r>
              <a:rPr lang="en-GB" smtClean="0"/>
              <a:t>http://www.kididdles.com/lyrics/s048.html   useful link for ideas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709C58-E429-48C7-9DD6-1F134929F4FD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300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CBB98-4B0B-4EA3-A8FB-7C12CDA4C028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089C6-6A1C-4F85-8979-8B174C59D0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58094-EF8C-4512-B40C-EF5024C7EC24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9BA80-6941-43E4-BED2-6C298783AE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71AB9-18CB-4B5E-80C6-39A0D6457D55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5704A-BADE-45D0-9B6A-9A227023BD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2CFFF-C1F9-40E3-920F-28A0D1D2C800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7AE2C-B8CD-4F58-8ED2-493F1BBC6A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C03D9-0E7A-45E0-8E17-64ED40682D35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18E02-A952-42E1-B22F-1677441C8A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ADFF3-0803-4950-8F40-CB2AF52219C0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609D9-0706-4D7D-9FCC-DFB9196E4D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69539-30D2-4D05-A434-A3E20DE115DF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C5305-D326-4633-BD99-4B6D74D645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2FB92-D440-4344-BCCF-83BCF236A58F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8B126-5244-4CAA-8D35-4F10E513C3E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E13EB-A284-4AEB-B8B8-E5E94343B357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743C4-117F-4299-B58E-CA1D68C59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98979-6762-4A44-9C44-A3DCD17A74F5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EFA06-3976-4931-B2DE-9082925AC5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7B6EE-56C3-44A0-96E3-A8774BFAF0BB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4ABEE-8306-4FC9-A27C-A4F5D0083E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1F86AE-0B60-4248-AAE1-F8E42FACD1B6}" type="datetimeFigureOut">
              <a:rPr lang="en-GB"/>
              <a:pPr>
                <a:defRPr/>
              </a:pPr>
              <a:t>14/04/2014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45EE5F-2ECF-431F-96F3-F2ABFFEBC8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HsER0a7MGA&amp;feature=relate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25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12" Type="http://schemas.openxmlformats.org/officeDocument/2006/relationships/image" Target="../media/image24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11" Type="http://schemas.openxmlformats.org/officeDocument/2006/relationships/image" Target="../media/image23.gif"/><Relationship Id="rId5" Type="http://schemas.openxmlformats.org/officeDocument/2006/relationships/image" Target="../media/image17.gif"/><Relationship Id="rId10" Type="http://schemas.openxmlformats.org/officeDocument/2006/relationships/image" Target="../media/image22.gif"/><Relationship Id="rId4" Type="http://schemas.openxmlformats.org/officeDocument/2006/relationships/image" Target="../media/image16.gif"/><Relationship Id="rId9" Type="http://schemas.openxmlformats.org/officeDocument/2006/relationships/image" Target="../media/image21.gif"/><Relationship Id="rId14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7" Type="http://schemas.openxmlformats.org/officeDocument/2006/relationships/image" Target="../media/image32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7" Type="http://schemas.openxmlformats.org/officeDocument/2006/relationships/image" Target="../media/image32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S2CLFIVtKLA&amp;feature=related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vZUzzWlvn1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David\Documents\Primary%20school%20lessons\lesson%2025%20sur%20le%20pont%20d'Avignon\SUR%20LE%20PONT%20D'AVIGNON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i.infoplease.com/images/mfran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96975"/>
            <a:ext cx="4821237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539750" y="260350"/>
            <a:ext cx="792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Objectif: to develop cultural knowledge of France through a song</a:t>
            </a: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5364163" y="1196975"/>
            <a:ext cx="3311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Comment s’appelle la capitale de la France?</a:t>
            </a:r>
          </a:p>
          <a:p>
            <a:endParaRPr lang="en-GB" sz="280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35600" y="2349500"/>
            <a:ext cx="33131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Paris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35600" y="3068638"/>
            <a:ext cx="33131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The capital is called Paris.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8625" y="4221163"/>
            <a:ext cx="3311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La capitale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235825" y="4221163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s’appelle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80063" y="4724400"/>
            <a:ext cx="3313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Paris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1"/>
          <p:cNvSpPr>
            <a:spLocks noChangeArrowheads="1"/>
          </p:cNvSpPr>
          <p:nvPr/>
        </p:nvSpPr>
        <p:spPr bwMode="auto">
          <a:xfrm>
            <a:off x="1187450" y="620713"/>
            <a:ext cx="6913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  <a:hlinkClick r:id="rId3"/>
              </a:rPr>
              <a:t>http://www.youtube.com/watch?v=BHsER0a7MGA&amp;feature=related</a:t>
            </a:r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7325" y="1143000"/>
            <a:ext cx="62293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 l="4073" t="12158" r="7063" b="8813"/>
          <a:stretch>
            <a:fillRect/>
          </a:stretch>
        </p:blipFill>
        <p:spPr bwMode="auto">
          <a:xfrm>
            <a:off x="1428750" y="1214438"/>
            <a:ext cx="670401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 L’on y danse,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L’on y danse!</a:t>
            </a:r>
          </a:p>
        </p:txBody>
      </p:sp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/>
          <a:srcRect l="2669" t="1825" r="3914" b="5109"/>
          <a:stretch>
            <a:fillRect/>
          </a:stretch>
        </p:blipFill>
        <p:spPr bwMode="auto">
          <a:xfrm>
            <a:off x="1785938" y="785813"/>
            <a:ext cx="5429250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4449" t="13446" r="6194" b="13345"/>
          <a:stretch>
            <a:fillRect/>
          </a:stretch>
        </p:blipFill>
        <p:spPr bwMode="auto">
          <a:xfrm>
            <a:off x="1143000" y="1274763"/>
            <a:ext cx="6929438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Tout en rond!</a:t>
            </a:r>
          </a:p>
        </p:txBody>
      </p:sp>
      <p:pic>
        <p:nvPicPr>
          <p:cNvPr id="32770" name="Picture 6" descr="j028393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3071813"/>
            <a:ext cx="1214438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7" descr="j028393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1214438"/>
            <a:ext cx="1357313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8" descr="j02841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25" y="500063"/>
            <a:ext cx="12080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2" descr="j023626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25" y="2928938"/>
            <a:ext cx="14605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88" y="3286125"/>
            <a:ext cx="1143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13" y="40005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929063"/>
            <a:ext cx="10001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72188" y="3929063"/>
            <a:ext cx="8001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86188" y="500063"/>
            <a:ext cx="14478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53175" y="500063"/>
            <a:ext cx="9334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34163" y="1428750"/>
            <a:ext cx="16271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00125" y="2428875"/>
            <a:ext cx="4857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72063" y="0"/>
            <a:ext cx="1143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Les oiseaux font comme ça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4379913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4294188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8988" y="4184650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25" y="3357563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25" y="3143250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3257550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75" y="4379913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4294188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488" y="4184650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3125" y="3357563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3143250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3257550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2451100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365375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8988" y="2255838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25" y="1428750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25" y="1214438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1328738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75" y="2451100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365375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488" y="2255838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3125" y="1428750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1214438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1328738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Et puis encore comme ça!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4379913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4294188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8988" y="4184650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25" y="3357563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25" y="3143250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3257550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75" y="4379913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4294188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488" y="4184650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3125" y="3357563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3143250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3257550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2451100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365375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8988" y="2255838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25" y="1428750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25" y="1214438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1328738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75" y="2451100"/>
            <a:ext cx="762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365375"/>
            <a:ext cx="9715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488" y="2255838"/>
            <a:ext cx="8858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3125" y="1428750"/>
            <a:ext cx="95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1214438"/>
            <a:ext cx="8572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1328738"/>
            <a:ext cx="14668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Les robots font comme ça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6263" y="30575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3071813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21431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2071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342900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71450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18573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121443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92893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3214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1431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50043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7861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4357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42862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4214813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7143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928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5716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8572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15001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457200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5718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2862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5717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24288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Et puis encore comme ça!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6263" y="30575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3071813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21431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2071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342900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71450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18573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121443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92893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3214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1431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50043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7861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4357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42862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4214813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7143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9286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57162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8572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1500188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5718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2862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571750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2428875"/>
            <a:ext cx="542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5203" t="16415" r="10234" b="16426"/>
          <a:stretch>
            <a:fillRect/>
          </a:stretch>
        </p:blipFill>
        <p:spPr bwMode="auto">
          <a:xfrm>
            <a:off x="1571625" y="1357313"/>
            <a:ext cx="588168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5"/>
          <p:cNvSpPr txBox="1">
            <a:spLocks noChangeArrowheads="1"/>
          </p:cNvSpPr>
          <p:nvPr/>
        </p:nvSpPr>
        <p:spPr bwMode="auto">
          <a:xfrm>
            <a:off x="5364163" y="1196975"/>
            <a:ext cx="3311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Comment s’appelle la rivière à Paris?</a:t>
            </a:r>
          </a:p>
          <a:p>
            <a:endParaRPr lang="en-GB" sz="280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35600" y="2349500"/>
            <a:ext cx="33131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La Seine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35600" y="3068638"/>
            <a:ext cx="33131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The river is called La Seine.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8625" y="4221163"/>
            <a:ext cx="3311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La rivière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235825" y="4221163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s’appelle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80063" y="4724400"/>
            <a:ext cx="3313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La Seine</a:t>
            </a:r>
          </a:p>
        </p:txBody>
      </p:sp>
      <p:pic>
        <p:nvPicPr>
          <p:cNvPr id="15367" name="Picture 2" descr="http://www.mm2c.com/mm3/features/maps/paris_map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836613"/>
            <a:ext cx="5111750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http://images2010.cruisingholidays.co.uk/E171/seine-map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941888"/>
            <a:ext cx="2667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danse,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L’on y danse!</a:t>
            </a:r>
          </a:p>
        </p:txBody>
      </p:sp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2"/>
          <a:srcRect l="5789" t="8122" r="9264" b="6795"/>
          <a:stretch>
            <a:fillRect/>
          </a:stretch>
        </p:blipFill>
        <p:spPr bwMode="auto">
          <a:xfrm>
            <a:off x="2940050" y="357188"/>
            <a:ext cx="32035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 l="3450" t="17223" r="7710" b="10448"/>
          <a:stretch>
            <a:fillRect/>
          </a:stretch>
        </p:blipFill>
        <p:spPr bwMode="auto">
          <a:xfrm>
            <a:off x="514350" y="1500188"/>
            <a:ext cx="8058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Tout en rond!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 l="2187" t="10146" r="9686" b="6522"/>
          <a:stretch>
            <a:fillRect/>
          </a:stretch>
        </p:blipFill>
        <p:spPr bwMode="auto">
          <a:xfrm>
            <a:off x="1714500" y="571500"/>
            <a:ext cx="578643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Les vaches font comme ça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92893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14325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857500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90023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00025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" y="1804988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886450" y="1857375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629525" y="1957388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72025" y="1743075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886450" y="407193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629525" y="417195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86313" y="3929063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4143375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6138" y="4243388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4048125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629525" y="2857500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857750" y="3071813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15063" y="2714625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92868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14300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857250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629525" y="857250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857750" y="1071563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15063" y="785813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Et puis encore comme ça! 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92893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14325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857500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90023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00025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675" y="1804988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886450" y="1857375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629525" y="1957388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72025" y="1743075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886450" y="407193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629525" y="417195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86313" y="3929063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4143375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6138" y="4243388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4048125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629525" y="2857500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857750" y="3071813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15063" y="2714625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928688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143000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857250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629525" y="857250"/>
            <a:ext cx="1514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857750" y="1071563"/>
            <a:ext cx="1514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15063" y="785813"/>
            <a:ext cx="1066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7188" y="5500688"/>
            <a:ext cx="9501188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4800" b="1" dirty="0" smtClean="0">
                <a:latin typeface="Comic Sans MS" pitchFamily="66" charset="0"/>
              </a:rPr>
              <a:t>Les </a:t>
            </a:r>
            <a:r>
              <a:rPr lang="en-CA" sz="4800" b="1" dirty="0" err="1" smtClean="0">
                <a:latin typeface="Comic Sans MS" pitchFamily="66" charset="0"/>
              </a:rPr>
              <a:t>soucoupe</a:t>
            </a:r>
            <a:r>
              <a:rPr lang="en-CA" sz="4800" b="1" dirty="0" err="1">
                <a:latin typeface="Comic Sans MS" pitchFamily="66" charset="0"/>
              </a:rPr>
              <a:t>-</a:t>
            </a:r>
            <a:r>
              <a:rPr lang="en-CA" sz="4800" b="1" dirty="0" err="1" smtClean="0">
                <a:latin typeface="Comic Sans MS" pitchFamily="66" charset="0"/>
              </a:rPr>
              <a:t>volantes</a:t>
            </a:r>
            <a:r>
              <a:rPr lang="en-CA" sz="4800" b="1" dirty="0" smtClean="0">
                <a:latin typeface="Comic Sans MS" pitchFamily="66" charset="0"/>
              </a:rPr>
              <a:t> font </a:t>
            </a:r>
            <a:br>
              <a:rPr lang="en-CA" sz="4800" b="1" dirty="0" smtClean="0">
                <a:latin typeface="Comic Sans MS" pitchFamily="66" charset="0"/>
              </a:rPr>
            </a:br>
            <a:r>
              <a:rPr lang="en-CA" sz="4800" b="1" dirty="0" err="1" smtClean="0">
                <a:latin typeface="Comic Sans MS" pitchFamily="66" charset="0"/>
              </a:rPr>
              <a:t>comme</a:t>
            </a:r>
            <a:r>
              <a:rPr lang="en-CA" sz="4800" b="1" dirty="0" smtClean="0">
                <a:latin typeface="Comic Sans MS" pitchFamily="66" charset="0"/>
              </a:rPr>
              <a:t> </a:t>
            </a:r>
            <a:r>
              <a:rPr lang="en-CA" sz="4800" b="1" dirty="0" err="1" smtClean="0">
                <a:latin typeface="Comic Sans MS" pitchFamily="66" charset="0"/>
              </a:rPr>
              <a:t>ça</a:t>
            </a:r>
            <a:r>
              <a:rPr lang="en-CA" sz="4800" b="1" dirty="0" smtClean="0">
                <a:latin typeface="Comic Sans MS" pitchFamily="66" charset="0"/>
              </a:rPr>
              <a:t> </a:t>
            </a:r>
            <a:endParaRPr lang="en-CA" sz="4800" b="1" dirty="0"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947738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447675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661988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947738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447675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38" y="661988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500188" y="1947863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143250" y="1662113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86313" y="2019300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429500" y="1519238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86438" y="201930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00063" y="1876425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233738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947988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233738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0" y="2947988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750" y="4233863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071813" y="3948113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14875" y="4305300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358063" y="3805238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5000" y="430530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28625" y="4162425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2662238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2590800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Et puis encore comme ça! 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16205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876300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16205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876300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500188" y="2162175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143250" y="1876425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86313" y="2233613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429500" y="1733550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86438" y="2233613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00063" y="2090738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44805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162300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448050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3162300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750" y="4448175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071813" y="4162425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14875" y="4519613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358063" y="4019550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5000" y="4519613"/>
            <a:ext cx="114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28625" y="4376738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2876550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2805113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519113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519113"/>
            <a:ext cx="114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 l="3104" t="10500" r="7129" b="10001"/>
          <a:stretch>
            <a:fillRect/>
          </a:stretch>
        </p:blipFill>
        <p:spPr bwMode="auto">
          <a:xfrm>
            <a:off x="1344613" y="1357313"/>
            <a:ext cx="644207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danse,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L’on y danse!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 l="3900" t="10359" r="9219" b="7188"/>
          <a:stretch>
            <a:fillRect/>
          </a:stretch>
        </p:blipFill>
        <p:spPr bwMode="auto">
          <a:xfrm>
            <a:off x="2357438" y="214313"/>
            <a:ext cx="4443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 l="3389" t="13367" r="6235" b="10892"/>
          <a:stretch>
            <a:fillRect/>
          </a:stretch>
        </p:blipFill>
        <p:spPr bwMode="auto">
          <a:xfrm>
            <a:off x="1214438" y="1355725"/>
            <a:ext cx="6500812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.infoplease.com/images/mfran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96975"/>
            <a:ext cx="4821237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539750" y="260350"/>
            <a:ext cx="792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Objectif: to develop cultural knowledge of France through a song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5364163" y="1196975"/>
            <a:ext cx="3311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Comment s’appellent les ports principaux dans le NORD?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35600" y="2781300"/>
            <a:ext cx="33131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Calais</a:t>
            </a:r>
          </a:p>
          <a:p>
            <a:r>
              <a:rPr lang="en-GB" sz="2800">
                <a:latin typeface="Calibri" pitchFamily="34" charset="0"/>
              </a:rPr>
              <a:t>Le Havre</a:t>
            </a:r>
          </a:p>
          <a:p>
            <a:r>
              <a:rPr lang="en-GB" sz="2800">
                <a:latin typeface="Calibri" pitchFamily="34" charset="0"/>
              </a:rPr>
              <a:t>Cherbourg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35600" y="4292600"/>
            <a:ext cx="3708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The ports are called....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35600" y="4941888"/>
            <a:ext cx="33131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Les ports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04025" y="5229225"/>
            <a:ext cx="3313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s’appellent...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Tout en rond!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 l="6332" t="15555" r="9235" b="16748"/>
          <a:stretch>
            <a:fillRect/>
          </a:stretch>
        </p:blipFill>
        <p:spPr bwMode="auto">
          <a:xfrm>
            <a:off x="1857375" y="928688"/>
            <a:ext cx="54864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Les singes font comme ça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928938"/>
            <a:ext cx="8191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429250" y="25003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6431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17859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4143375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3573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143125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35004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4000500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000375" y="43576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071813" y="23574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500688" y="40719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286000" y="13573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38" y="30718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286375" y="1285875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786563" y="19288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143625" y="32146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375" y="4286250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429000" y="35004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286000" y="37861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Et puis encore comme ça! </a:t>
            </a: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928938"/>
            <a:ext cx="8191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429250" y="25003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6431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17859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4143375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3573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143125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35004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4000500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000375" y="43576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071813" y="23574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500688" y="40719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286000" y="13573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38" y="30718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286375" y="1285875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786563" y="1928813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143625" y="32146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375" y="4286250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429000" y="350043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286000" y="3786188"/>
            <a:ext cx="752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>
          <a:xfrm>
            <a:off x="-357188" y="5500688"/>
            <a:ext cx="9501188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Les motos font comme ça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4643438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428625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4143375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4643438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428625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4143375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572375" y="3143250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214563" y="1643063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15063" y="2786063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00438" y="3214688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000625" y="2928938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500438" y="1500188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857375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071813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786063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857375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157162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75" y="1357313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Et puis encore comme ça! 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4643438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428625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4143375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4643438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428625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4143375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572375" y="3143250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214563" y="1643063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15063" y="2786063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00438" y="3214688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000625" y="2928938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500438" y="1500188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857375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071813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786063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857375"/>
            <a:ext cx="857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157162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75" y="1357313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 l="3075" t="14226" r="6715" b="11485"/>
          <a:stretch>
            <a:fillRect/>
          </a:stretch>
        </p:blipFill>
        <p:spPr bwMode="auto">
          <a:xfrm>
            <a:off x="785813" y="1428750"/>
            <a:ext cx="74898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danse,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L’on y danse!</a:t>
            </a:r>
          </a:p>
        </p:txBody>
      </p:sp>
      <p:pic>
        <p:nvPicPr>
          <p:cNvPr id="55298" name="Picture 3"/>
          <p:cNvPicPr>
            <a:picLocks noChangeAspect="1" noChangeArrowheads="1"/>
          </p:cNvPicPr>
          <p:nvPr/>
        </p:nvPicPr>
        <p:blipFill>
          <a:blip r:embed="rId2"/>
          <a:srcRect l="4214" t="9500" r="6395" b="9500"/>
          <a:stretch>
            <a:fillRect/>
          </a:stretch>
        </p:blipFill>
        <p:spPr bwMode="auto">
          <a:xfrm>
            <a:off x="1571625" y="857250"/>
            <a:ext cx="58578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>
          <a:xfrm>
            <a:off x="428625" y="5500688"/>
            <a:ext cx="8229600" cy="1143000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Sur le pont d’Avignon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 l="3636" t="10612" r="5000" b="8971"/>
          <a:stretch>
            <a:fillRect/>
          </a:stretch>
        </p:blipFill>
        <p:spPr bwMode="auto">
          <a:xfrm>
            <a:off x="1639888" y="1285875"/>
            <a:ext cx="58610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14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/>
          </p:nvPr>
        </p:nvSpPr>
        <p:spPr>
          <a:xfrm>
            <a:off x="428625" y="4857750"/>
            <a:ext cx="8229600" cy="1785938"/>
          </a:xfrm>
        </p:spPr>
        <p:txBody>
          <a:bodyPr/>
          <a:lstStyle/>
          <a:p>
            <a:r>
              <a:rPr lang="en-CA" sz="4800" b="1" smtClean="0">
                <a:latin typeface="Comic Sans MS" pitchFamily="66" charset="0"/>
              </a:rPr>
              <a:t>L’on y danse</a:t>
            </a:r>
            <a:br>
              <a:rPr lang="en-CA" sz="4800" b="1" smtClean="0">
                <a:latin typeface="Comic Sans MS" pitchFamily="66" charset="0"/>
              </a:rPr>
            </a:br>
            <a:r>
              <a:rPr lang="en-CA" sz="4800" b="1" smtClean="0">
                <a:latin typeface="Comic Sans MS" pitchFamily="66" charset="0"/>
              </a:rPr>
              <a:t>Tout en rond!</a:t>
            </a:r>
          </a:p>
        </p:txBody>
      </p:sp>
      <p:pic>
        <p:nvPicPr>
          <p:cNvPr id="57346" name="Picture 3"/>
          <p:cNvPicPr>
            <a:picLocks noChangeAspect="1" noChangeArrowheads="1"/>
          </p:cNvPicPr>
          <p:nvPr/>
        </p:nvPicPr>
        <p:blipFill>
          <a:blip r:embed="rId2"/>
          <a:srcRect l="8492" t="12061" r="9756" b="8040"/>
          <a:stretch>
            <a:fillRect/>
          </a:stretch>
        </p:blipFill>
        <p:spPr bwMode="auto">
          <a:xfrm>
            <a:off x="2786063" y="571500"/>
            <a:ext cx="3429000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8" y="476250"/>
            <a:ext cx="82137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 txBox="1">
            <a:spLocks noChangeArrowheads="1"/>
          </p:cNvSpPr>
          <p:nvPr/>
        </p:nvSpPr>
        <p:spPr bwMode="auto">
          <a:xfrm>
            <a:off x="5364163" y="1196975"/>
            <a:ext cx="33115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Comment s’appellent les montagnes en France?</a:t>
            </a:r>
          </a:p>
          <a:p>
            <a:endParaRPr lang="en-GB" sz="2800">
              <a:latin typeface="Calibri" pitchFamily="34" charset="0"/>
            </a:endParaRPr>
          </a:p>
        </p:txBody>
      </p:sp>
      <p:pic>
        <p:nvPicPr>
          <p:cNvPr id="18434" name="Picture 2" descr="http://www.bonjourlafrance.com/france-facts/images/france-topgraphy-spa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40322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11"/>
          <p:cNvSpPr txBox="1">
            <a:spLocks noChangeArrowheads="1"/>
          </p:cNvSpPr>
          <p:nvPr/>
        </p:nvSpPr>
        <p:spPr bwMode="auto">
          <a:xfrm>
            <a:off x="3779838" y="2205038"/>
            <a:ext cx="936625" cy="147637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00338" y="2420938"/>
            <a:ext cx="935037" cy="147796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1674813" y="3517900"/>
            <a:ext cx="935037" cy="1477963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64163" y="2708275"/>
            <a:ext cx="2592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solidFill>
                  <a:srgbClr val="FF0000"/>
                </a:solidFill>
                <a:latin typeface="Calibri" pitchFamily="34" charset="0"/>
              </a:rPr>
              <a:t>Les Alpes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64163" y="3357563"/>
            <a:ext cx="2592387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Les </a:t>
            </a:r>
            <a:r>
              <a:rPr lang="en-GB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Pyrénées</a:t>
            </a: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64163" y="4076700"/>
            <a:ext cx="3095625" cy="523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solidFill>
                  <a:schemeClr val="bg1"/>
                </a:solidFill>
                <a:latin typeface="Calibri" pitchFamily="34" charset="0"/>
              </a:rPr>
              <a:t>Le Massif Central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5364163" y="1196975"/>
            <a:ext cx="33115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La France est connue par une forme? Laquelle?</a:t>
            </a:r>
          </a:p>
          <a:p>
            <a:endParaRPr lang="en-GB" sz="2800">
              <a:latin typeface="Calibri" pitchFamily="34" charset="0"/>
            </a:endParaRPr>
          </a:p>
          <a:p>
            <a:r>
              <a:rPr lang="en-GB" sz="2800">
                <a:latin typeface="Calibri" pitchFamily="34" charset="0"/>
              </a:rPr>
              <a:t>France is known as a shape. Which one?</a:t>
            </a:r>
          </a:p>
        </p:txBody>
      </p:sp>
      <p:pic>
        <p:nvPicPr>
          <p:cNvPr id="19458" name="Picture 4" descr="http://t2.gstatic.com/images?q=tbn:ANd9GcSB_KxtWmk855_6Xi1_tBOSmMVVe_EPdSCu6OVdiNyycbKzXpz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412875"/>
            <a:ext cx="38036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http://static.newworldencyclopedia.org/thumb/f/f4/Hexagon.png/250px-Hexag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292600"/>
            <a:ext cx="108426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35600" y="5589588"/>
            <a:ext cx="33131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alibri" pitchFamily="34" charset="0"/>
              </a:rPr>
              <a:t>L’Hexagone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dirty="0" err="1" smtClean="0"/>
              <a:t>Quelle</a:t>
            </a:r>
            <a:r>
              <a:rPr lang="en-GB" dirty="0" smtClean="0"/>
              <a:t> </a:t>
            </a:r>
            <a:r>
              <a:rPr lang="en-GB" dirty="0" err="1" smtClean="0"/>
              <a:t>est</a:t>
            </a:r>
            <a:r>
              <a:rPr lang="en-GB" dirty="0" smtClean="0"/>
              <a:t> la population de la France?</a:t>
            </a:r>
            <a:endParaRPr lang="en-GB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23850" y="1628775"/>
            <a:ext cx="80994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Au 1</a:t>
            </a:r>
            <a:r>
              <a:rPr lang="en-US" sz="32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er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janvier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2011, le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nombre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de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personnes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habitant en France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est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estimé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à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soixante-cinq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millions,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vingt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-six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milles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,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huit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 cent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quatre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-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vingt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-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cinq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  <a:cs typeface="Arial" pitchFamily="34" charset="0"/>
              </a:rPr>
              <a:t> habitants 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539750" y="4149725"/>
            <a:ext cx="4319588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Tx/>
              <a:buAutoNum type="alphaLcParenR"/>
            </a:pPr>
            <a:r>
              <a:rPr lang="en-GB" sz="3200">
                <a:latin typeface="Calibri" pitchFamily="34" charset="0"/>
              </a:rPr>
              <a:t>65, 026, 885</a:t>
            </a:r>
          </a:p>
          <a:p>
            <a:pPr marL="514350" indent="-514350">
              <a:buFontTx/>
              <a:buAutoNum type="alphaLcParenR"/>
            </a:pPr>
            <a:r>
              <a:rPr lang="en-GB" sz="3200">
                <a:latin typeface="Calibri" pitchFamily="34" charset="0"/>
              </a:rPr>
              <a:t>45, 260, 885</a:t>
            </a:r>
          </a:p>
          <a:p>
            <a:pPr marL="514350" indent="-514350">
              <a:buFontTx/>
              <a:buAutoNum type="alphaLcParenR"/>
            </a:pPr>
            <a:r>
              <a:rPr lang="en-GB" sz="3200">
                <a:latin typeface="Calibri" pitchFamily="34" charset="0"/>
              </a:rPr>
              <a:t>65, 026, 880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8313" y="4292600"/>
            <a:ext cx="3024187" cy="3698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i.infoplease.com/images/mfran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96975"/>
            <a:ext cx="4821237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4284663" y="4005263"/>
            <a:ext cx="4175125" cy="15843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dirty="0">
                <a:solidFill>
                  <a:srgbClr val="FFFF00"/>
                </a:solidFill>
              </a:rPr>
              <a:t>Avignon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6227763" y="981075"/>
            <a:ext cx="17097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  <a:hlinkClick r:id="rId3"/>
              </a:rPr>
              <a:t>http://www.youtube.com/watch?v=S2CLFIVtKLA&amp;feature=related</a:t>
            </a:r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ChangeArrowheads="1"/>
          </p:cNvSpPr>
          <p:nvPr/>
        </p:nvSpPr>
        <p:spPr bwMode="auto">
          <a:xfrm>
            <a:off x="611188" y="692150"/>
            <a:ext cx="612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  <a:hlinkClick r:id="rId3"/>
              </a:rPr>
              <a:t>http://www.youtube.com/watch?v=vZUzzWlvn1w</a:t>
            </a:r>
            <a:endParaRPr lang="en-GB">
              <a:latin typeface="Calibri" pitchFamily="34" charset="0"/>
            </a:endParaRPr>
          </a:p>
          <a:p>
            <a:endParaRPr lang="en-GB">
              <a:latin typeface="Calibri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412875"/>
            <a:ext cx="46101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ChangeArrowheads="1"/>
          </p:cNvSpPr>
          <p:nvPr/>
        </p:nvSpPr>
        <p:spPr bwMode="auto">
          <a:xfrm>
            <a:off x="395288" y="260350"/>
            <a:ext cx="6246812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i="1">
                <a:solidFill>
                  <a:srgbClr val="FF0000"/>
                </a:solidFill>
                <a:latin typeface="Calibri" pitchFamily="34" charset="0"/>
              </a:rPr>
              <a:t>Sur le pont d'Avignon</a:t>
            </a:r>
            <a:br>
              <a:rPr lang="fr-FR" sz="2800" i="1">
                <a:solidFill>
                  <a:srgbClr val="FF0000"/>
                </a:solidFill>
                <a:latin typeface="Calibri" pitchFamily="34" charset="0"/>
              </a:rPr>
            </a:br>
            <a:r>
              <a:rPr lang="fr-FR" sz="2800" i="1">
                <a:solidFill>
                  <a:srgbClr val="FF0000"/>
                </a:solidFill>
                <a:latin typeface="Calibri" pitchFamily="34" charset="0"/>
              </a:rPr>
              <a:t>On y danse, on y danse</a:t>
            </a:r>
            <a:br>
              <a:rPr lang="fr-FR" sz="2800" i="1">
                <a:solidFill>
                  <a:srgbClr val="FF0000"/>
                </a:solidFill>
                <a:latin typeface="Calibri" pitchFamily="34" charset="0"/>
              </a:rPr>
            </a:br>
            <a:r>
              <a:rPr lang="fr-FR" sz="2800" i="1">
                <a:solidFill>
                  <a:srgbClr val="FF0000"/>
                </a:solidFill>
                <a:latin typeface="Calibri" pitchFamily="34" charset="0"/>
              </a:rPr>
              <a:t>Sur le pont d'Avignon</a:t>
            </a:r>
            <a:br>
              <a:rPr lang="fr-FR" sz="2800" i="1">
                <a:solidFill>
                  <a:srgbClr val="FF0000"/>
                </a:solidFill>
                <a:latin typeface="Calibri" pitchFamily="34" charset="0"/>
              </a:rPr>
            </a:br>
            <a:r>
              <a:rPr lang="fr-FR" sz="2800" i="1">
                <a:solidFill>
                  <a:srgbClr val="FF0000"/>
                </a:solidFill>
                <a:latin typeface="Calibri" pitchFamily="34" charset="0"/>
              </a:rPr>
              <a:t>On y danse tous en rond</a:t>
            </a:r>
            <a:r>
              <a:rPr lang="fr-FR" sz="2800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fr-FR" sz="2800">
                <a:solidFill>
                  <a:srgbClr val="FF0000"/>
                </a:solidFill>
                <a:latin typeface="Calibri" pitchFamily="34" charset="0"/>
              </a:rPr>
            </a:br>
            <a:r>
              <a:rPr lang="fr-FR" sz="2800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fr-FR" sz="2800">
                <a:solidFill>
                  <a:srgbClr val="FF0000"/>
                </a:solidFill>
                <a:latin typeface="Calibri" pitchFamily="34" charset="0"/>
              </a:rPr>
            </a:br>
            <a:r>
              <a:rPr lang="fr-FR" sz="2800">
                <a:solidFill>
                  <a:srgbClr val="FF0000"/>
                </a:solidFill>
                <a:latin typeface="Calibri" pitchFamily="34" charset="0"/>
              </a:rPr>
              <a:t>Les jolies filles font comme ça</a:t>
            </a:r>
          </a:p>
          <a:p>
            <a:pPr>
              <a:lnSpc>
                <a:spcPct val="200000"/>
              </a:lnSpc>
            </a:pPr>
            <a:r>
              <a:rPr lang="fr-FR" sz="2800">
                <a:solidFill>
                  <a:srgbClr val="FF0000"/>
                </a:solidFill>
                <a:latin typeface="Calibri" pitchFamily="34" charset="0"/>
              </a:rPr>
              <a:t>Les beaux garçons font comme ça</a:t>
            </a:r>
            <a:endParaRPr lang="en-GB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284663" y="333375"/>
            <a:ext cx="4679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400">
                <a:latin typeface="Calibri" pitchFamily="34" charset="0"/>
              </a:rPr>
              <a:t>The handsome boys do it like that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779838" y="3573463"/>
            <a:ext cx="5113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One dances there, one dances there,</a:t>
            </a:r>
            <a:endParaRPr lang="en-GB">
              <a:latin typeface="Calibri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03800" y="2349500"/>
            <a:ext cx="3816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On the bridge of Avignon</a:t>
            </a:r>
            <a:endParaRPr lang="en-GB">
              <a:latin typeface="Calibri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435600" y="1628775"/>
            <a:ext cx="3457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On the bridge of Avignon</a:t>
            </a:r>
            <a:endParaRPr lang="en-GB">
              <a:latin typeface="Calibri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572000" y="2852738"/>
            <a:ext cx="424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One dances there all around.</a:t>
            </a:r>
            <a:endParaRPr lang="en-GB">
              <a:latin typeface="Calibri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00563" y="908050"/>
            <a:ext cx="43926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2400">
                <a:solidFill>
                  <a:srgbClr val="000000"/>
                </a:solidFill>
                <a:latin typeface="Calibri" pitchFamily="34" charset="0"/>
              </a:rPr>
              <a:t>The pretty girls do it like that</a:t>
            </a:r>
            <a:endParaRPr lang="en-GB">
              <a:latin typeface="Calibri" pitchFamily="34" charset="0"/>
            </a:endParaRPr>
          </a:p>
        </p:txBody>
      </p:sp>
      <p:pic>
        <p:nvPicPr>
          <p:cNvPr id="12" name="SUR LE PONT D'AVIGN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724400"/>
            <a:ext cx="7191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9.25069E-8 L -0.42917 0.8475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00" y="4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3136E-6 L -0.43698 0.6378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3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6105E-6 L -0.55122 -0.0860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64292E-7 L -0.53159 0.0608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00" y="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8409E-6 L -0.50798 0.1447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44126E-6 L -0.46059 -0.243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4657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456</Words>
  <Application>Microsoft Office PowerPoint</Application>
  <PresentationFormat>On-screen Show (4:3)</PresentationFormat>
  <Paragraphs>98</Paragraphs>
  <Slides>39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Quelle est la population de la France?</vt:lpstr>
      <vt:lpstr>PowerPoint Presentation</vt:lpstr>
      <vt:lpstr>PowerPoint Presentation</vt:lpstr>
      <vt:lpstr>PowerPoint Presentation</vt:lpstr>
      <vt:lpstr>PowerPoint Presentation</vt:lpstr>
      <vt:lpstr>Sur le pont d’Avignon</vt:lpstr>
      <vt:lpstr> L’on y danse, L’on y danse!</vt:lpstr>
      <vt:lpstr>Sur le pont d’Avignon</vt:lpstr>
      <vt:lpstr>L’on y danse Tout en rond!</vt:lpstr>
      <vt:lpstr>Les oiseaux font comme ça </vt:lpstr>
      <vt:lpstr>Et puis encore comme ça! </vt:lpstr>
      <vt:lpstr>Les robots font comme ça </vt:lpstr>
      <vt:lpstr>Et puis encore comme ça! </vt:lpstr>
      <vt:lpstr>Sur le pont d’Avignon</vt:lpstr>
      <vt:lpstr>L’on y danse, L’on y danse!</vt:lpstr>
      <vt:lpstr>Sur le pont d’Avignon</vt:lpstr>
      <vt:lpstr>L’on y danse Tout en rond!</vt:lpstr>
      <vt:lpstr>Les vaches font comme ça </vt:lpstr>
      <vt:lpstr>Et puis encore comme ça! </vt:lpstr>
      <vt:lpstr>Les soucoupe-volantes font  comme ça </vt:lpstr>
      <vt:lpstr>Et puis encore comme ça! </vt:lpstr>
      <vt:lpstr>Sur le pont d’Avignon</vt:lpstr>
      <vt:lpstr>L’on y danse, L’on y danse!</vt:lpstr>
      <vt:lpstr>Sur le pont d’Avignon</vt:lpstr>
      <vt:lpstr>L’on y danse Tout en rond!</vt:lpstr>
      <vt:lpstr>Les singes font comme ça </vt:lpstr>
      <vt:lpstr>Et puis encore comme ça! </vt:lpstr>
      <vt:lpstr>Les motos font comme ça </vt:lpstr>
      <vt:lpstr>Et puis encore comme ça! </vt:lpstr>
      <vt:lpstr>Sur le pont d’Avignon</vt:lpstr>
      <vt:lpstr>L’on y danse, L’on y danse!</vt:lpstr>
      <vt:lpstr>Sur le pont d’Avignon</vt:lpstr>
      <vt:lpstr>L’on y danse Tout en rond!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</dc:creator>
  <cp:lastModifiedBy>Clare Seccombe</cp:lastModifiedBy>
  <cp:revision>30</cp:revision>
  <dcterms:created xsi:type="dcterms:W3CDTF">2011-12-22T17:38:12Z</dcterms:created>
  <dcterms:modified xsi:type="dcterms:W3CDTF">2014-04-14T20:53:54Z</dcterms:modified>
</cp:coreProperties>
</file>