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57" r:id="rId4"/>
    <p:sldId id="258" r:id="rId5"/>
    <p:sldId id="260" r:id="rId6"/>
    <p:sldId id="261" r:id="rId7"/>
    <p:sldId id="259" r:id="rId8"/>
    <p:sldId id="262" r:id="rId9"/>
    <p:sldId id="263" r:id="rId10"/>
    <p:sldId id="277" r:id="rId11"/>
    <p:sldId id="278" r:id="rId12"/>
    <p:sldId id="264" r:id="rId13"/>
    <p:sldId id="265" r:id="rId14"/>
    <p:sldId id="279" r:id="rId15"/>
    <p:sldId id="280" r:id="rId16"/>
    <p:sldId id="266" r:id="rId17"/>
    <p:sldId id="267" r:id="rId18"/>
    <p:sldId id="281" r:id="rId19"/>
    <p:sldId id="282" r:id="rId20"/>
    <p:sldId id="268" r:id="rId21"/>
    <p:sldId id="272" r:id="rId22"/>
    <p:sldId id="276" r:id="rId23"/>
    <p:sldId id="273" r:id="rId24"/>
    <p:sldId id="274" r:id="rId25"/>
    <p:sldId id="275" r:id="rId26"/>
    <p:sldId id="269" r:id="rId27"/>
    <p:sldId id="271" r:id="rId28"/>
    <p:sldId id="270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78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906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455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068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55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203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479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34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312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8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434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870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63246-DF73-4404-B2A4-7D70C323CADD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D3729-7A1E-486B-8E88-A298EF982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85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11" Type="http://schemas.openxmlformats.org/officeDocument/2006/relationships/image" Target="../media/image9.png"/><Relationship Id="rId5" Type="http://schemas.openxmlformats.org/officeDocument/2006/relationships/image" Target="../media/image41.png"/><Relationship Id="rId10" Type="http://schemas.openxmlformats.org/officeDocument/2006/relationships/image" Target="../media/image30.png"/><Relationship Id="rId4" Type="http://schemas.openxmlformats.org/officeDocument/2006/relationships/image" Target="../media/image40.png"/><Relationship Id="rId9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3.png"/><Relationship Id="rId7" Type="http://schemas.openxmlformats.org/officeDocument/2006/relationships/image" Target="../media/image2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11" Type="http://schemas.openxmlformats.org/officeDocument/2006/relationships/image" Target="../media/image50.png"/><Relationship Id="rId5" Type="http://schemas.openxmlformats.org/officeDocument/2006/relationships/image" Target="../media/image47.png"/><Relationship Id="rId10" Type="http://schemas.openxmlformats.org/officeDocument/2006/relationships/image" Target="../media/image28.png"/><Relationship Id="rId4" Type="http://schemas.openxmlformats.org/officeDocument/2006/relationships/image" Target="../media/image46.png"/><Relationship Id="rId9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s://www.youtube.com/watch?v=0CKMaRwicSg&amp;app=desktop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2881" y="2413302"/>
            <a:ext cx="75727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err="1" smtClean="0"/>
              <a:t>Quelle</a:t>
            </a:r>
            <a:r>
              <a:rPr lang="en-GB" sz="6600" b="1" dirty="0" smtClean="0"/>
              <a:t> </a:t>
            </a:r>
            <a:r>
              <a:rPr lang="en-GB" sz="6600" b="1" dirty="0" err="1" smtClean="0"/>
              <a:t>heure</a:t>
            </a:r>
            <a:r>
              <a:rPr lang="en-GB" sz="6600" b="1" dirty="0" smtClean="0"/>
              <a:t> </a:t>
            </a:r>
            <a:r>
              <a:rPr lang="en-GB" sz="6600" b="1" dirty="0" err="1" smtClean="0"/>
              <a:t>est-il</a:t>
            </a:r>
            <a:r>
              <a:rPr lang="en-GB" sz="6600" b="1" dirty="0" smtClean="0"/>
              <a:t>?</a:t>
            </a:r>
            <a:endParaRPr lang="en-GB" sz="6600" b="1" dirty="0"/>
          </a:p>
        </p:txBody>
      </p:sp>
    </p:spTree>
    <p:extLst>
      <p:ext uri="{BB962C8B-B14F-4D97-AF65-F5344CB8AC3E}">
        <p14:creationId xmlns:p14="http://schemas.microsoft.com/office/powerpoint/2010/main" val="273066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257577" y="4508427"/>
            <a:ext cx="96588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smtClean="0"/>
              <a:t>            </a:t>
            </a:r>
            <a:r>
              <a:rPr lang="en-GB" sz="7200" b="1" dirty="0" err="1" smtClean="0"/>
              <a:t>heures</a:t>
            </a:r>
            <a:r>
              <a:rPr lang="en-GB" sz="7200" b="1" dirty="0" smtClean="0"/>
              <a:t> </a:t>
            </a:r>
            <a:r>
              <a:rPr lang="en-GB" sz="7200" b="1" dirty="0" smtClean="0">
                <a:solidFill>
                  <a:srgbClr val="002060"/>
                </a:solidFill>
              </a:rPr>
              <a:t>et </a:t>
            </a:r>
            <a:r>
              <a:rPr lang="en-GB" sz="7200" b="1" dirty="0" err="1" smtClean="0">
                <a:solidFill>
                  <a:srgbClr val="002060"/>
                </a:solidFill>
              </a:rPr>
              <a:t>demie</a:t>
            </a:r>
            <a:r>
              <a:rPr lang="en-GB" sz="7200" b="1" dirty="0" smtClean="0"/>
              <a:t>.</a:t>
            </a:r>
            <a:endParaRPr lang="en-GB" sz="7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9330" y="824248"/>
            <a:ext cx="3545643" cy="35298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5645" y="4511842"/>
            <a:ext cx="2283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 err="1" smtClean="0">
                <a:solidFill>
                  <a:srgbClr val="FF0000"/>
                </a:solidFill>
              </a:rPr>
              <a:t>huit</a:t>
            </a:r>
            <a:endParaRPr lang="en-GB" sz="96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3316" y="5577837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5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2096371" y="4371301"/>
            <a:ext cx="96588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smtClean="0"/>
              <a:t>            </a:t>
            </a:r>
            <a:r>
              <a:rPr lang="en-GB" sz="7200" b="1" dirty="0" err="1" smtClean="0"/>
              <a:t>heures</a:t>
            </a:r>
            <a:endParaRPr lang="en-GB" sz="8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5186" y="4351039"/>
            <a:ext cx="2283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 err="1" smtClean="0">
                <a:solidFill>
                  <a:srgbClr val="FF0000"/>
                </a:solidFill>
              </a:rPr>
              <a:t>onze</a:t>
            </a:r>
            <a:endParaRPr lang="en-GB" sz="8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8695" y="4373762"/>
            <a:ext cx="4687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 smtClean="0">
                <a:solidFill>
                  <a:srgbClr val="002060"/>
                </a:solidFill>
              </a:rPr>
              <a:t>et </a:t>
            </a:r>
            <a:r>
              <a:rPr lang="en-GB" sz="7200" b="1" dirty="0" err="1" smtClean="0">
                <a:solidFill>
                  <a:srgbClr val="002060"/>
                </a:solidFill>
              </a:rPr>
              <a:t>demie</a:t>
            </a:r>
            <a:r>
              <a:rPr lang="en-GB" sz="7200" b="1" dirty="0" smtClean="0">
                <a:solidFill>
                  <a:srgbClr val="002060"/>
                </a:solidFill>
              </a:rPr>
              <a:t>.</a:t>
            </a:r>
            <a:endParaRPr lang="en-GB" sz="7200" dirty="0"/>
          </a:p>
        </p:txBody>
      </p:sp>
      <p:sp>
        <p:nvSpPr>
          <p:cNvPr id="8" name="AutoShape 2" descr="Image result for clock 11.30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084" y="745922"/>
            <a:ext cx="3146135" cy="36278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718" y="5414054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69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25490" y="4508427"/>
            <a:ext cx="93752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err="1" smtClean="0">
                <a:solidFill>
                  <a:srgbClr val="FF0000"/>
                </a:solidFill>
              </a:rPr>
              <a:t>onze</a:t>
            </a:r>
            <a:r>
              <a:rPr lang="en-GB" sz="6600" b="1" dirty="0" smtClean="0">
                <a:solidFill>
                  <a:srgbClr val="FF0000"/>
                </a:solidFill>
              </a:rPr>
              <a:t> </a:t>
            </a:r>
            <a:r>
              <a:rPr lang="en-GB" sz="6600" b="1" dirty="0" err="1" smtClean="0"/>
              <a:t>heures</a:t>
            </a:r>
            <a:r>
              <a:rPr lang="en-GB" sz="6600" b="1" dirty="0" smtClean="0"/>
              <a:t> </a:t>
            </a:r>
            <a:r>
              <a:rPr lang="en-GB" sz="6600" b="1" dirty="0" smtClean="0">
                <a:solidFill>
                  <a:srgbClr val="002060"/>
                </a:solidFill>
              </a:rPr>
              <a:t>et quart</a:t>
            </a:r>
            <a:r>
              <a:rPr lang="en-GB" sz="6600" b="1" dirty="0" smtClean="0"/>
              <a:t>.</a:t>
            </a:r>
            <a:endParaRPr lang="en-GB" sz="6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447" y="1165018"/>
            <a:ext cx="3343409" cy="33434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4629" y="4408599"/>
            <a:ext cx="924059" cy="4158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6348" y="5570413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2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25490" y="4508427"/>
            <a:ext cx="93752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smtClean="0">
                <a:solidFill>
                  <a:srgbClr val="FF0000"/>
                </a:solidFill>
              </a:rPr>
              <a:t>six </a:t>
            </a:r>
            <a:r>
              <a:rPr lang="en-GB" sz="6600" b="1" dirty="0" err="1" smtClean="0"/>
              <a:t>heures</a:t>
            </a:r>
            <a:r>
              <a:rPr lang="en-GB" sz="6600" b="1" dirty="0" smtClean="0"/>
              <a:t> </a:t>
            </a:r>
            <a:r>
              <a:rPr lang="en-GB" sz="6600" b="1" dirty="0" smtClean="0">
                <a:solidFill>
                  <a:srgbClr val="002060"/>
                </a:solidFill>
              </a:rPr>
              <a:t>et quart</a:t>
            </a:r>
            <a:r>
              <a:rPr lang="en-GB" sz="6600" b="1" dirty="0" smtClean="0"/>
              <a:t>.</a:t>
            </a:r>
            <a:endParaRPr lang="en-GB" sz="6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837" y="1036766"/>
            <a:ext cx="3368630" cy="33686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446" y="4405396"/>
            <a:ext cx="924059" cy="4158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7254" y="5487685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56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374" y="103032"/>
            <a:ext cx="4960983" cy="49609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257577" y="4508427"/>
            <a:ext cx="96588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smtClean="0"/>
              <a:t>            </a:t>
            </a:r>
            <a:r>
              <a:rPr lang="en-GB" sz="7200" b="1" dirty="0" err="1" smtClean="0"/>
              <a:t>heures</a:t>
            </a:r>
            <a:r>
              <a:rPr lang="en-GB" sz="7200" b="1" dirty="0" smtClean="0"/>
              <a:t> </a:t>
            </a:r>
            <a:r>
              <a:rPr lang="en-GB" sz="7200" b="1" dirty="0" smtClean="0">
                <a:solidFill>
                  <a:srgbClr val="002060"/>
                </a:solidFill>
              </a:rPr>
              <a:t>et quart</a:t>
            </a:r>
            <a:r>
              <a:rPr lang="en-GB" sz="7200" b="1" dirty="0" smtClean="0"/>
              <a:t>.</a:t>
            </a:r>
            <a:endParaRPr lang="en-GB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5645" y="4511842"/>
            <a:ext cx="2283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 smtClean="0">
                <a:solidFill>
                  <a:srgbClr val="FF0000"/>
                </a:solidFill>
              </a:rPr>
              <a:t>trois</a:t>
            </a:r>
            <a:endParaRPr lang="en-GB" sz="96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486" y="4505012"/>
            <a:ext cx="924059" cy="4158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0589" y="5554521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50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2096371" y="4371301"/>
            <a:ext cx="96588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smtClean="0"/>
              <a:t>            </a:t>
            </a:r>
            <a:r>
              <a:rPr lang="en-GB" sz="7200" b="1" dirty="0" err="1" smtClean="0"/>
              <a:t>heures</a:t>
            </a:r>
            <a:endParaRPr lang="en-GB" sz="8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5186" y="4351039"/>
            <a:ext cx="2283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 err="1" smtClean="0">
                <a:solidFill>
                  <a:srgbClr val="FF0000"/>
                </a:solidFill>
              </a:rPr>
              <a:t>neuf</a:t>
            </a:r>
            <a:endParaRPr lang="en-GB" sz="8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8695" y="4373762"/>
            <a:ext cx="4687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 smtClean="0">
                <a:solidFill>
                  <a:srgbClr val="002060"/>
                </a:solidFill>
              </a:rPr>
              <a:t>et quart.</a:t>
            </a:r>
            <a:endParaRPr lang="en-GB" sz="7200" dirty="0"/>
          </a:p>
        </p:txBody>
      </p:sp>
      <p:sp>
        <p:nvSpPr>
          <p:cNvPr id="8" name="AutoShape 2" descr="Image result for clock 11.30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871" y="1048723"/>
            <a:ext cx="3180008" cy="33023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7812" y="4351039"/>
            <a:ext cx="924059" cy="4158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7718" y="5551368"/>
            <a:ext cx="772129" cy="78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0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25490" y="4508427"/>
            <a:ext cx="93752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>
                <a:solidFill>
                  <a:srgbClr val="FF0000"/>
                </a:solidFill>
              </a:rPr>
              <a:t>cinq </a:t>
            </a:r>
            <a:r>
              <a:rPr lang="en-GB" sz="6000" b="1" dirty="0" err="1" smtClean="0"/>
              <a:t>heures</a:t>
            </a:r>
            <a:r>
              <a:rPr lang="en-GB" sz="6000" b="1" dirty="0" smtClean="0"/>
              <a:t> </a:t>
            </a:r>
            <a:r>
              <a:rPr lang="en-GB" sz="6000" b="1" dirty="0" err="1" smtClean="0">
                <a:solidFill>
                  <a:srgbClr val="002060"/>
                </a:solidFill>
              </a:rPr>
              <a:t>moins</a:t>
            </a:r>
            <a:r>
              <a:rPr lang="en-GB" sz="6000" b="1" dirty="0" smtClean="0">
                <a:solidFill>
                  <a:srgbClr val="002060"/>
                </a:solidFill>
              </a:rPr>
              <a:t> le quart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636" y="862886"/>
            <a:ext cx="3625032" cy="34981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0088" y="4431975"/>
            <a:ext cx="924059" cy="4158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791" y="5465971"/>
            <a:ext cx="742722" cy="639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197" y="5347637"/>
            <a:ext cx="614632" cy="7576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0698" y="5399559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97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25490" y="4508427"/>
            <a:ext cx="93752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err="1" smtClean="0">
                <a:solidFill>
                  <a:srgbClr val="FF0000"/>
                </a:solidFill>
              </a:rPr>
              <a:t>neuf</a:t>
            </a:r>
            <a:r>
              <a:rPr lang="en-GB" sz="6000" b="1" dirty="0" smtClean="0">
                <a:solidFill>
                  <a:srgbClr val="FF0000"/>
                </a:solidFill>
              </a:rPr>
              <a:t> </a:t>
            </a:r>
            <a:r>
              <a:rPr lang="en-GB" sz="6000" b="1" dirty="0" err="1" smtClean="0"/>
              <a:t>heures</a:t>
            </a:r>
            <a:r>
              <a:rPr lang="en-GB" sz="6000" b="1" dirty="0" smtClean="0"/>
              <a:t> </a:t>
            </a:r>
            <a:r>
              <a:rPr lang="en-GB" sz="6000" b="1" dirty="0" err="1" smtClean="0">
                <a:solidFill>
                  <a:srgbClr val="002060"/>
                </a:solidFill>
              </a:rPr>
              <a:t>moins</a:t>
            </a:r>
            <a:r>
              <a:rPr lang="en-GB" sz="6000" b="1" dirty="0" smtClean="0">
                <a:solidFill>
                  <a:srgbClr val="002060"/>
                </a:solidFill>
              </a:rPr>
              <a:t> le quart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950" y="679442"/>
            <a:ext cx="3038877" cy="38289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4787" y="4470612"/>
            <a:ext cx="924059" cy="4158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791" y="5465971"/>
            <a:ext cx="742722" cy="639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197" y="5347637"/>
            <a:ext cx="614632" cy="7576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3885" y="5428619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19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159098" y="4539431"/>
            <a:ext cx="965888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6600" b="1" dirty="0" smtClean="0"/>
              <a:t>            </a:t>
            </a:r>
            <a:r>
              <a:rPr lang="en-GB" sz="6600" b="1" dirty="0" err="1" smtClean="0"/>
              <a:t>heures</a:t>
            </a:r>
            <a:r>
              <a:rPr lang="en-GB" sz="6600" b="1" dirty="0" smtClean="0"/>
              <a:t> </a:t>
            </a:r>
            <a:r>
              <a:rPr lang="en-GB" sz="6600" b="1" dirty="0" err="1" smtClean="0">
                <a:solidFill>
                  <a:srgbClr val="002060"/>
                </a:solidFill>
              </a:rPr>
              <a:t>moins</a:t>
            </a:r>
            <a:r>
              <a:rPr lang="en-GB" sz="6600" b="1" dirty="0" smtClean="0">
                <a:solidFill>
                  <a:srgbClr val="002060"/>
                </a:solidFill>
              </a:rPr>
              <a:t> le quart</a:t>
            </a:r>
            <a:r>
              <a:rPr lang="en-GB" sz="6600" b="1" dirty="0" smtClean="0"/>
              <a:t>.</a:t>
            </a:r>
            <a:endParaRPr lang="en-GB" sz="7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9093" y="4539431"/>
            <a:ext cx="27347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err="1" smtClean="0">
                <a:solidFill>
                  <a:srgbClr val="FF0000"/>
                </a:solidFill>
              </a:rPr>
              <a:t>quatre</a:t>
            </a:r>
            <a:endParaRPr lang="en-GB" sz="96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061" y="1056685"/>
            <a:ext cx="4311623" cy="36060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9175" y="5439513"/>
            <a:ext cx="924059" cy="4158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5089" y="4434045"/>
            <a:ext cx="497706" cy="4284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3239" y="4315711"/>
            <a:ext cx="411872" cy="5077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2257" y="5513442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30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94341" y="3333210"/>
            <a:ext cx="30738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smtClean="0"/>
              <a:t>          </a:t>
            </a:r>
            <a:r>
              <a:rPr lang="en-GB" sz="7200" b="1" dirty="0" err="1" smtClean="0"/>
              <a:t>heure</a:t>
            </a:r>
            <a:r>
              <a:rPr lang="en-GB" sz="7200" b="1" dirty="0" smtClean="0">
                <a:solidFill>
                  <a:srgbClr val="FF0000"/>
                </a:solidFill>
              </a:rPr>
              <a:t>_</a:t>
            </a:r>
            <a:endParaRPr lang="en-GB" sz="8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5341" y="4348872"/>
            <a:ext cx="2283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 err="1" smtClean="0">
                <a:solidFill>
                  <a:srgbClr val="FF0000"/>
                </a:solidFill>
              </a:rPr>
              <a:t>une</a:t>
            </a:r>
            <a:endParaRPr lang="en-GB" sz="8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71" y="4348872"/>
            <a:ext cx="46876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7200" b="1" dirty="0" err="1" smtClean="0">
                <a:solidFill>
                  <a:srgbClr val="002060"/>
                </a:solidFill>
              </a:rPr>
              <a:t>moins</a:t>
            </a:r>
            <a:r>
              <a:rPr lang="en-GB" sz="7200" b="1" dirty="0" smtClean="0">
                <a:solidFill>
                  <a:srgbClr val="002060"/>
                </a:solidFill>
              </a:rPr>
              <a:t> le quart.</a:t>
            </a:r>
            <a:endParaRPr lang="en-GB" sz="7200" dirty="0"/>
          </a:p>
        </p:txBody>
      </p:sp>
      <p:sp>
        <p:nvSpPr>
          <p:cNvPr id="8" name="AutoShape 2" descr="Image result for clock 11.30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871" y="817127"/>
            <a:ext cx="3577912" cy="35779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297" y="5441983"/>
            <a:ext cx="924059" cy="4158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3456" y="4186851"/>
            <a:ext cx="542364" cy="4840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9309" y="4068517"/>
            <a:ext cx="448828" cy="5736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8342" y="5410701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391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820" y="135709"/>
            <a:ext cx="6349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Today, we are going to: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9245" y="715076"/>
            <a:ext cx="83455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FF0000"/>
                </a:solidFill>
              </a:rPr>
              <a:t>start learning how to tell the time with </a:t>
            </a:r>
            <a:r>
              <a:rPr lang="en-GB" sz="3200" b="1" dirty="0" smtClean="0">
                <a:solidFill>
                  <a:srgbClr val="00CC00"/>
                </a:solidFill>
              </a:rPr>
              <a:t>o’clock</a:t>
            </a:r>
            <a:r>
              <a:rPr lang="en-GB" sz="3200" b="1" dirty="0" smtClean="0">
                <a:solidFill>
                  <a:srgbClr val="FF0000"/>
                </a:solidFill>
              </a:rPr>
              <a:t> in French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FF0000"/>
                </a:solidFill>
              </a:rPr>
              <a:t>start learning how to say </a:t>
            </a:r>
            <a:r>
              <a:rPr lang="en-GB" sz="3200" b="1" dirty="0" smtClean="0">
                <a:solidFill>
                  <a:srgbClr val="00CC00"/>
                </a:solidFill>
              </a:rPr>
              <a:t>half past, quarter past and quarter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FF0000"/>
                </a:solidFill>
              </a:rPr>
              <a:t>practice saying them in a sentence, using a help sheet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9245" y="4402125"/>
            <a:ext cx="83455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00CC00"/>
                </a:solidFill>
              </a:rPr>
              <a:t>keep practising </a:t>
            </a:r>
            <a:r>
              <a:rPr lang="en-GB" sz="3200" b="1" dirty="0" smtClean="0">
                <a:solidFill>
                  <a:srgbClr val="002060"/>
                </a:solidFill>
              </a:rPr>
              <a:t>recognising, saying and writing the time, with lots of games and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002060"/>
                </a:solidFill>
              </a:rPr>
              <a:t>start using the time in </a:t>
            </a:r>
            <a:r>
              <a:rPr lang="en-GB" sz="3200" b="1" dirty="0" smtClean="0">
                <a:solidFill>
                  <a:srgbClr val="00CC00"/>
                </a:solidFill>
              </a:rPr>
              <a:t>sentences</a:t>
            </a:r>
            <a:r>
              <a:rPr lang="en-GB" sz="3200" b="1" dirty="0" smtClean="0">
                <a:solidFill>
                  <a:srgbClr val="002060"/>
                </a:solidFill>
              </a:rPr>
              <a:t> e.g. to say what time we do things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1820" y="3850772"/>
            <a:ext cx="6349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Later on we are going to: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01015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843" y="851025"/>
            <a:ext cx="3518615" cy="35186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9245" y="103032"/>
            <a:ext cx="42629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 smtClean="0"/>
              <a:t>Il </a:t>
            </a:r>
            <a:r>
              <a:rPr lang="en-GB" sz="8800" b="1" dirty="0" err="1" smtClean="0"/>
              <a:t>est</a:t>
            </a:r>
            <a:r>
              <a:rPr lang="en-GB" sz="8800" b="1" dirty="0" smtClean="0"/>
              <a:t>…</a:t>
            </a:r>
            <a:endParaRPr lang="en-GB" sz="8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59920" y="4369640"/>
            <a:ext cx="36702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 dirty="0" err="1" smtClean="0">
                <a:solidFill>
                  <a:srgbClr val="00CC00"/>
                </a:solidFill>
              </a:rPr>
              <a:t>minuit</a:t>
            </a:r>
            <a:r>
              <a:rPr lang="en-GB" sz="8800" b="1" dirty="0" smtClean="0"/>
              <a:t>.</a:t>
            </a:r>
            <a:endParaRPr lang="en-GB" sz="8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011" y="3641279"/>
            <a:ext cx="981410" cy="9814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1458" y="3878935"/>
            <a:ext cx="876696" cy="7437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3279" y="4369640"/>
            <a:ext cx="26248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 dirty="0" smtClean="0">
                <a:solidFill>
                  <a:srgbClr val="00CC00"/>
                </a:solidFill>
              </a:rPr>
              <a:t>midi</a:t>
            </a:r>
            <a:r>
              <a:rPr lang="en-GB" sz="8800" b="1" dirty="0" smtClean="0"/>
              <a:t>.</a:t>
            </a:r>
            <a:endParaRPr lang="en-GB" sz="8800" b="1" dirty="0"/>
          </a:p>
        </p:txBody>
      </p:sp>
    </p:spTree>
    <p:extLst>
      <p:ext uri="{BB962C8B-B14F-4D97-AF65-F5344CB8AC3E}">
        <p14:creationId xmlns:p14="http://schemas.microsoft.com/office/powerpoint/2010/main" val="274382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77296" y="1636439"/>
            <a:ext cx="5203065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/>
              <a:t>a) </a:t>
            </a:r>
            <a:r>
              <a:rPr lang="en-GB" sz="6000" b="1" dirty="0" err="1" smtClean="0">
                <a:solidFill>
                  <a:srgbClr val="FF0000"/>
                </a:solidFill>
              </a:rPr>
              <a:t>une</a:t>
            </a:r>
            <a:r>
              <a:rPr lang="en-GB" sz="6000" b="1" dirty="0" smtClean="0">
                <a:solidFill>
                  <a:srgbClr val="FF0000"/>
                </a:solidFill>
              </a:rPr>
              <a:t> </a:t>
            </a:r>
            <a:r>
              <a:rPr lang="en-GB" sz="6000" b="1" dirty="0" err="1" smtClean="0"/>
              <a:t>heures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77296" y="3398699"/>
            <a:ext cx="5203065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/>
              <a:t>b</a:t>
            </a:r>
            <a:r>
              <a:rPr lang="en-GB" sz="6000" b="1" dirty="0" smtClean="0"/>
              <a:t>) </a:t>
            </a:r>
            <a:r>
              <a:rPr lang="en-GB" sz="6000" b="1" dirty="0" err="1" smtClean="0">
                <a:solidFill>
                  <a:srgbClr val="FF0000"/>
                </a:solidFill>
              </a:rPr>
              <a:t>une</a:t>
            </a:r>
            <a:r>
              <a:rPr lang="en-GB" sz="6000" b="1" dirty="0" smtClean="0">
                <a:solidFill>
                  <a:srgbClr val="FF0000"/>
                </a:solidFill>
              </a:rPr>
              <a:t> </a:t>
            </a:r>
            <a:r>
              <a:rPr lang="en-GB" sz="6000" b="1" dirty="0" err="1" smtClean="0"/>
              <a:t>heure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784" y="204834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25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77296" y="1636439"/>
            <a:ext cx="5203065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/>
              <a:t>a) </a:t>
            </a:r>
            <a:r>
              <a:rPr lang="en-GB" sz="6000" b="1" dirty="0" smtClean="0">
                <a:solidFill>
                  <a:srgbClr val="FF0000"/>
                </a:solidFill>
              </a:rPr>
              <a:t>sept </a:t>
            </a:r>
            <a:r>
              <a:rPr lang="en-GB" sz="6000" b="1" dirty="0" err="1" smtClean="0"/>
              <a:t>heures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77296" y="3398699"/>
            <a:ext cx="5203065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/>
              <a:t>b</a:t>
            </a:r>
            <a:r>
              <a:rPr lang="en-GB" sz="6000" b="1" dirty="0" smtClean="0"/>
              <a:t>) </a:t>
            </a:r>
            <a:r>
              <a:rPr lang="en-GB" sz="6000" b="1" dirty="0" err="1" smtClean="0">
                <a:solidFill>
                  <a:srgbClr val="FF0000"/>
                </a:solidFill>
              </a:rPr>
              <a:t>huit</a:t>
            </a:r>
            <a:r>
              <a:rPr lang="en-GB" sz="6000" b="1" dirty="0" smtClean="0">
                <a:solidFill>
                  <a:srgbClr val="FF0000"/>
                </a:solidFill>
              </a:rPr>
              <a:t> </a:t>
            </a:r>
            <a:r>
              <a:rPr lang="en-GB" sz="6000" b="1" dirty="0" err="1" smtClean="0"/>
              <a:t>heures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451" y="198395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39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99" y="2191371"/>
            <a:ext cx="3223689" cy="241465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77295" y="1224729"/>
            <a:ext cx="5203065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/>
              <a:t>a) </a:t>
            </a:r>
            <a:r>
              <a:rPr lang="en-GB" sz="6000" b="1" dirty="0" smtClean="0">
                <a:solidFill>
                  <a:srgbClr val="FF0000"/>
                </a:solidFill>
              </a:rPr>
              <a:t>sept </a:t>
            </a:r>
            <a:r>
              <a:rPr lang="en-GB" sz="6000" b="1" dirty="0" err="1" smtClean="0"/>
              <a:t>heures</a:t>
            </a:r>
            <a:r>
              <a:rPr lang="en-GB" sz="6000" b="1" dirty="0" smtClean="0"/>
              <a:t> </a:t>
            </a:r>
            <a:r>
              <a:rPr lang="en-GB" sz="6000" b="1" dirty="0" smtClean="0">
                <a:solidFill>
                  <a:srgbClr val="002060"/>
                </a:solidFill>
              </a:rPr>
              <a:t>et </a:t>
            </a:r>
            <a:r>
              <a:rPr lang="en-GB" sz="6000" b="1" dirty="0" err="1" smtClean="0">
                <a:solidFill>
                  <a:srgbClr val="002060"/>
                </a:solidFill>
              </a:rPr>
              <a:t>demie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77296" y="3398699"/>
            <a:ext cx="5203065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/>
              <a:t>b</a:t>
            </a:r>
            <a:r>
              <a:rPr lang="en-GB" sz="6000" b="1" dirty="0" smtClean="0"/>
              <a:t>) </a:t>
            </a:r>
            <a:r>
              <a:rPr lang="en-GB" sz="6000" b="1" dirty="0" smtClean="0">
                <a:solidFill>
                  <a:srgbClr val="FF0000"/>
                </a:solidFill>
              </a:rPr>
              <a:t>sept </a:t>
            </a:r>
            <a:r>
              <a:rPr lang="en-GB" sz="6000" b="1" dirty="0" err="1" smtClean="0"/>
              <a:t>heures</a:t>
            </a:r>
            <a:r>
              <a:rPr lang="en-GB" sz="6000" b="1" dirty="0" smtClean="0"/>
              <a:t> </a:t>
            </a:r>
            <a:r>
              <a:rPr lang="en-GB" sz="6000" b="1" dirty="0" smtClean="0">
                <a:solidFill>
                  <a:srgbClr val="002060"/>
                </a:solidFill>
              </a:rPr>
              <a:t>et quart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</p:spTree>
    <p:extLst>
      <p:ext uri="{BB962C8B-B14F-4D97-AF65-F5344CB8AC3E}">
        <p14:creationId xmlns:p14="http://schemas.microsoft.com/office/powerpoint/2010/main" val="265207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77295" y="1224729"/>
            <a:ext cx="5203065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/>
              <a:t>a) </a:t>
            </a:r>
            <a:r>
              <a:rPr lang="en-GB" sz="6000" b="1" dirty="0" err="1" smtClean="0">
                <a:solidFill>
                  <a:srgbClr val="FF0000"/>
                </a:solidFill>
              </a:rPr>
              <a:t>neuf</a:t>
            </a:r>
            <a:r>
              <a:rPr lang="en-GB" sz="6000" b="1" dirty="0" smtClean="0">
                <a:solidFill>
                  <a:srgbClr val="FF0000"/>
                </a:solidFill>
              </a:rPr>
              <a:t> </a:t>
            </a:r>
            <a:r>
              <a:rPr lang="en-GB" sz="6000" b="1" dirty="0" err="1" smtClean="0"/>
              <a:t>heures</a:t>
            </a:r>
            <a:r>
              <a:rPr lang="en-GB" sz="6000" b="1" dirty="0" smtClean="0"/>
              <a:t> </a:t>
            </a:r>
            <a:r>
              <a:rPr lang="en-GB" sz="6000" b="1" dirty="0" smtClean="0">
                <a:solidFill>
                  <a:srgbClr val="002060"/>
                </a:solidFill>
              </a:rPr>
              <a:t>et quart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77296" y="3398699"/>
            <a:ext cx="5203065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/>
              <a:t>b</a:t>
            </a:r>
            <a:r>
              <a:rPr lang="en-GB" sz="6000" b="1" dirty="0" smtClean="0"/>
              <a:t>) </a:t>
            </a:r>
            <a:r>
              <a:rPr lang="en-GB" sz="6000" b="1" dirty="0" err="1" smtClean="0">
                <a:solidFill>
                  <a:srgbClr val="FF0000"/>
                </a:solidFill>
              </a:rPr>
              <a:t>neuf</a:t>
            </a:r>
            <a:r>
              <a:rPr lang="en-GB" sz="6000" b="1" dirty="0" smtClean="0">
                <a:solidFill>
                  <a:srgbClr val="FF0000"/>
                </a:solidFill>
              </a:rPr>
              <a:t> </a:t>
            </a:r>
            <a:r>
              <a:rPr lang="en-GB" sz="6000" b="1" dirty="0" err="1" smtClean="0"/>
              <a:t>heures</a:t>
            </a:r>
            <a:r>
              <a:rPr lang="en-GB" sz="6000" b="1" dirty="0" smtClean="0"/>
              <a:t> </a:t>
            </a:r>
            <a:r>
              <a:rPr lang="en-GB" sz="6000" b="1" dirty="0" err="1" smtClean="0">
                <a:solidFill>
                  <a:srgbClr val="002060"/>
                </a:solidFill>
              </a:rPr>
              <a:t>moins</a:t>
            </a:r>
            <a:r>
              <a:rPr lang="en-GB" sz="6000" b="1" dirty="0" smtClean="0">
                <a:solidFill>
                  <a:srgbClr val="002060"/>
                </a:solidFill>
              </a:rPr>
              <a:t> le quart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716" y="2007030"/>
            <a:ext cx="2227700" cy="231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34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77295" y="1224729"/>
            <a:ext cx="5203065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/>
              <a:t>a) </a:t>
            </a:r>
            <a:r>
              <a:rPr lang="en-GB" sz="6000" b="1" dirty="0" err="1" smtClean="0">
                <a:solidFill>
                  <a:srgbClr val="FF0000"/>
                </a:solidFill>
              </a:rPr>
              <a:t>onze</a:t>
            </a:r>
            <a:r>
              <a:rPr lang="en-GB" sz="6000" b="1" dirty="0" smtClean="0">
                <a:solidFill>
                  <a:srgbClr val="FF0000"/>
                </a:solidFill>
              </a:rPr>
              <a:t> </a:t>
            </a:r>
            <a:r>
              <a:rPr lang="en-GB" sz="6000" b="1" dirty="0" err="1" smtClean="0"/>
              <a:t>heures</a:t>
            </a:r>
            <a:r>
              <a:rPr lang="en-GB" sz="6000" b="1" dirty="0" smtClean="0"/>
              <a:t> </a:t>
            </a:r>
            <a:r>
              <a:rPr lang="en-GB" sz="6000" b="1" dirty="0" smtClean="0">
                <a:solidFill>
                  <a:srgbClr val="002060"/>
                </a:solidFill>
              </a:rPr>
              <a:t>et quart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77296" y="3398699"/>
            <a:ext cx="5203065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/>
              <a:t>b</a:t>
            </a:r>
            <a:r>
              <a:rPr lang="en-GB" sz="6000" b="1" dirty="0" smtClean="0"/>
              <a:t>) </a:t>
            </a:r>
            <a:r>
              <a:rPr lang="en-GB" sz="6000" b="1" dirty="0" err="1" smtClean="0">
                <a:solidFill>
                  <a:srgbClr val="FF0000"/>
                </a:solidFill>
              </a:rPr>
              <a:t>onze</a:t>
            </a:r>
            <a:r>
              <a:rPr lang="en-GB" sz="6000" b="1" dirty="0" smtClean="0">
                <a:solidFill>
                  <a:srgbClr val="FF0000"/>
                </a:solidFill>
              </a:rPr>
              <a:t> </a:t>
            </a:r>
            <a:r>
              <a:rPr lang="en-GB" sz="6000" b="1" dirty="0" err="1" smtClean="0"/>
              <a:t>heures</a:t>
            </a:r>
            <a:r>
              <a:rPr lang="en-GB" sz="6000" b="1" dirty="0" smtClean="0"/>
              <a:t> </a:t>
            </a:r>
            <a:r>
              <a:rPr lang="en-GB" sz="6000" b="1" dirty="0" err="1" smtClean="0">
                <a:solidFill>
                  <a:srgbClr val="002060"/>
                </a:solidFill>
              </a:rPr>
              <a:t>moins</a:t>
            </a:r>
            <a:r>
              <a:rPr lang="en-GB" sz="6000" b="1" dirty="0" smtClean="0">
                <a:solidFill>
                  <a:srgbClr val="002060"/>
                </a:solidFill>
              </a:rPr>
              <a:t> le quart</a:t>
            </a:r>
            <a:r>
              <a:rPr lang="en-GB" sz="6000" b="1" dirty="0" smtClean="0"/>
              <a:t>.</a:t>
            </a:r>
            <a:endParaRPr lang="en-GB" sz="6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66" y="2188823"/>
            <a:ext cx="2668512" cy="241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19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898" y="195713"/>
            <a:ext cx="6172200" cy="691586"/>
          </a:xfrm>
        </p:spPr>
        <p:txBody>
          <a:bodyPr>
            <a:noAutofit/>
          </a:bodyPr>
          <a:lstStyle/>
          <a:p>
            <a:pPr algn="ctr"/>
            <a:r>
              <a:rPr lang="fr-FR" sz="6000" b="1" dirty="0" smtClean="0"/>
              <a:t>Morpion</a:t>
            </a:r>
            <a:r>
              <a:rPr lang="en-GB" sz="6000" b="1" dirty="0" smtClean="0"/>
              <a:t>!</a:t>
            </a:r>
            <a:endParaRPr lang="en-GB" sz="60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759576" y="1030309"/>
          <a:ext cx="5898522" cy="4765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174"/>
                <a:gridCol w="1966174"/>
                <a:gridCol w="1966174"/>
              </a:tblGrid>
              <a:tr h="158839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839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839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360" y="1236977"/>
            <a:ext cx="1213230" cy="12132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1424" y="1212359"/>
            <a:ext cx="1239229" cy="12624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297" y="1212359"/>
            <a:ext cx="1261391" cy="12336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3137" y="2765000"/>
            <a:ext cx="1295802" cy="12958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1424" y="4350978"/>
            <a:ext cx="1316261" cy="13162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0796" y="4350978"/>
            <a:ext cx="1300794" cy="13066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4578" y="2788070"/>
            <a:ext cx="1272732" cy="12727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58612" y="2820296"/>
            <a:ext cx="1482076" cy="120827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25866" y="4350978"/>
            <a:ext cx="1280844" cy="1280844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>
          <a:xfrm>
            <a:off x="365436" y="229135"/>
            <a:ext cx="2240924" cy="618184"/>
          </a:xfrm>
          <a:prstGeom prst="wedgeRoundRectCallout">
            <a:avLst>
              <a:gd name="adj1" fmla="val -57040"/>
              <a:gd name="adj2" fmla="val 100000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Il </a:t>
            </a:r>
            <a:r>
              <a:rPr lang="en-GB" b="1" dirty="0" err="1" smtClean="0"/>
              <a:t>est</a:t>
            </a:r>
            <a:r>
              <a:rPr lang="en-GB" b="1" dirty="0" smtClean="0"/>
              <a:t> _____ </a:t>
            </a:r>
            <a:r>
              <a:rPr lang="en-GB" b="1" dirty="0" err="1" smtClean="0"/>
              <a:t>heure</a:t>
            </a:r>
            <a:r>
              <a:rPr lang="en-GB" b="1" dirty="0" smtClean="0"/>
              <a:t>(s).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9310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898" y="195713"/>
            <a:ext cx="6172200" cy="691586"/>
          </a:xfrm>
        </p:spPr>
        <p:txBody>
          <a:bodyPr>
            <a:noAutofit/>
          </a:bodyPr>
          <a:lstStyle/>
          <a:p>
            <a:pPr algn="ctr"/>
            <a:r>
              <a:rPr lang="fr-FR" sz="6000" b="1" dirty="0" smtClean="0"/>
              <a:t>Morpion</a:t>
            </a:r>
            <a:r>
              <a:rPr lang="en-GB" sz="6000" b="1" dirty="0" smtClean="0"/>
              <a:t>!</a:t>
            </a:r>
            <a:endParaRPr lang="en-GB" sz="60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759576" y="1030309"/>
          <a:ext cx="5898522" cy="4765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174"/>
                <a:gridCol w="1966174"/>
                <a:gridCol w="1966174"/>
              </a:tblGrid>
              <a:tr h="158839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839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839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772" y="1258908"/>
            <a:ext cx="1263203" cy="12057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649" y="4404575"/>
            <a:ext cx="1221078" cy="12210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772" y="2693292"/>
            <a:ext cx="1444580" cy="14445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0649" y="1254517"/>
            <a:ext cx="1221078" cy="12101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2766" y="4284222"/>
            <a:ext cx="1466044" cy="1341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2766" y="2782138"/>
            <a:ext cx="1261526" cy="12615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4564" y="4383511"/>
            <a:ext cx="1204411" cy="12044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04822" y="2770932"/>
            <a:ext cx="1272732" cy="12727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11424" y="1212359"/>
            <a:ext cx="1239229" cy="12624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23020" y="1166545"/>
            <a:ext cx="1314120" cy="1308279"/>
          </a:xfrm>
          <a:prstGeom prst="rect">
            <a:avLst/>
          </a:prstGeom>
        </p:spPr>
      </p:pic>
      <p:sp>
        <p:nvSpPr>
          <p:cNvPr id="15" name="Rounded Rectangular Callout 14"/>
          <p:cNvSpPr/>
          <p:nvPr/>
        </p:nvSpPr>
        <p:spPr>
          <a:xfrm>
            <a:off x="6709992" y="281992"/>
            <a:ext cx="2240924" cy="618184"/>
          </a:xfrm>
          <a:prstGeom prst="wedgeRoundRectCallout">
            <a:avLst>
              <a:gd name="adj1" fmla="val 48707"/>
              <a:gd name="adj2" fmla="val 10416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Il </a:t>
            </a:r>
            <a:r>
              <a:rPr lang="en-GB" b="1" dirty="0" err="1" smtClean="0"/>
              <a:t>est</a:t>
            </a:r>
            <a:r>
              <a:rPr lang="en-GB" b="1" dirty="0" smtClean="0"/>
              <a:t> _____ </a:t>
            </a:r>
            <a:r>
              <a:rPr lang="en-GB" b="1" dirty="0" err="1" smtClean="0"/>
              <a:t>heure</a:t>
            </a:r>
            <a:r>
              <a:rPr lang="en-GB" b="1" dirty="0" smtClean="0"/>
              <a:t>(s) et </a:t>
            </a:r>
            <a:r>
              <a:rPr lang="en-GB" b="1" dirty="0" err="1" smtClean="0"/>
              <a:t>demie</a:t>
            </a:r>
            <a:r>
              <a:rPr lang="en-GB" b="1" dirty="0" smtClean="0"/>
              <a:t>.</a:t>
            </a:r>
            <a:endParaRPr lang="en-GB" b="1" dirty="0"/>
          </a:p>
        </p:txBody>
      </p:sp>
      <p:sp>
        <p:nvSpPr>
          <p:cNvPr id="16" name="Rounded Rectangular Callout 15"/>
          <p:cNvSpPr/>
          <p:nvPr/>
        </p:nvSpPr>
        <p:spPr>
          <a:xfrm>
            <a:off x="365436" y="281992"/>
            <a:ext cx="2240924" cy="618184"/>
          </a:xfrm>
          <a:prstGeom prst="wedgeRoundRectCallout">
            <a:avLst>
              <a:gd name="adj1" fmla="val -55891"/>
              <a:gd name="adj2" fmla="val 118750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Il </a:t>
            </a:r>
            <a:r>
              <a:rPr lang="en-GB" b="1" dirty="0" err="1" smtClean="0"/>
              <a:t>est</a:t>
            </a:r>
            <a:r>
              <a:rPr lang="en-GB" b="1" dirty="0" smtClean="0"/>
              <a:t> _____ </a:t>
            </a:r>
            <a:r>
              <a:rPr lang="en-GB" b="1" dirty="0" err="1" smtClean="0"/>
              <a:t>heure</a:t>
            </a:r>
            <a:r>
              <a:rPr lang="en-GB" b="1" dirty="0" smtClean="0"/>
              <a:t>(s).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1163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898" y="195713"/>
            <a:ext cx="6172200" cy="691586"/>
          </a:xfrm>
        </p:spPr>
        <p:txBody>
          <a:bodyPr>
            <a:noAutofit/>
          </a:bodyPr>
          <a:lstStyle/>
          <a:p>
            <a:pPr algn="ctr"/>
            <a:r>
              <a:rPr lang="fr-FR" sz="6000" b="1" dirty="0" smtClean="0"/>
              <a:t>Morpion</a:t>
            </a:r>
            <a:r>
              <a:rPr lang="en-GB" sz="6000" b="1" dirty="0" smtClean="0"/>
              <a:t>!</a:t>
            </a:r>
            <a:endParaRPr lang="en-GB" sz="60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759576" y="1030309"/>
          <a:ext cx="5898522" cy="4765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174"/>
                <a:gridCol w="1966174"/>
                <a:gridCol w="1966174"/>
              </a:tblGrid>
              <a:tr h="158839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839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839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967" y="2782440"/>
            <a:ext cx="1329139" cy="13291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499" y="1167953"/>
            <a:ext cx="1348462" cy="13484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7652" y="1208136"/>
            <a:ext cx="1308279" cy="13082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6540" y="4289470"/>
            <a:ext cx="1062379" cy="13385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6879" y="2924106"/>
            <a:ext cx="1045804" cy="10458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9802" y="4435865"/>
            <a:ext cx="1045804" cy="10458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8559" y="4718384"/>
            <a:ext cx="480765" cy="4807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5968" y="3241741"/>
            <a:ext cx="483916" cy="4105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13043" y="4311349"/>
            <a:ext cx="1294839" cy="12948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73499" y="2786530"/>
            <a:ext cx="1381527" cy="12527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64315" y="1186978"/>
            <a:ext cx="1316261" cy="1310411"/>
          </a:xfrm>
          <a:prstGeom prst="rect">
            <a:avLst/>
          </a:prstGeom>
        </p:spPr>
      </p:pic>
      <p:sp>
        <p:nvSpPr>
          <p:cNvPr id="15" name="Rounded Rectangular Callout 14"/>
          <p:cNvSpPr/>
          <p:nvPr/>
        </p:nvSpPr>
        <p:spPr>
          <a:xfrm>
            <a:off x="6709992" y="281992"/>
            <a:ext cx="2240924" cy="618184"/>
          </a:xfrm>
          <a:prstGeom prst="wedgeRoundRectCallout">
            <a:avLst>
              <a:gd name="adj1" fmla="val 48707"/>
              <a:gd name="adj2" fmla="val 10416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Il </a:t>
            </a:r>
            <a:r>
              <a:rPr lang="en-GB" b="1" dirty="0" err="1" smtClean="0"/>
              <a:t>est</a:t>
            </a:r>
            <a:r>
              <a:rPr lang="en-GB" b="1" dirty="0" smtClean="0"/>
              <a:t> _____ </a:t>
            </a:r>
            <a:r>
              <a:rPr lang="en-GB" b="1" dirty="0" err="1" smtClean="0"/>
              <a:t>heure</a:t>
            </a:r>
            <a:r>
              <a:rPr lang="en-GB" b="1" dirty="0" smtClean="0"/>
              <a:t>(s) </a:t>
            </a:r>
            <a:r>
              <a:rPr lang="en-GB" b="1" dirty="0" err="1" smtClean="0"/>
              <a:t>moins</a:t>
            </a:r>
            <a:r>
              <a:rPr lang="en-GB" b="1" dirty="0" smtClean="0"/>
              <a:t> le quart.</a:t>
            </a:r>
            <a:endParaRPr lang="en-GB" b="1" dirty="0"/>
          </a:p>
        </p:txBody>
      </p:sp>
      <p:sp>
        <p:nvSpPr>
          <p:cNvPr id="16" name="Rounded Rectangular Callout 15"/>
          <p:cNvSpPr/>
          <p:nvPr/>
        </p:nvSpPr>
        <p:spPr>
          <a:xfrm>
            <a:off x="193080" y="299570"/>
            <a:ext cx="2240924" cy="618184"/>
          </a:xfrm>
          <a:prstGeom prst="wedgeRoundRectCallout">
            <a:avLst>
              <a:gd name="adj1" fmla="val -50144"/>
              <a:gd name="adj2" fmla="val 112500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Il </a:t>
            </a:r>
            <a:r>
              <a:rPr lang="en-GB" b="1" dirty="0" err="1" smtClean="0"/>
              <a:t>est</a:t>
            </a:r>
            <a:r>
              <a:rPr lang="en-GB" b="1" dirty="0" smtClean="0"/>
              <a:t> _____ </a:t>
            </a:r>
            <a:r>
              <a:rPr lang="en-GB" b="1" dirty="0" err="1" smtClean="0"/>
              <a:t>heure</a:t>
            </a:r>
            <a:r>
              <a:rPr lang="en-GB" b="1" dirty="0" smtClean="0"/>
              <a:t>(s) et quart.</a:t>
            </a:r>
            <a:endParaRPr lang="en-GB" b="1" dirty="0"/>
          </a:p>
        </p:txBody>
      </p:sp>
      <p:sp>
        <p:nvSpPr>
          <p:cNvPr id="17" name="Rounded Rectangular Callout 16"/>
          <p:cNvSpPr/>
          <p:nvPr/>
        </p:nvSpPr>
        <p:spPr>
          <a:xfrm>
            <a:off x="3451536" y="5902945"/>
            <a:ext cx="2240924" cy="618184"/>
          </a:xfrm>
          <a:prstGeom prst="wedgeRoundRectCallout">
            <a:avLst>
              <a:gd name="adj1" fmla="val -50144"/>
              <a:gd name="adj2" fmla="val 8333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Il </a:t>
            </a:r>
            <a:r>
              <a:rPr lang="en-GB" b="1" dirty="0" err="1" smtClean="0"/>
              <a:t>est</a:t>
            </a:r>
            <a:r>
              <a:rPr lang="en-GB" b="1" dirty="0" smtClean="0"/>
              <a:t> midi / </a:t>
            </a:r>
            <a:r>
              <a:rPr lang="en-GB" b="1" dirty="0" err="1" smtClean="0"/>
              <a:t>minuit</a:t>
            </a:r>
            <a:r>
              <a:rPr lang="en-GB" b="1" dirty="0" smtClean="0"/>
              <a:t>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2219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820" y="135709"/>
            <a:ext cx="6349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Today, we are going to: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9245" y="715076"/>
            <a:ext cx="83455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FF0000"/>
                </a:solidFill>
              </a:rPr>
              <a:t>start learning how to tell the time with </a:t>
            </a:r>
            <a:r>
              <a:rPr lang="en-GB" sz="3200" b="1" dirty="0" smtClean="0">
                <a:solidFill>
                  <a:srgbClr val="00CC00"/>
                </a:solidFill>
              </a:rPr>
              <a:t>o’clock</a:t>
            </a:r>
            <a:r>
              <a:rPr lang="en-GB" sz="3200" b="1" dirty="0" smtClean="0">
                <a:solidFill>
                  <a:srgbClr val="FF0000"/>
                </a:solidFill>
              </a:rPr>
              <a:t> in French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FF0000"/>
                </a:solidFill>
              </a:rPr>
              <a:t>start learning how to say </a:t>
            </a:r>
            <a:r>
              <a:rPr lang="en-GB" sz="3200" b="1" dirty="0" smtClean="0">
                <a:solidFill>
                  <a:srgbClr val="00CC00"/>
                </a:solidFill>
              </a:rPr>
              <a:t>half past, quarter past and quarter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FF0000"/>
                </a:solidFill>
              </a:rPr>
              <a:t>practice saying them in a sentence, using a help sheet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9245" y="4402125"/>
            <a:ext cx="83455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00CC00"/>
                </a:solidFill>
              </a:rPr>
              <a:t>keep practising </a:t>
            </a:r>
            <a:r>
              <a:rPr lang="en-GB" sz="3200" b="1" dirty="0" smtClean="0">
                <a:solidFill>
                  <a:srgbClr val="002060"/>
                </a:solidFill>
              </a:rPr>
              <a:t>recognising, saying and writing the time, with lots of games and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solidFill>
                  <a:srgbClr val="002060"/>
                </a:solidFill>
              </a:rPr>
              <a:t>start using the time in </a:t>
            </a:r>
            <a:r>
              <a:rPr lang="en-GB" sz="3200" b="1" dirty="0" smtClean="0">
                <a:solidFill>
                  <a:srgbClr val="00CC00"/>
                </a:solidFill>
              </a:rPr>
              <a:t>sentences</a:t>
            </a:r>
            <a:r>
              <a:rPr lang="en-GB" sz="3200" b="1" dirty="0" smtClean="0">
                <a:solidFill>
                  <a:srgbClr val="002060"/>
                </a:solidFill>
              </a:rPr>
              <a:t> e.g. to say what time we do things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1820" y="3850772"/>
            <a:ext cx="6349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Later on we are going to: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6614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 smtClean="0"/>
              <a:t>Il </a:t>
            </a:r>
            <a:r>
              <a:rPr lang="en-GB" sz="8800" b="1" dirty="0" err="1" smtClean="0"/>
              <a:t>est</a:t>
            </a:r>
            <a:r>
              <a:rPr lang="en-GB" sz="8800" b="1" dirty="0" smtClean="0"/>
              <a:t>…</a:t>
            </a:r>
            <a:endParaRPr lang="en-GB" sz="8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689538" y="4273640"/>
            <a:ext cx="61067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 dirty="0" err="1" smtClean="0">
                <a:solidFill>
                  <a:srgbClr val="FF0000"/>
                </a:solidFill>
              </a:rPr>
              <a:t>une</a:t>
            </a:r>
            <a:r>
              <a:rPr lang="en-GB" sz="8800" b="1" dirty="0" smtClean="0">
                <a:solidFill>
                  <a:srgbClr val="FF0000"/>
                </a:solidFill>
              </a:rPr>
              <a:t> </a:t>
            </a:r>
            <a:r>
              <a:rPr lang="en-GB" sz="8800" b="1" dirty="0" err="1" smtClean="0"/>
              <a:t>heure</a:t>
            </a:r>
            <a:r>
              <a:rPr lang="en-GB" sz="8800" b="1" dirty="0" smtClean="0"/>
              <a:t>.</a:t>
            </a:r>
            <a:endParaRPr lang="en-GB" sz="8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9245" y="822907"/>
            <a:ext cx="3067318" cy="34507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364" y="5512761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53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7947" y="2167164"/>
            <a:ext cx="84549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hlinkClick r:id="rId2"/>
              </a:rPr>
              <a:t>https://</a:t>
            </a:r>
            <a:r>
              <a:rPr lang="en-GB" sz="2400" dirty="0" smtClean="0">
                <a:hlinkClick r:id="rId2"/>
              </a:rPr>
              <a:t>www.youtube.com/watch?v=0CKMaRwicSg&amp;app=desktop</a:t>
            </a:r>
            <a:endParaRPr lang="en-GB" sz="2400" dirty="0" smtClean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171" y="0"/>
            <a:ext cx="4703885" cy="235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65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023478"/>
            <a:ext cx="3578836" cy="3584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3376245" y="246184"/>
            <a:ext cx="5090747" cy="3349870"/>
          </a:xfrm>
          <a:prstGeom prst="wedgeRoundRectCallout">
            <a:avLst>
              <a:gd name="adj1" fmla="val -46227"/>
              <a:gd name="adj2" fmla="val 82742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err="1" smtClean="0">
                <a:solidFill>
                  <a:schemeClr val="tx1"/>
                </a:solidFill>
              </a:rPr>
              <a:t>Quelle</a:t>
            </a:r>
            <a:r>
              <a:rPr lang="en-GB" sz="6000" dirty="0" smtClean="0">
                <a:solidFill>
                  <a:schemeClr val="tx1"/>
                </a:solidFill>
              </a:rPr>
              <a:t> </a:t>
            </a:r>
            <a:r>
              <a:rPr lang="en-GB" sz="6000" dirty="0" err="1" smtClean="0">
                <a:solidFill>
                  <a:schemeClr val="tx1"/>
                </a:solidFill>
              </a:rPr>
              <a:t>heure</a:t>
            </a:r>
            <a:r>
              <a:rPr lang="en-GB" sz="6000" dirty="0" smtClean="0">
                <a:solidFill>
                  <a:schemeClr val="tx1"/>
                </a:solidFill>
              </a:rPr>
              <a:t> </a:t>
            </a:r>
            <a:r>
              <a:rPr lang="en-GB" sz="6000" dirty="0" err="1" smtClean="0">
                <a:solidFill>
                  <a:schemeClr val="tx1"/>
                </a:solidFill>
              </a:rPr>
              <a:t>est-il</a:t>
            </a:r>
            <a:r>
              <a:rPr lang="en-GB" sz="6000" dirty="0" smtClean="0">
                <a:solidFill>
                  <a:schemeClr val="tx1"/>
                </a:solidFill>
              </a:rPr>
              <a:t>, Monsieur Loup ?</a:t>
            </a:r>
            <a:endParaRPr lang="en-GB" sz="6000" dirty="0">
              <a:solidFill>
                <a:schemeClr val="tx1"/>
              </a:solidFill>
            </a:endParaRPr>
          </a:p>
        </p:txBody>
      </p:sp>
      <p:sp>
        <p:nvSpPr>
          <p:cNvPr id="4" name="AutoShape 4" descr="Image result for wol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6" descr="Image result for wol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01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 smtClean="0"/>
              <a:t>Il </a:t>
            </a:r>
            <a:r>
              <a:rPr lang="en-GB" sz="8800" b="1" dirty="0" err="1" smtClean="0"/>
              <a:t>est</a:t>
            </a:r>
            <a:r>
              <a:rPr lang="en-GB" sz="8800" b="1" dirty="0" smtClean="0"/>
              <a:t>…</a:t>
            </a:r>
            <a:endParaRPr lang="en-GB" sz="8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04823" y="4443671"/>
            <a:ext cx="729051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 dirty="0" err="1" smtClean="0">
                <a:solidFill>
                  <a:srgbClr val="FF0000"/>
                </a:solidFill>
              </a:rPr>
              <a:t>deux</a:t>
            </a:r>
            <a:r>
              <a:rPr lang="en-GB" sz="8800" b="1" dirty="0" smtClean="0">
                <a:solidFill>
                  <a:srgbClr val="FF0000"/>
                </a:solidFill>
              </a:rPr>
              <a:t> </a:t>
            </a:r>
            <a:r>
              <a:rPr lang="en-GB" sz="8800" b="1" dirty="0" err="1" smtClean="0"/>
              <a:t>heures</a:t>
            </a:r>
            <a:r>
              <a:rPr lang="en-GB" sz="8800" b="1" dirty="0" smtClean="0"/>
              <a:t>.</a:t>
            </a:r>
            <a:endParaRPr lang="en-GB" sz="8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336" y="615963"/>
            <a:ext cx="4071947" cy="40719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6821" y="5718823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5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 smtClean="0"/>
              <a:t>Il </a:t>
            </a:r>
            <a:r>
              <a:rPr lang="en-GB" sz="8800" b="1" dirty="0" err="1" smtClean="0"/>
              <a:t>est</a:t>
            </a:r>
            <a:r>
              <a:rPr lang="en-GB" sz="8800" b="1" dirty="0" smtClean="0"/>
              <a:t>…</a:t>
            </a:r>
            <a:endParaRPr lang="en-GB" sz="8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868214" y="4442005"/>
            <a:ext cx="42757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 dirty="0" err="1" smtClean="0"/>
              <a:t>heures</a:t>
            </a:r>
            <a:r>
              <a:rPr lang="en-GB" sz="8800" b="1" dirty="0" smtClean="0"/>
              <a:t>.</a:t>
            </a:r>
            <a:endParaRPr lang="en-GB" sz="8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292" y="862885"/>
            <a:ext cx="3521768" cy="35217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4643" y="4384653"/>
            <a:ext cx="22836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 smtClean="0">
                <a:solidFill>
                  <a:srgbClr val="FF0000"/>
                </a:solidFill>
              </a:rPr>
              <a:t>cinq</a:t>
            </a:r>
            <a:endParaRPr lang="en-GB" sz="88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6821" y="5718823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04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 smtClean="0"/>
              <a:t>Il </a:t>
            </a:r>
            <a:r>
              <a:rPr lang="en-GB" sz="8800" b="1" dirty="0" err="1" smtClean="0"/>
              <a:t>est</a:t>
            </a:r>
            <a:r>
              <a:rPr lang="en-GB" sz="8800" b="1" dirty="0" smtClean="0"/>
              <a:t>…</a:t>
            </a:r>
            <a:endParaRPr lang="en-GB" sz="8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50783" y="4350914"/>
            <a:ext cx="50114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 dirty="0" err="1" smtClean="0"/>
              <a:t>heures</a:t>
            </a:r>
            <a:r>
              <a:rPr lang="en-GB" sz="8800" b="1" dirty="0" smtClean="0"/>
              <a:t>.</a:t>
            </a:r>
            <a:endParaRPr lang="en-GB" sz="8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326" y="963742"/>
            <a:ext cx="3372118" cy="33871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7690" y="4350914"/>
            <a:ext cx="22836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 smtClean="0">
                <a:solidFill>
                  <a:srgbClr val="FF0000"/>
                </a:solidFill>
              </a:rPr>
              <a:t>dix</a:t>
            </a:r>
            <a:endParaRPr lang="en-GB" sz="88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6821" y="5718823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56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 smtClean="0"/>
              <a:t>Il </a:t>
            </a:r>
            <a:r>
              <a:rPr lang="en-GB" sz="8800" b="1" dirty="0" err="1" smtClean="0"/>
              <a:t>est</a:t>
            </a:r>
            <a:r>
              <a:rPr lang="en-GB" sz="8800" b="1" dirty="0" smtClean="0"/>
              <a:t>…</a:t>
            </a:r>
            <a:endParaRPr lang="en-GB" sz="8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14630" y="4343400"/>
            <a:ext cx="729051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 dirty="0" smtClean="0">
                <a:solidFill>
                  <a:srgbClr val="FF0000"/>
                </a:solidFill>
              </a:rPr>
              <a:t>trois </a:t>
            </a:r>
            <a:r>
              <a:rPr lang="en-GB" sz="8800" b="1" dirty="0" err="1" smtClean="0"/>
              <a:t>heures</a:t>
            </a:r>
            <a:r>
              <a:rPr lang="en-GB" sz="8800" b="1" dirty="0" smtClean="0"/>
              <a:t>.</a:t>
            </a:r>
            <a:endParaRPr lang="en-GB" sz="8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998" y="917620"/>
            <a:ext cx="3425780" cy="34257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6821" y="5718823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1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25490" y="4508427"/>
            <a:ext cx="93752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err="1" smtClean="0">
                <a:solidFill>
                  <a:srgbClr val="FF0000"/>
                </a:solidFill>
              </a:rPr>
              <a:t>quatre</a:t>
            </a:r>
            <a:r>
              <a:rPr lang="en-GB" sz="6600" b="1" dirty="0" smtClean="0">
                <a:solidFill>
                  <a:srgbClr val="FF0000"/>
                </a:solidFill>
              </a:rPr>
              <a:t> </a:t>
            </a:r>
            <a:r>
              <a:rPr lang="en-GB" sz="6600" b="1" dirty="0" err="1" smtClean="0"/>
              <a:t>heures</a:t>
            </a:r>
            <a:r>
              <a:rPr lang="en-GB" sz="6600" b="1" dirty="0" smtClean="0"/>
              <a:t> </a:t>
            </a:r>
            <a:r>
              <a:rPr lang="en-GB" sz="6600" b="1" dirty="0" smtClean="0">
                <a:solidFill>
                  <a:srgbClr val="002060"/>
                </a:solidFill>
              </a:rPr>
              <a:t>et </a:t>
            </a:r>
            <a:r>
              <a:rPr lang="en-GB" sz="6600" b="1" dirty="0" err="1" smtClean="0">
                <a:solidFill>
                  <a:srgbClr val="002060"/>
                </a:solidFill>
              </a:rPr>
              <a:t>demie</a:t>
            </a:r>
            <a:r>
              <a:rPr lang="en-GB" sz="6600" b="1" dirty="0" smtClean="0"/>
              <a:t>.</a:t>
            </a:r>
            <a:endParaRPr lang="en-GB" sz="6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497" y="1004508"/>
            <a:ext cx="3235214" cy="32208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2257" y="5513442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38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245" y="103032"/>
            <a:ext cx="4262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smtClean="0"/>
              <a:t>Il </a:t>
            </a:r>
            <a:r>
              <a:rPr lang="en-GB" sz="6600" b="1" dirty="0" err="1" smtClean="0"/>
              <a:t>est</a:t>
            </a:r>
            <a:r>
              <a:rPr lang="en-GB" sz="6600" b="1" dirty="0" smtClean="0"/>
              <a:t>…</a:t>
            </a:r>
            <a:endParaRPr lang="en-GB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25490" y="4508427"/>
            <a:ext cx="93752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smtClean="0">
                <a:solidFill>
                  <a:srgbClr val="FF0000"/>
                </a:solidFill>
              </a:rPr>
              <a:t>sept </a:t>
            </a:r>
            <a:r>
              <a:rPr lang="en-GB" sz="6600" b="1" dirty="0" err="1" smtClean="0"/>
              <a:t>heures</a:t>
            </a:r>
            <a:r>
              <a:rPr lang="en-GB" sz="6600" b="1" dirty="0" smtClean="0"/>
              <a:t> </a:t>
            </a:r>
            <a:r>
              <a:rPr lang="en-GB" sz="6600" b="1" dirty="0" smtClean="0">
                <a:solidFill>
                  <a:srgbClr val="002060"/>
                </a:solidFill>
              </a:rPr>
              <a:t>et </a:t>
            </a:r>
            <a:r>
              <a:rPr lang="en-GB" sz="6600" b="1" dirty="0" err="1" smtClean="0">
                <a:solidFill>
                  <a:srgbClr val="002060"/>
                </a:solidFill>
              </a:rPr>
              <a:t>demie</a:t>
            </a:r>
            <a:r>
              <a:rPr lang="en-GB" sz="6600" b="1" dirty="0" smtClean="0"/>
              <a:t>.</a:t>
            </a:r>
            <a:endParaRPr lang="en-GB" sz="6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194" y="763074"/>
            <a:ext cx="3609304" cy="36093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7711" y="5461927"/>
            <a:ext cx="772129" cy="77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59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11936</TotalTime>
  <Words>444</Words>
  <Application>Microsoft Office PowerPoint</Application>
  <PresentationFormat>On-screen Show (4:3)</PresentationFormat>
  <Paragraphs>89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Morpion!</vt:lpstr>
      <vt:lpstr>Morpion!</vt:lpstr>
      <vt:lpstr>Morpion!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Teacher</dc:creator>
  <cp:lastModifiedBy>Clare</cp:lastModifiedBy>
  <cp:revision>45</cp:revision>
  <dcterms:created xsi:type="dcterms:W3CDTF">2016-06-02T15:21:08Z</dcterms:created>
  <dcterms:modified xsi:type="dcterms:W3CDTF">2016-09-27T09:04:31Z</dcterms:modified>
</cp:coreProperties>
</file>