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6" r:id="rId4"/>
    <p:sldId id="265" r:id="rId5"/>
    <p:sldId id="260" r:id="rId6"/>
    <p:sldId id="266" r:id="rId7"/>
    <p:sldId id="267" r:id="rId8"/>
    <p:sldId id="264" r:id="rId9"/>
    <p:sldId id="268" r:id="rId10"/>
    <p:sldId id="261" r:id="rId11"/>
    <p:sldId id="262" r:id="rId12"/>
    <p:sldId id="26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E6EC-AD6B-4EB3-8658-F4A3E53DDFC1}" type="datetimeFigureOut">
              <a:rPr lang="en-US" smtClean="0"/>
              <a:t>6/28/2014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7673A-D53C-4618-B138-9BEF72BE2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5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Taken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podcast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by</a:t>
            </a:r>
            <a:r>
              <a:rPr lang="es-ES_tradnl" baseline="0" dirty="0" smtClean="0"/>
              <a:t> Teresa </a:t>
            </a:r>
            <a:r>
              <a:rPr lang="es-ES_tradnl" baseline="0" dirty="0" err="1" smtClean="0"/>
              <a:t>Sanchez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73A-D53C-4618-B138-9BEF72BE2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transcripción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73A-D53C-4618-B138-9BEF72BE2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activity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Prisma B1+B2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73A-D53C-4618-B138-9BEF72BE2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7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73A-D53C-4618-B138-9BEF72BE2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73A-D53C-4618-B138-9BEF72BE2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Scanned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Prisma </a:t>
            </a:r>
            <a:r>
              <a:rPr lang="es-ES_tradnl" baseline="0" dirty="0" err="1" smtClean="0"/>
              <a:t>Textbook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next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slide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73A-D53C-4618-B138-9BEF72BE2D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2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746" y="289203"/>
            <a:ext cx="8624454" cy="63401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 dirty="0">
                <a:latin typeface="Comic Sans MS" pitchFamily="66" charset="0"/>
              </a:rPr>
              <a:t>La </a:t>
            </a:r>
            <a:r>
              <a:rPr lang="es-ES_tradnl" sz="1400" b="1" dirty="0" smtClean="0">
                <a:latin typeface="Comic Sans MS" pitchFamily="66" charset="0"/>
              </a:rPr>
              <a:t>_______   _________ está </a:t>
            </a:r>
            <a:r>
              <a:rPr lang="es-ES_tradnl" sz="1400" b="1" dirty="0">
                <a:latin typeface="Comic Sans MS" pitchFamily="66" charset="0"/>
              </a:rPr>
              <a:t>en crisis. Hace unos años si querías un disco no </a:t>
            </a:r>
            <a:r>
              <a:rPr lang="es-ES_tradnl" sz="1400" b="1" dirty="0" smtClean="0">
                <a:latin typeface="Comic Sans MS" pitchFamily="66" charset="0"/>
              </a:rPr>
              <a:t>tenías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</a:t>
            </a:r>
            <a:r>
              <a:rPr lang="es-ES_tradnl" sz="1400" b="1" dirty="0">
                <a:latin typeface="Comic Sans MS" pitchFamily="66" charset="0"/>
              </a:rPr>
              <a:t>más remedio que comprarlo. Las compañías discográficas manejaban el sistema de </a:t>
            </a:r>
            <a:endParaRPr lang="es-ES_tradnl" sz="1400" b="1" dirty="0" smtClean="0">
              <a:latin typeface="Comic Sans MS" pitchFamily="66" charset="0"/>
            </a:endParaRPr>
          </a:p>
          <a:p>
            <a:r>
              <a:rPr lang="es-ES_tradnl" sz="1400" b="1" dirty="0" smtClean="0">
                <a:latin typeface="Comic Sans MS" pitchFamily="66" charset="0"/>
              </a:rPr>
              <a:t>distribución </a:t>
            </a:r>
            <a:r>
              <a:rPr lang="es-ES_tradnl" sz="1400" b="1" dirty="0">
                <a:latin typeface="Comic Sans MS" pitchFamily="66" charset="0"/>
              </a:rPr>
              <a:t>y </a:t>
            </a:r>
            <a:r>
              <a:rPr lang="es-ES_tradnl" sz="1400" b="1" dirty="0" smtClean="0">
                <a:latin typeface="Comic Sans MS" pitchFamily="66" charset="0"/>
              </a:rPr>
              <a:t>________ los </a:t>
            </a:r>
            <a:r>
              <a:rPr lang="es-ES_tradnl" sz="1400" b="1" dirty="0">
                <a:latin typeface="Comic Sans MS" pitchFamily="66" charset="0"/>
              </a:rPr>
              <a:t>precios pero llegó la </a:t>
            </a:r>
            <a:r>
              <a:rPr lang="es-ES_tradnl" sz="1400" b="1" dirty="0" smtClean="0">
                <a:latin typeface="Comic Sans MS" pitchFamily="66" charset="0"/>
              </a:rPr>
              <a:t>________y </a:t>
            </a:r>
            <a:r>
              <a:rPr lang="es-ES_tradnl" sz="1400" b="1" dirty="0">
                <a:latin typeface="Comic Sans MS" pitchFamily="66" charset="0"/>
              </a:rPr>
              <a:t>empezó a afectar </a:t>
            </a:r>
            <a:r>
              <a:rPr lang="es-ES_tradnl" sz="1400" b="1" dirty="0" smtClean="0">
                <a:latin typeface="Comic Sans MS" pitchFamily="66" charset="0"/>
              </a:rPr>
              <a:t>a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</a:t>
            </a:r>
            <a:r>
              <a:rPr lang="es-ES_tradnl" sz="1400" b="1" dirty="0">
                <a:latin typeface="Comic Sans MS" pitchFamily="66" charset="0"/>
              </a:rPr>
              <a:t>las ventas.</a:t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/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>Todos hemos compartido archivos de música en la red en alguna ocasión, hay muchos programas gratis para hacerlo y la </a:t>
            </a:r>
            <a:r>
              <a:rPr lang="es-ES_tradnl" sz="1400" b="1" dirty="0" smtClean="0">
                <a:latin typeface="Comic Sans MS" pitchFamily="66" charset="0"/>
              </a:rPr>
              <a:t>_________ pensamos </a:t>
            </a:r>
            <a:r>
              <a:rPr lang="es-ES_tradnl" sz="1400" b="1" dirty="0">
                <a:latin typeface="Comic Sans MS" pitchFamily="66" charset="0"/>
              </a:rPr>
              <a:t>que “compartir” archivos de música en Internet, de vez en cuando, es “aceptable”, sólo un 20 % cree que no lo es.</a:t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/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>Comprar un CD en una tienda sigue siendo caro y la música </a:t>
            </a:r>
            <a:r>
              <a:rPr lang="es-ES_tradnl" sz="1400" b="1" dirty="0" smtClean="0">
                <a:latin typeface="Comic Sans MS" pitchFamily="66" charset="0"/>
              </a:rPr>
              <a:t>_______ ___ ______ ______en </a:t>
            </a:r>
            <a:r>
              <a:rPr lang="es-ES_tradnl" sz="1400" b="1" dirty="0">
                <a:latin typeface="Comic Sans MS" pitchFamily="66" charset="0"/>
              </a:rPr>
              <a:t>la red. Lo cierto es que muchas tiendas de discos han tenido que cerrar y las </a:t>
            </a:r>
            <a:r>
              <a:rPr lang="es-ES_tradnl" sz="1400" b="1" dirty="0" smtClean="0">
                <a:latin typeface="Comic Sans MS" pitchFamily="66" charset="0"/>
              </a:rPr>
              <a:t>________ de _____ han </a:t>
            </a:r>
            <a:r>
              <a:rPr lang="es-ES_tradnl" sz="1400" b="1" dirty="0">
                <a:latin typeface="Comic Sans MS" pitchFamily="66" charset="0"/>
              </a:rPr>
              <a:t>perdido millones.</a:t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/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>Pero parece que la solución a este problema está cada día más cerca desde que </a:t>
            </a:r>
            <a:r>
              <a:rPr lang="es-ES_tradnl" sz="1400" b="1" dirty="0" err="1">
                <a:latin typeface="Comic Sans MS" pitchFamily="66" charset="0"/>
              </a:rPr>
              <a:t>Spotify</a:t>
            </a:r>
            <a:r>
              <a:rPr lang="es-ES_tradnl" sz="1400" b="1" dirty="0">
                <a:latin typeface="Comic Sans MS" pitchFamily="66" charset="0"/>
              </a:rPr>
              <a:t> fue </a:t>
            </a:r>
            <a:r>
              <a:rPr lang="es-ES_tradnl" sz="1400" b="1" dirty="0" smtClean="0">
                <a:latin typeface="Comic Sans MS" pitchFamily="66" charset="0"/>
              </a:rPr>
              <a:t>_______ al </a:t>
            </a:r>
            <a:r>
              <a:rPr lang="es-ES_tradnl" sz="1400" b="1" dirty="0">
                <a:latin typeface="Comic Sans MS" pitchFamily="66" charset="0"/>
              </a:rPr>
              <a:t>público en 2008. Se trata de un servicio de </a:t>
            </a:r>
            <a:r>
              <a:rPr lang="es-ES_tradnl" sz="1400" b="1" dirty="0" smtClean="0">
                <a:latin typeface="Comic Sans MS" pitchFamily="66" charset="0"/>
              </a:rPr>
              <a:t>________ de </a:t>
            </a:r>
            <a:r>
              <a:rPr lang="es-ES_tradnl" sz="1400" b="1" dirty="0">
                <a:latin typeface="Comic Sans MS" pitchFamily="66" charset="0"/>
              </a:rPr>
              <a:t>archivos de música. Los usuarios podemos buscar por artista, álbum o género y hay aproximadamente 6 millones de canciones, </a:t>
            </a:r>
            <a:r>
              <a:rPr lang="es-ES_tradnl" sz="1400" b="1" dirty="0" smtClean="0">
                <a:latin typeface="Comic Sans MS" pitchFamily="66" charset="0"/>
              </a:rPr>
              <a:t>______ existe </a:t>
            </a:r>
            <a:r>
              <a:rPr lang="es-ES_tradnl" sz="1400" b="1" dirty="0">
                <a:latin typeface="Comic Sans MS" pitchFamily="66" charset="0"/>
              </a:rPr>
              <a:t>la posibilidad de crear tus propias </a:t>
            </a:r>
            <a:r>
              <a:rPr lang="es-ES_tradnl" sz="1400" b="1" dirty="0" smtClean="0">
                <a:latin typeface="Comic Sans MS" pitchFamily="66" charset="0"/>
              </a:rPr>
              <a:t>____ y _____ para </a:t>
            </a:r>
            <a:r>
              <a:rPr lang="es-ES_tradnl" sz="1400" b="1" dirty="0">
                <a:latin typeface="Comic Sans MS" pitchFamily="66" charset="0"/>
              </a:rPr>
              <a:t>otros usuarios o pedir que te cree una lista de canciones basada en tus preferencias.</a:t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/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>Sé que </a:t>
            </a:r>
            <a:r>
              <a:rPr lang="es-ES_tradnl" sz="1400" b="1" dirty="0" err="1">
                <a:latin typeface="Comic Sans MS" pitchFamily="66" charset="0"/>
              </a:rPr>
              <a:t>Spotify</a:t>
            </a:r>
            <a:r>
              <a:rPr lang="es-ES_tradnl" sz="1400" b="1" dirty="0">
                <a:latin typeface="Comic Sans MS" pitchFamily="66" charset="0"/>
              </a:rPr>
              <a:t> no está </a:t>
            </a:r>
            <a:r>
              <a:rPr lang="es-ES_tradnl" sz="1400" b="1" dirty="0" smtClean="0">
                <a:latin typeface="Comic Sans MS" pitchFamily="66" charset="0"/>
              </a:rPr>
              <a:t>_______ en </a:t>
            </a:r>
            <a:r>
              <a:rPr lang="es-ES_tradnl" sz="1400" b="1" dirty="0">
                <a:latin typeface="Comic Sans MS" pitchFamily="66" charset="0"/>
              </a:rPr>
              <a:t>todos los países, en mi </a:t>
            </a:r>
            <a:r>
              <a:rPr lang="es-ES_tradnl" sz="1400" b="1" dirty="0" smtClean="0">
                <a:latin typeface="Comic Sans MS" pitchFamily="66" charset="0"/>
              </a:rPr>
              <a:t>país </a:t>
            </a:r>
            <a:r>
              <a:rPr lang="es-ES_tradnl" sz="1400" b="1" dirty="0">
                <a:latin typeface="Comic Sans MS" pitchFamily="66" charset="0"/>
              </a:rPr>
              <a:t>si puedes </a:t>
            </a:r>
            <a:r>
              <a:rPr lang="es-ES_tradnl" sz="1400" b="1" dirty="0" smtClean="0">
                <a:latin typeface="Comic Sans MS" pitchFamily="66" charset="0"/>
              </a:rPr>
              <a:t>______ aunque </a:t>
            </a:r>
            <a:r>
              <a:rPr lang="es-ES_tradnl" sz="1400" b="1" dirty="0">
                <a:latin typeface="Comic Sans MS" pitchFamily="66" charset="0"/>
              </a:rPr>
              <a:t>es necesaria una invitación, supongo que lo hacen para </a:t>
            </a:r>
            <a:r>
              <a:rPr lang="es-ES_tradnl" sz="1400" b="1" dirty="0" smtClean="0">
                <a:latin typeface="Comic Sans MS" pitchFamily="66" charset="0"/>
              </a:rPr>
              <a:t>______ el </a:t>
            </a:r>
            <a:r>
              <a:rPr lang="es-ES_tradnl" sz="1400" b="1" dirty="0">
                <a:latin typeface="Comic Sans MS" pitchFamily="66" charset="0"/>
              </a:rPr>
              <a:t>número de usuarios. Puedes acceder a todas las canciones, pero hay anuncios entre las canciones y es esta publicidad la que </a:t>
            </a:r>
            <a:r>
              <a:rPr lang="es-ES_tradnl" sz="1400" b="1" dirty="0" smtClean="0">
                <a:latin typeface="Comic Sans MS" pitchFamily="66" charset="0"/>
              </a:rPr>
              <a:t>_____ dinero </a:t>
            </a:r>
            <a:r>
              <a:rPr lang="es-ES_tradnl" sz="1400" b="1" dirty="0">
                <a:latin typeface="Comic Sans MS" pitchFamily="66" charset="0"/>
              </a:rPr>
              <a:t>y permite a </a:t>
            </a:r>
            <a:r>
              <a:rPr lang="es-ES_tradnl" sz="1400" b="1" dirty="0" err="1">
                <a:latin typeface="Comic Sans MS" pitchFamily="66" charset="0"/>
              </a:rPr>
              <a:t>spotify</a:t>
            </a:r>
            <a:r>
              <a:rPr lang="es-ES_tradnl" sz="1400" b="1" dirty="0">
                <a:latin typeface="Comic Sans MS" pitchFamily="66" charset="0"/>
              </a:rPr>
              <a:t> pagar un “royalty” por cada canción. Además existe la posibilidad de pagar una cantidad mensual como </a:t>
            </a:r>
            <a:r>
              <a:rPr lang="es-ES_tradnl" sz="1400" b="1" dirty="0" smtClean="0">
                <a:latin typeface="Comic Sans MS" pitchFamily="66" charset="0"/>
              </a:rPr>
              <a:t>_______, </a:t>
            </a:r>
            <a:r>
              <a:rPr lang="es-ES_tradnl" sz="1400" b="1" dirty="0">
                <a:latin typeface="Comic Sans MS" pitchFamily="66" charset="0"/>
              </a:rPr>
              <a:t>alrededor de 10 euros y escuchar las canciones sin anuncios.</a:t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/>
            </a:r>
            <a:br>
              <a:rPr lang="es-ES_tradnl" sz="1400" b="1" dirty="0">
                <a:latin typeface="Comic Sans MS" pitchFamily="66" charset="0"/>
              </a:rPr>
            </a:br>
            <a:r>
              <a:rPr lang="es-ES_tradnl" sz="1400" b="1" dirty="0">
                <a:latin typeface="Comic Sans MS" pitchFamily="66" charset="0"/>
              </a:rPr>
              <a:t>Con el dinero de la publicidad y de los suscriptores </a:t>
            </a:r>
            <a:r>
              <a:rPr lang="es-ES_tradnl" sz="1400" b="1" dirty="0" err="1">
                <a:latin typeface="Comic Sans MS" pitchFamily="66" charset="0"/>
              </a:rPr>
              <a:t>spotify</a:t>
            </a:r>
            <a:r>
              <a:rPr lang="es-ES_tradnl" sz="1400" b="1" dirty="0">
                <a:latin typeface="Comic Sans MS" pitchFamily="66" charset="0"/>
              </a:rPr>
              <a:t> paga al sello discográfico y parece que esta puede ser la solución para todos. Música más barata pero no </a:t>
            </a:r>
            <a:r>
              <a:rPr lang="es-ES_tradnl" sz="1400" b="1" dirty="0" smtClean="0">
                <a:latin typeface="Comic Sans MS" pitchFamily="66" charset="0"/>
              </a:rPr>
              <a:t>______. </a:t>
            </a:r>
            <a:r>
              <a:rPr lang="es-ES_tradnl" sz="1400" b="1" dirty="0">
                <a:latin typeface="Comic Sans MS" pitchFamily="66" charset="0"/>
              </a:rPr>
              <a:t>La idea es buena.</a:t>
            </a:r>
          </a:p>
        </p:txBody>
      </p:sp>
      <p:sp>
        <p:nvSpPr>
          <p:cNvPr id="2" name="AutoShape 2" descr="data:image/jpeg;base64,/9j/4AAQSkZJRgABAQAAAQABAAD/2wCEAAkGBhQSEBQUEBQVFRQWFRUUFBcVFRUUFBUVFBQVFBQXFBUXHCYeFxkjGRQUHy8gJCcpLC0sFR4xNTAqNSYsLCkBCQoKDgwOGg8PGiwkHyQsLCwsKSksLCosLCksLCkpKSwvLCwpKTAsLCwsKSwsLCwpKSksKSwsKSwpKSkpLCwsKf/AABEIAMwAzAMBIgACEQEDEQH/xAAcAAABBQEBAQAAAAAAAAAAAAAAAQQFBgcDAgj/xABMEAABAwIEAQkFAwgGCAcAAAABAAIDBBEFEiExBgcTIjJBUWFxgRRSkaGxQsHRCBUjU2KCkvAkMzRyc+E2Q4SisrPC0hYXJTVjdHX/xAAaAQACAwEBAAAAAAAAAAAAAAAAAgEDBAUG/8QALxEAAgECBAUCBgEFAAAAAAAAAAECAxEEEiExBRMyQVFhkSJScYGhsRQVI0LR8P/aAAwDAQACEQMRAD8A3FCEIAEIQgAQhCABC8ufZQ+JcTxRXAOZ3cNh5lJOpGmrydkBMErlPWMZ1nAeZsqJX8YSv0aco/Z+8qFlrHuN3H7/AKrjVuM0oaQTf6FcjQ5+KYG/av5ApjLxvGNmk+oCojjdebLny41WfSkhczLv/wCO2+5/vBemcdM7WH4hUayLKv8Aq+I9PYMzNDi4xhO+Yel/opCmxyF/VePXQ/NZZZemyEbFaIcZqLqimGZmvteCvQKyyjx2WPquI+nwKsmGccA2Eo9W/gupQ4pQq6PR+oyki4ITakxBkguxwI8E4uummnqhhUIQpAEIQgAQhCABCEIAEISIAUpliGJshbd5t3DtPkE0xvHmwN3u7sH4qgV+IvlcXPJXMxvEIYZWWsvBDZKYxxU+UkN6Le4b+pUC5xO6WyLLyVfEVK8rzdxDzZFl7slsqCDxZFl7yospsB4yoyrpZFk1gOeVGVdLIypkiDllSFq7ZUhapsQe6PEHxOuxxH8/NXTBOL2yWbLZrtr7A/gqMWLza2y3YbG1MO9NV4JTaNga669Kg8OcVFhDJT0ew9o/yV6hmDgC03BXqsPiYV4ZolqdzohCFpJBCEIAEIQgAURj2NtgYdsx6o+8+CeYjXCJhc7sCzPEsQdNIXO9B3Lm4/GrDw06nsQ3Y8VdU6Rxc43JXEBKAvQC8ZKTnJyk9RBAEtl6DUj3gbkDzIClRALIsmsuMQN60rPjdNn8U0w/1l/IFWKjN7J+xF0SlkWUMeMKb3nfwoHGNN3u/hVn8ep8rIzLyTVkWUQ3i6mP2yPNpXePiKnO0rfW4RyJrswuiQslsuMVfE7qyMPk4JwNdlGVrcDzZFl7ypLISA8Fq8Oau1khamykDZzFYOGOIzE4RyHoHY9x/BQrmrg9qtoVpUJ54hexr8bwRcL2qbwdj9/0TzqOrft8FcQV7CjWjWgpxLk7ioQhXEgkcbJVF8QYlzMLndtrDzOyWUlFNvYCqcX4uXyc209Fu/iVX2hGYkkncm69hq8NiqzxFVzZXuACq2KcaZXFsDQbaZnbX8ArDioPMS5d8jvosyAWnBUISTlIqnJrYkKniKofvIR4N6I+SYSSOd1iT5klJZLZdVRjHZFWrPNkWSr0GHsCm5B5shdRA73XfApfZX+47+E/gozE2ONktl7MRG7T8CvKm4WEDV1irJGdR7m+TiuaTMO8fFG5BL03FdQz7eYdzhf5qXpOO/1sfqw/cVUC8d4SZx3hVSoQluic7NMoeIYJeq8A9zuifmpFZHdP6DiCaHqPJHuu6QWeWE+VjKoaW4Lk9qg8L40jks2Uc27v3YfXsU9cEXGoOxGoKxzpyj1Ie9zg2UscHN0IN1p2A4oJ4muG9tfMbrMZGqb4MxTm5ubJ6LtvNbuGYjl1OW9n+xoOzsaMhI0pV6cvEKonG9fmkbGNhqfM7K8Tvs0nwWV4jUc5O93e428houXxSry6Fl30Fk9DiwLs1q8MC7ALyaQgmVVXE+CMzy6BwAOuV3YT3FW0BFlfTqSpv4SGk9yn0vAZ/wBbIB4NF/mVLQcH07d2l394/gpuyWyeVepLd+xGVDKLB4W9WJg/dv8AVOWwNGzWjyaF5lqgP50TKXER2vaPUKl1G/UnRD9zwN7Lk6rHYPoo04jF+sb/ABBH5wj/AFjP4gkbn4ZN0PH1BPYPgE3kp2u6zWn90JG1LDs9vxC6A32VblJEaDCfAKd28TfS4UbUcEwO6pez1uPgVYSkVsMRVhtJiOMX2KVVcCSD+re13n0SoSswSaLrxuA7xqPiFp5KRbKfEqserUrdJdjI8y9CUjtWjYhw5BLuwNPvN0P+aquKcHSx3dH+kb4dYei6lLHUquj0fqVuDRDCqPbqrDwrxIY5WxuJ5txykE3AJ2I7lWHNtodD3FSfDuGulnbYdFpDnHsACvrRhkblsLG9zVHhcecLHBw3BuuAeRslMt915qNSzTXY03NcwisEsTHDtAKeqo8AV2aIsJ1aT8Dsrcvb0p8ympeUaU7q5HY/U5IHn9k/RZhBsr7xxNalcO+w+JVFhGi4XGZawiLI7NC6gLwwLouKkKKvE0oY0ucbAale7qv8WVDjB0Ng4X8k8UnJRfcG7K5wruM7aRsF/E/coKs4knfu8gdzdFGEryupGjCPYzOTZ1kqXO6znHzJXIroync7Zrj5BOGYPMdo3fCyfNGPoLqM0KRHD8/ufMIOAT+58x+Kjmw+ZBZkcujZ3DZzh5Epw/B5hvG701TeSnc3rNcPMKc0Zd0RqOYcbmbs8nz1T+Di1467A7y0KgkiWVCnLdBna7lwpuJYn6Elh7nbfFSTHgi7SCPDVZ2u1NWPjN2OLfI6fBZamBi+h2GVRl+RdVyh4r2Ezf3m/eFPwVDXjMwgjw+8LBUoTpdSLFJMb1OEQyG742k99rH1tuu0FO1gsxoaO4Cy6JEjnJqzegWEKQpSvKggsnANVlqHN7C0EeYK0tZFwtLlrY/EEfJa206L2HDJZsOjRTfwlT5QX2g/eb9VUIlbeUX+z37iD81UYTouZxhf3Iv0CW46avTnW3XMOsE0mmzHwXFcsqFPUs+byXJzQRY6g6G6ELO273JIt/DMJN+kPAHRO4MLiZ1WN8zqfmnKFY61SSs2xbJCjwRdeS8d65mpaN3BJZsLo6oXA1rPeSe2s95Tkl4DMhxdIVyFUz3gvYeDsR8UWaC6OE+HRv6zGn0sfio2p4VjPUJafiFNEpLqyFapDZiNJlOq+G5WatAeP2d/gopzSDYgg+K0VNqygZKLPaD49o9Vvp45/wCaK3T8FCXalrHRuzMNj8j5hSmI8NPZrH0x3faH4qOpsLke6wafEkWA810I1Kc43voJaxdKOp5yNr/eF/xXUrlSU4jjawfZFvXtXQlcGdsztsXCFIUFISlFHWCutVw/3vuK2KLqjyWN4NrWQjxP0Wyw9UeS9bwpWoL6s00ukrfH0Galfbu/zVCoZLsae8D6LUOI6fPA8eBWSYe+zS3ta4tPxNln4zD4Iz8BMfSy307FzXlF15Zu4h6QkulUAR9VXkEhulu1NH1Lju4pzVUBzEt1BXhmGuO9gtkciRU7jUlCftwvvd8F0GGt8U3NigysjELtjNJI2P8AorGvkLgLOcAANbnUgHs0uoE4ViJ3kp2+H8tK00oRqLNmS+r1J5bJe6AVDOhxCLV8TJm9vNnX0AsfkpXAqhtUxxDXxuacrmvGx8D2pqlHJHPdNeVqQ4NHdlQ4bEpwzFCOsLrxJh7x3HyTVzCNwQs1oSF1RLRVzXdtj4ruVALtBWOb4juKrlQ+UnMTCLrhT1Qftv3LqqGmtGMCQpV5uggCvN0pXkqSB/wrHmrm2+y36lbCwaBZZycU2eokk7L2HotVC9rgqeShFGqCtE5VUeZpHgsXxSHma57Ts/UeYW2kLMOU/Cy0tmYNWm6bFUedScCZK6Ia6VRdXj8UUQkkdYEdEbl3gAo+nxytqBmo8OmkZ2PLXWPkQLfMryNLA163TEqSZZEXVYqOMJKc5a+kngcRpdps7yz2+pSHjizQ91LUNiNjzhacmVxsHXtYhM+G4lPo/ROVlpukXiGYPa1zTdrgCD3gi4XsrBZp2IBCazYrCzrSMHrf6JlJxZTj7ZPkFZGhUltFi5kSFdCHRPa4uaC0glhIcB+yR2qqjBaUi/s9W/8AaIkufHVwTwcUS1MogwyB08p3uOi0Xtc9lvEkBTMfJ5jrhmMlKw+6XA/EhhHzXawmCxMYePvb9IdJ2K3Bh0YcG0tRPBJrljlz5DbsyvFj6Eq1U2YMbzli+wzFosCe0hQOJVVZRPazFqYCMuGSZgD483ZYi4vpfsOmyccQcQCKkM0Ja6+UMI1HSvqRfwKpxVCu5RpyW/ff82X5IkuxNFeXtB3F1BYlw9i9PRmtklpzCGMlLRYuyvLbC2Qa9Idqf4XiXO0zJiLXZmI8r39NFRicBUw6TlbXwRKLR6nwwHq6eHYo+aItNnCy88NYFi2JQmopZadkZe5ga42ILbX05t3eO1M8O4hkNHUPlDTJAXMuLWc4bG22/wBFrlga9KKcrPVL3FdJj6lqmRuzSPawW+0QL+V909p8bge7KyVjnHYBwuVI8C8ldNU0TK7FHPldK0y2MhjjjjF7Xy2OwvvYXVa5SKPBo6VhwlzDUc80Hm5JXkR5HknpEjrZFtfCIyV5S1/A/KsifKQlI3YIXm5KzsUgU3rZsjCfDTz7E4TExmaojib3hzvuWrCUXVqqIRV3Y0fkzwzJTgnc6lXhR+CUfNwtaO4KRXtErKyNoKF4ow0SwPB7ifgLqaTevpuciezbOxzb92ZpH3qQMP5IeD2V88tbUjnIIZCymjdqwu6+ZzTuAC3TtLvBWPiXlvjgnfBRUz6p0Zyvc05Yw4GxDQ0Emx0voNNEnIJViOnqqKTozU9Q8vb3tdZl/GzmOHw71A4nyW4lRTzPw0RTwyPLw1zg2UXuQDmIva+4Ovcq55lF5Fr7EE1hXKrR4j/QsVpTAZOiBL0onE7dIgOjdfY9/apLlYwxsHD0kMV8kYgjbmNzlbIwC579tVlHFeF4m+HLVYdIMpBEjGOdltvq2+ijcS5SMQqqb2SeRrowGA3Y0PPNEFt3bk3Av3qKcpuN5qz9wv5LhR8G482NjWQwZQ0Bt5Ib2tpfp7qvUmBYrXVEsDWFz4XlkzswbExwNrF98pPgLlaxyL8ZVOIQVDqt7XGORjWZWNZYFhJvbfZQnKbymSUVQaLC2sjkvzlRJkBs+TpkAHQuIIJcb72SLDUYvMor2FcY9yqVvIxisbM4EExAJLI5Lv07Bma258iqPNM/WMsc2XNkLCCHBx0tY7G+nqtR5PuV6r9tip8Re2WOZwja/K1rmPcbM1aAC0uIBuNL3U7ytcJR+24fXNaATV08NRYDpNdICxzu8ixbfuI7lZkg9ULy4S1ROYNhkGAYQ6R7em2MPncOvLM6wawO7szg0Ds3WTVHLDi0khkZMyJt7tjbGwtA7ruaSfO60f8AKDkIwpobs6pjDvINkcPmAsOZsPIJas3HYWtUcErG/wDAvFMeO4fLFVxNzt/R1DB1TmHQkZ7ux8i3yWMzcnFa+sq6GlaJPZ3A9KRrCY3axO6RANw4HzKuP5OpPtddbq83Hfzzut/1Jlyn8Xz4fj08lG4Ne6nhjeS0PBGUO2Pbo1W72uXbq5qXFPD00+BOpI2gzmnhjylzQMzDHm6R0+yVjGI4Pi2HwwxTRRNZI/2eLpMeS997ah2m+5W0cU8RzQYG6riIEwp4ZAS0EZnmPMcu32isCx3lBxCubEZ5GERSCaOzGNs9ugJtv5KupCE1aauRJpbl24b4c4joIOYpWQtjzF9i+ncczrX1Jv2BUThnDK6sdU0tKxj3uLpJsxY0izsrrOcQOsVvnJHxNPX4dz1U4Ok56Rlw0NGVuW2g07SsKwHFayilrKuiexlnPjkzAOJaZM1g0jvA1TTy2+Lb/rEs3nDuH5m4CKRzQJ/Y3Q5cwtnLHADMNO3e6xrDOR7FoZA8U0LyNg+aJwBuDcDPvotmoeIZn4CKxzhz/sbps2UWzhhIOXa2myyzBeWPEmyU01W+N1LJLlfaNgOUEBxuBcWvf0KmVrWl3JZzxXBcbpYXzzwwiKNuZ5D43WG2wfc79ijMExmuxGUxUEMedsfOOD3AaBzWkguIG7xp4rSeXmvqYqBpgcOYlJhqBla64eA6Mh27eqRp3hZpwpBPQ4lSsoJRnq2tjcXMa60b3sc/Q+DQb+CySwuGUknFXfoI4xvsTz+DsfA/qYLf4kX/AHqA4cr8RBbPT+yudI5waHviz5mi5GQvBGlv4h3rWeVjjSopPZYKEt9oqJCBmaHWYOjsdBdzhr+yVntByQYxGxojNMA10kjbyAuDpYxG8g5fdaLd1rq+nQp03eEUvoMopdi0cCcqdbJXQUmIRxf0iMSRuZ0XNDmOczMLkahp0NjqFr91kHBfJbXNxKOsxKSO8IJjERBL3OL9HWADWjO75AaLXwriRUjilUfxC61JUEaEQykW0P8AVu2KAMh5Rq+jZOcQwqvgirYwecYxwIqBcXFho51tLbOAG1l5wvl9qGwtfVYeXNdcCWJzmMdbewc1wPo5OuR3geiqsKEtTTRySGWVpe4HNYEW1B7FBVdO/BHy0tbG+WhkeXU8zQCWXtobm21rt7xcA3KALlhH5QNBK4NmZNASQMz2tewX7y03A9EvK1wBDW0b6yma32hjOdD47WnjAuQ4jrHLqDvpbtWJY7PBK+1Lme5xAYAwhxPdbcnyX0RgFM6gwFjas2MNK8yX+zdrnZPMXDUAU/8AJu/s1Z/jR/8AAVm3F5P53r8+/tEnwzafKy0n8m7+zVf+LH/yymvKxybzzVRrsOaJg/ozxsILhJH0C5o7eqARuCD36JOOaLQlSOaLSMplcRLDl351lj23zCy+ieWd+XBp3DRzXwOae5wnYQQs25POSyrlrYp66F0EELxJlfo6RzDdrQ3e2YC5PYCO1WTl2x0SNp8OiN5JJGySga5WC4Zmt3kl1u5t1EFkhqLTi4Rsyy54OIMGLWuAdI0X7TDUMsek3uzD1a5YtPyb4rHJzPsb3kGwe0h0ZHeH3tbzspbD8GqsPfzuFzlpIAfHJYxyAdhB0PrqL6FWFnK3i4GV1BC5w+0C8Dztnss8MVh6yvmX30JeWe5bOTvhVuC4fLJVvaJHfpqh17tYGizWA/atr5lxt2L5+4vxc1tVUVbhbnZLsHaGAZWA+TGtHorfxRLimJAGre0Rg5mwRkNaD4jtPiSVTMVpHMYWuaWkW0It4J1iKc3lg0xZVLNJH0Hx1/ou/wD+pT/WFfPVP/Veh+9fR9fQHEOHRFTEOdLSRCO5sC5oYcpPYbsI17VgeJ8GYhSCNs9MWc5IIY7lpzSO2aCD/NlbUjmWhNWDklY2r8n/AP8AZ/8AaJf+hYJUVLmuqmg2DpHhw7+mV9GcjmAT0eG81VRmOTnpH5SQei7LY6EjsKwjFuCa5lZ7O6nIkqHyPhbdt3ta4uJBvYad6mUbqw8ldaG34V/oqP8A853/AC3LIMKw/nsIyWuem5v95riRb5rbcOwSZvDwpXMIn9idFkuL84WOAbe9tysbwN89HK2hrIeae1hkGoJsbuubEjsPwWPHxny1KG8Xf2FqXtdGj8Lz/nnht0LzeVsZgN9TzsIDonHxIEfxKpvIRhT6jEJKie59kh5tt/sveSwD0aJPiE75HMdbT4rUUgP6Kpu+LXQSMu6w8S3MP3QtIloIsHpMQqWW6cktVtbpvaAxg7xn/wCJbItSSkOtdSpYYPzjxRPL1oqCPmm93Oat0/fMp/dWugLPeRDBjFhgmfrJVSPneSNSCcrbntFhm/eWhpyQQhCABMMeiLqWdrRcuhlaB3kxuA3T9I4IAx7ksxKNnDdReRrSwVWbpAFpMd2dtwTcWt6KO4J5Zg2nZDjMT3RuGWOoMZe2QN0IkaR07adJt/Edqt+LchuHTzumIljzkl8cbw2MuOtwMpy9ug01Vzj4fpxTtp+ZYYWNyNjc0OaG2tazkAUqDlAwCnvLC6mY628VNlk8ujGCs55U+VKSvg5qlikjoi+zpHNIMz29IN00a0Gxy6k2F+5bJHyZYY12YUUF99WXG99ibKt8tXC0s+HxNooS/mpWvdHGADzYY4dFgGtiRoEARf5OtI9lNV84xzbyx2zNLb9A7XCpmJcdV2GYpWmAHmZKqX9HKxxic7MbFp0sSPdOqvsXLBVBjf8A0arsALG7hsLfqvBUrlJ47nxOOGL2GanMcvOEvJIPRIt1BbdAExU8qmMStyxUkMDiLGQ3cW30uA91hbfYqLwXAzG981Q/namQlz5HXJFxqAT666dy403FA2laWnvGoUrBiDHjouB9V5nG4jFNOE42Xp/szzlLuOrpLryCluuLYqFum2IYdHO0tlaHD5jyK73RdTGTi7rcCt0PEGI4MCylkbJTEktZI3M1pPwLT5GxTPiTlOra3mOdjgbzEzZ2ZGuF3t2Dru1GqtlRC17S14u06ELOsZofZ5S1x03ae8L02Cx8qqyy3X5G5slsXD/z4xP9XTfwO/71D13KfXS1tPWOZCJadr2sAaQ0iQEOzAuudyq03M7qtJ89AndLgznnXXwGy6cZTfYsjKo+xcWcvWJk2EVMfJjtP99VzHsdqKupNbWhrLMbF+jFgRrYAXOup7exWfhzgB8hHRs3yU9yi8nzmYSfZ4y97ZI3uDRd2QB4cQBqbFwVu61LvqUPAAamvoBQRyiZkzXPe5oDWsDgSdCdAA4m9t7LVOW+tdLFS4dAby1k7dP/AI2Ht7hnc0+TCuMPLYA0NbhtaTYAdAC9h4Ar3whgVZX4p+dMRiNOyJhZSQu6wvcBzgddA5x1AuXDsCkk0rDKBsEMcUYsyNjY2jwYA0fROkBCABCEIAEIQgAQhCABCEIA8vjuNVC4pwvFMNWhTiEAZTjXJcDcxql4hwJNGdAfS6+iS1Np6Np3ARvuB83GmqY9i711+qPzpUN3182rfKvAoXbsCh6rhan9xZpYajLeK9hXBGOjHp/db8D+KQ43UHYD4LVncKU/ufz8F0i4Up/cVf8ADw/yojJEyP2mpf2n0Fl7j4ZmmcC4Fx7zqttpeG4BswKZpcJjbs0LRClTh0pL7DKKWxjuE8mcjrZhZXzBOTuOOxcLlXVkIGwXsK0kbUmHtjFmgBObJUIARKhCABCEIAEIQgD/2Q=="/>
          <p:cNvSpPr>
            <a:spLocks noChangeAspect="1" noChangeArrowheads="1"/>
          </p:cNvSpPr>
          <p:nvPr/>
        </p:nvSpPr>
        <p:spPr bwMode="auto">
          <a:xfrm>
            <a:off x="155575" y="-92868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73" y="30134"/>
            <a:ext cx="1138327" cy="11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395653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Presentar el tema del que se va a tratar</a:t>
            </a:r>
          </a:p>
          <a:p>
            <a:r>
              <a:rPr lang="es-ES" sz="1400" dirty="0" smtClean="0">
                <a:latin typeface="Comic Sans MS" pitchFamily="66" charset="0"/>
              </a:rPr>
              <a:t>-vamos a hablar de una cuestión que…</a:t>
            </a:r>
          </a:p>
          <a:p>
            <a:r>
              <a:rPr lang="es-ES" sz="1400" dirty="0" smtClean="0">
                <a:latin typeface="Comic Sans MS" pitchFamily="66" charset="0"/>
              </a:rPr>
              <a:t>-A manera de introducción podemos decir…</a:t>
            </a:r>
          </a:p>
          <a:p>
            <a:r>
              <a:rPr lang="es-ES" sz="1400" dirty="0" smtClean="0">
                <a:latin typeface="Comic Sans MS" pitchFamily="66" charset="0"/>
              </a:rPr>
              <a:t>-Empecemos por considerar…</a:t>
            </a:r>
          </a:p>
          <a:p>
            <a:r>
              <a:rPr lang="es-ES" sz="1400" dirty="0" smtClean="0">
                <a:latin typeface="Comic Sans MS" pitchFamily="66" charset="0"/>
              </a:rPr>
              <a:t>-Lo primero que hay que decir es que…</a:t>
            </a:r>
          </a:p>
          <a:p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3" y="1785926"/>
            <a:ext cx="4000528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Organizar los argumentos</a:t>
            </a:r>
          </a:p>
          <a:p>
            <a:r>
              <a:rPr lang="es-ES" sz="1400" dirty="0" smtClean="0">
                <a:latin typeface="Comic Sans MS" pitchFamily="66" charset="0"/>
              </a:rPr>
              <a:t>-Habría que distinguir varios puntos…</a:t>
            </a:r>
          </a:p>
          <a:p>
            <a:r>
              <a:rPr lang="es-ES" sz="1400" dirty="0" smtClean="0">
                <a:latin typeface="Comic Sans MS" pitchFamily="66" charset="0"/>
              </a:rPr>
              <a:t>-Hay que tener en cuenta diferentes aspectos…</a:t>
            </a:r>
          </a:p>
          <a:p>
            <a:r>
              <a:rPr lang="es-ES" sz="1400" dirty="0" smtClean="0">
                <a:latin typeface="Comic Sans MS" pitchFamily="66" charset="0"/>
              </a:rPr>
              <a:t>en primer lugar…</a:t>
            </a:r>
          </a:p>
          <a:p>
            <a:r>
              <a:rPr lang="es-ES" sz="1400" dirty="0" smtClean="0">
                <a:latin typeface="Comic Sans MS" pitchFamily="66" charset="0"/>
              </a:rPr>
              <a:t>-Aquí hay que hablar de diferentes puntos…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357562"/>
            <a:ext cx="4000528" cy="1169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Añadir o enumerar argumentos</a:t>
            </a:r>
          </a:p>
          <a:p>
            <a:r>
              <a:rPr lang="es-ES" sz="1400" dirty="0" smtClean="0">
                <a:latin typeface="Comic Sans MS" pitchFamily="66" charset="0"/>
              </a:rPr>
              <a:t>-Podemos tener en cuenta también que…</a:t>
            </a:r>
          </a:p>
          <a:p>
            <a:r>
              <a:rPr lang="es-ES" sz="1400" dirty="0" smtClean="0">
                <a:latin typeface="Comic Sans MS" pitchFamily="66" charset="0"/>
              </a:rPr>
              <a:t>-Otro hecho </a:t>
            </a:r>
            <a:r>
              <a:rPr lang="es-ES" sz="1400" dirty="0" err="1" smtClean="0">
                <a:latin typeface="Comic Sans MS" pitchFamily="66" charset="0"/>
              </a:rPr>
              <a:t>importate</a:t>
            </a:r>
            <a:r>
              <a:rPr lang="es-ES" sz="1400" dirty="0" smtClean="0">
                <a:latin typeface="Comic Sans MS" pitchFamily="66" charset="0"/>
              </a:rPr>
              <a:t> es que…</a:t>
            </a:r>
          </a:p>
          <a:p>
            <a:r>
              <a:rPr lang="es-ES" sz="1400" dirty="0" smtClean="0">
                <a:latin typeface="Comic Sans MS" pitchFamily="66" charset="0"/>
              </a:rPr>
              <a:t>-Es más…</a:t>
            </a:r>
          </a:p>
          <a:p>
            <a:r>
              <a:rPr lang="es-ES" sz="1400" dirty="0" smtClean="0">
                <a:latin typeface="Comic Sans MS" pitchFamily="66" charset="0"/>
              </a:rPr>
              <a:t>-Además de…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786322"/>
            <a:ext cx="4000528" cy="11695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Presentar nuestro punto de vista</a:t>
            </a:r>
          </a:p>
          <a:p>
            <a:r>
              <a:rPr lang="es-ES" sz="1400" dirty="0" smtClean="0">
                <a:latin typeface="Comic Sans MS" pitchFamily="66" charset="0"/>
              </a:rPr>
              <a:t>-En mi opinión…</a:t>
            </a:r>
          </a:p>
          <a:p>
            <a:r>
              <a:rPr lang="es-ES" sz="1400" dirty="0" smtClean="0">
                <a:latin typeface="Comic Sans MS" pitchFamily="66" charset="0"/>
              </a:rPr>
              <a:t>-Estoy convencido de…</a:t>
            </a:r>
          </a:p>
          <a:p>
            <a:r>
              <a:rPr lang="es-ES" sz="1400" dirty="0" smtClean="0">
                <a:latin typeface="Comic Sans MS" pitchFamily="66" charset="0"/>
              </a:rPr>
              <a:t>-Lo que yo creo es que…</a:t>
            </a:r>
          </a:p>
          <a:p>
            <a:r>
              <a:rPr lang="es-ES" sz="1400" dirty="0" smtClean="0">
                <a:latin typeface="Comic Sans MS" pitchFamily="66" charset="0"/>
              </a:rPr>
              <a:t>-Desde mi punto de vista…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1428736"/>
            <a:ext cx="4000528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El punto de vista de otros</a:t>
            </a:r>
          </a:p>
          <a:p>
            <a:r>
              <a:rPr lang="es-ES" sz="1400" dirty="0" smtClean="0">
                <a:latin typeface="Comic Sans MS" pitchFamily="66" charset="0"/>
              </a:rPr>
              <a:t>-Según…</a:t>
            </a:r>
          </a:p>
          <a:p>
            <a:r>
              <a:rPr lang="es-ES" sz="1400" dirty="0" smtClean="0">
                <a:latin typeface="Comic Sans MS" pitchFamily="66" charset="0"/>
              </a:rPr>
              <a:t>-Para…</a:t>
            </a:r>
          </a:p>
          <a:p>
            <a:r>
              <a:rPr lang="es-ES" sz="1400" dirty="0" smtClean="0">
                <a:latin typeface="Comic Sans MS" pitchFamily="66" charset="0"/>
              </a:rPr>
              <a:t>-En opinión de…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2500306"/>
            <a:ext cx="4000528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Oponer argumentos</a:t>
            </a:r>
          </a:p>
          <a:p>
            <a:r>
              <a:rPr lang="es-ES" sz="1400" dirty="0" smtClean="0">
                <a:latin typeface="Comic Sans MS" pitchFamily="66" charset="0"/>
              </a:rPr>
              <a:t>-Por un lado sí… aunque por otro…</a:t>
            </a:r>
          </a:p>
          <a:p>
            <a:r>
              <a:rPr lang="es-ES" sz="1400" dirty="0" smtClean="0">
                <a:latin typeface="Comic Sans MS" pitchFamily="66" charset="0"/>
              </a:rPr>
              <a:t>-Hay quienes opinan que… mientras que otros…</a:t>
            </a:r>
          </a:p>
          <a:p>
            <a:r>
              <a:rPr lang="es-ES" sz="1400" dirty="0" smtClean="0">
                <a:latin typeface="Comic Sans MS" pitchFamily="66" charset="0"/>
              </a:rPr>
              <a:t>-Hay una diferencia fundamental entre… y…</a:t>
            </a:r>
          </a:p>
          <a:p>
            <a:r>
              <a:rPr lang="es-ES" sz="1400" dirty="0" smtClean="0">
                <a:latin typeface="Comic Sans MS" pitchFamily="66" charset="0"/>
              </a:rPr>
              <a:t>-Parece que… pero en realidad…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3857628"/>
            <a:ext cx="400052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latin typeface="Comic Sans MS" pitchFamily="66" charset="0"/>
              </a:rPr>
              <a:t>Concluir</a:t>
            </a:r>
          </a:p>
          <a:p>
            <a:r>
              <a:rPr lang="es-ES" sz="1400" dirty="0" smtClean="0">
                <a:latin typeface="Comic Sans MS" pitchFamily="66" charset="0"/>
              </a:rPr>
              <a:t>-Para terminar…</a:t>
            </a:r>
          </a:p>
          <a:p>
            <a:r>
              <a:rPr lang="es-ES" sz="1400" dirty="0" smtClean="0">
                <a:latin typeface="Comic Sans MS" pitchFamily="66" charset="0"/>
              </a:rPr>
              <a:t>-En conclusión…</a:t>
            </a:r>
          </a:p>
          <a:p>
            <a:r>
              <a:rPr lang="es-ES" sz="1400" dirty="0" smtClean="0">
                <a:latin typeface="Comic Sans MS" pitchFamily="66" charset="0"/>
              </a:rPr>
              <a:t>-Para concluir…</a:t>
            </a:r>
          </a:p>
          <a:p>
            <a:r>
              <a:rPr lang="es-ES" sz="1400" dirty="0" smtClean="0">
                <a:latin typeface="Comic Sans MS" pitchFamily="66" charset="0"/>
              </a:rPr>
              <a:t>-El problema/el tema que estamos tratando se puede resumir de esta manera…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76" y="5357826"/>
            <a:ext cx="399962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¿Estás a favor o en contra de la piratería</a:t>
            </a:r>
          </a:p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de la música? Argumenta tu opinión.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uncu.edu.ar/relacionesinternacionales/cache/parlote.jpg_64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794" y="0"/>
            <a:ext cx="1362206" cy="13572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72198" y="214290"/>
            <a:ext cx="1476407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 DEBATE</a:t>
            </a:r>
            <a:endParaRPr lang="es-ES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880320" cy="66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41" y="561297"/>
            <a:ext cx="6012160" cy="59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300192" cy="621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865" y="229965"/>
            <a:ext cx="56909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¿Está la industria discográfica realmente en crisis?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633" y="784477"/>
            <a:ext cx="68098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¿Estás tú con la mayoría ? ¿Es aceptable descargarse música?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256" y="1734005"/>
            <a:ext cx="712887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¿Cómo se ven afectados los sellos discográficos? ¿y los artistas?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851" y="1268760"/>
            <a:ext cx="64235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¿Qué programas utilizáis vosotros para descargar música?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582" y="2348880"/>
            <a:ext cx="70615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¿Se puede utilizar </a:t>
            </a:r>
            <a:r>
              <a:rPr lang="es-ES_tradnl" dirty="0" err="1" smtClean="0">
                <a:latin typeface="Comic Sans MS" pitchFamily="66" charset="0"/>
              </a:rPr>
              <a:t>Spotify</a:t>
            </a:r>
            <a:r>
              <a:rPr lang="es-ES_tradnl" dirty="0" smtClean="0">
                <a:latin typeface="Comic Sans MS" pitchFamily="66" charset="0"/>
              </a:rPr>
              <a:t> en Turquía? ¿Qué opinión te merece?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66" y="3068960"/>
            <a:ext cx="90845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400" b="1" dirty="0" smtClean="0">
                <a:latin typeface="Comic Sans MS" pitchFamily="66" charset="0"/>
              </a:rPr>
              <a:t>Encuentra las siguientes palabras o expresiones en el texto</a:t>
            </a:r>
            <a:endParaRPr lang="es-ES_tradnl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684" y="4012433"/>
            <a:ext cx="6650811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itchFamily="66" charset="0"/>
              </a:rPr>
              <a:t>There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was</a:t>
            </a:r>
            <a:r>
              <a:rPr lang="es-ES_tradnl" dirty="0" smtClean="0">
                <a:latin typeface="Comic Sans MS" pitchFamily="66" charset="0"/>
              </a:rPr>
              <a:t> no </a:t>
            </a:r>
            <a:r>
              <a:rPr lang="es-ES_tradnl" dirty="0" err="1" smtClean="0">
                <a:latin typeface="Comic Sans MS" pitchFamily="66" charset="0"/>
              </a:rPr>
              <a:t>other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choice</a:t>
            </a:r>
            <a:r>
              <a:rPr lang="es-ES_tradnl" dirty="0" smtClean="0">
                <a:latin typeface="Comic Sans MS" pitchFamily="66" charset="0"/>
              </a:rPr>
              <a:t>           </a:t>
            </a:r>
            <a:r>
              <a:rPr lang="es-ES_tradnl" dirty="0" err="1" smtClean="0">
                <a:latin typeface="Comic Sans MS" pitchFamily="66" charset="0"/>
              </a:rPr>
              <a:t>your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own</a:t>
            </a:r>
            <a:endParaRPr lang="es-ES_tradnl" dirty="0" smtClean="0">
              <a:latin typeface="Comic Sans MS" pitchFamily="66" charset="0"/>
            </a:endParaRPr>
          </a:p>
          <a:p>
            <a:r>
              <a:rPr lang="es-ES_tradnl" dirty="0" err="1" smtClean="0">
                <a:latin typeface="Comic Sans MS" pitchFamily="66" charset="0"/>
              </a:rPr>
              <a:t>To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fix</a:t>
            </a:r>
            <a:r>
              <a:rPr lang="es-ES_tradnl" dirty="0" smtClean="0">
                <a:latin typeface="Comic Sans MS" pitchFamily="66" charset="0"/>
              </a:rPr>
              <a:t> 				</a:t>
            </a:r>
            <a:r>
              <a:rPr lang="es-ES_tradnl" dirty="0" err="1" smtClean="0">
                <a:latin typeface="Comic Sans MS" pitchFamily="66" charset="0"/>
              </a:rPr>
              <a:t>ask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for</a:t>
            </a:r>
            <a:r>
              <a:rPr lang="es-ES_tradnl" dirty="0" smtClean="0">
                <a:latin typeface="Comic Sans MS" pitchFamily="66" charset="0"/>
              </a:rPr>
              <a:t>	</a:t>
            </a:r>
          </a:p>
          <a:p>
            <a:r>
              <a:rPr lang="es-ES_tradnl" dirty="0" err="1" smtClean="0">
                <a:latin typeface="Comic Sans MS" pitchFamily="66" charset="0"/>
              </a:rPr>
              <a:t>Shared</a:t>
            </a:r>
            <a:r>
              <a:rPr lang="es-ES_tradnl" dirty="0" smtClean="0">
                <a:latin typeface="Comic Sans MS" pitchFamily="66" charset="0"/>
              </a:rPr>
              <a:t>				</a:t>
            </a:r>
            <a:r>
              <a:rPr lang="es-ES_tradnl" dirty="0" err="1" smtClean="0">
                <a:latin typeface="Comic Sans MS" pitchFamily="66" charset="0"/>
              </a:rPr>
              <a:t>available</a:t>
            </a:r>
            <a:endParaRPr lang="es-ES_tradnl" dirty="0" smtClean="0">
              <a:latin typeface="Comic Sans MS" pitchFamily="66" charset="0"/>
            </a:endParaRPr>
          </a:p>
          <a:p>
            <a:r>
              <a:rPr lang="es-ES_tradnl" dirty="0" err="1" smtClean="0">
                <a:latin typeface="Comic Sans MS" pitchFamily="66" charset="0"/>
              </a:rPr>
              <a:t>Most</a:t>
            </a:r>
            <a:r>
              <a:rPr lang="es-ES_tradnl" dirty="0" smtClean="0">
                <a:latin typeface="Comic Sans MS" pitchFamily="66" charset="0"/>
              </a:rPr>
              <a:t>				I </a:t>
            </a:r>
            <a:r>
              <a:rPr lang="es-ES_tradnl" dirty="0" err="1" smtClean="0">
                <a:latin typeface="Comic Sans MS" pitchFamily="66" charset="0"/>
              </a:rPr>
              <a:t>guess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that</a:t>
            </a:r>
            <a:r>
              <a:rPr lang="es-ES_tradnl" dirty="0" smtClean="0">
                <a:latin typeface="Comic Sans MS" pitchFamily="66" charset="0"/>
              </a:rPr>
              <a:t>	</a:t>
            </a:r>
          </a:p>
          <a:p>
            <a:r>
              <a:rPr lang="es-ES_tradnl" dirty="0" err="1" smtClean="0">
                <a:latin typeface="Comic Sans MS" pitchFamily="66" charset="0"/>
              </a:rPr>
              <a:t>It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continues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being</a:t>
            </a:r>
            <a:r>
              <a:rPr lang="es-ES_tradnl" dirty="0" smtClean="0">
                <a:latin typeface="Comic Sans MS" pitchFamily="66" charset="0"/>
              </a:rPr>
              <a:t>                          </a:t>
            </a:r>
            <a:r>
              <a:rPr lang="es-ES_tradnl" dirty="0" err="1" smtClean="0">
                <a:latin typeface="Comic Sans MS" pitchFamily="66" charset="0"/>
              </a:rPr>
              <a:t>it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allows</a:t>
            </a:r>
            <a:endParaRPr lang="es-ES_tradnl" dirty="0" smtClean="0">
              <a:latin typeface="Comic Sans MS" pitchFamily="66" charset="0"/>
            </a:endParaRPr>
          </a:p>
          <a:p>
            <a:r>
              <a:rPr lang="es-ES_tradnl" dirty="0" err="1" smtClean="0">
                <a:latin typeface="Comic Sans MS" pitchFamily="66" charset="0"/>
              </a:rPr>
              <a:t>It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was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launched</a:t>
            </a:r>
            <a:r>
              <a:rPr lang="es-ES_tradnl" dirty="0" smtClean="0">
                <a:latin typeface="Comic Sans MS" pitchFamily="66" charset="0"/>
              </a:rPr>
              <a:t>			</a:t>
            </a:r>
            <a:r>
              <a:rPr lang="es-ES_tradnl" dirty="0" err="1" smtClean="0">
                <a:latin typeface="Comic Sans MS" pitchFamily="66" charset="0"/>
              </a:rPr>
              <a:t>monthly</a:t>
            </a:r>
            <a:endParaRPr lang="es-ES_tradnl" dirty="0" smtClean="0">
              <a:latin typeface="Comic Sans MS" pitchFamily="66" charset="0"/>
            </a:endParaRPr>
          </a:p>
          <a:p>
            <a:r>
              <a:rPr lang="es-ES_tradnl" dirty="0" smtClean="0">
                <a:latin typeface="Comic Sans MS" pitchFamily="66" charset="0"/>
              </a:rPr>
              <a:t>In </a:t>
            </a:r>
            <a:r>
              <a:rPr lang="es-ES_tradnl" dirty="0" err="1" smtClean="0">
                <a:latin typeface="Comic Sans MS" pitchFamily="66" charset="0"/>
              </a:rPr>
              <a:t>addition</a:t>
            </a:r>
            <a:r>
              <a:rPr lang="es-ES_tradnl" dirty="0" smtClean="0">
                <a:latin typeface="Comic Sans MS" pitchFamily="66" charset="0"/>
              </a:rPr>
              <a:t>			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73" y="30134"/>
            <a:ext cx="1138327" cy="11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7" y="166116"/>
            <a:ext cx="86244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/>
              <a:t>La industria discográfica está en crisis. Hace unos años si querías un disco </a:t>
            </a:r>
            <a:r>
              <a:rPr lang="es-ES_tradnl" sz="1600" b="1" u="sng" dirty="0"/>
              <a:t>no tenías más remedio que</a:t>
            </a:r>
            <a:r>
              <a:rPr lang="es-ES_tradnl" sz="1600" b="1" dirty="0"/>
              <a:t> comprarlo. Las compañías discográficas manejaban el sistema de distribución y </a:t>
            </a:r>
            <a:r>
              <a:rPr lang="es-ES_tradnl" sz="1600" b="1" u="sng" dirty="0"/>
              <a:t>fijaban</a:t>
            </a:r>
            <a:r>
              <a:rPr lang="es-ES_tradnl" sz="1600" b="1" dirty="0"/>
              <a:t> los precios pero llegó la piratería y empezó a afectar a las ventas.</a:t>
            </a:r>
            <a:br>
              <a:rPr lang="es-ES_tradnl" sz="1600" b="1" dirty="0"/>
            </a:b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Todos hemos </a:t>
            </a:r>
            <a:r>
              <a:rPr lang="es-ES_tradnl" sz="1600" b="1" u="sng" dirty="0"/>
              <a:t>compartido</a:t>
            </a:r>
            <a:r>
              <a:rPr lang="es-ES_tradnl" sz="1600" b="1" dirty="0"/>
              <a:t> archivos de música en la red en alguna ocasión, hay muchos programas gratis para hacerlo y la </a:t>
            </a:r>
            <a:r>
              <a:rPr lang="es-ES_tradnl" sz="1600" b="1" u="sng" dirty="0"/>
              <a:t>mayoría</a:t>
            </a:r>
            <a:r>
              <a:rPr lang="es-ES_tradnl" sz="1600" b="1" dirty="0"/>
              <a:t> pensamos que “compartir” archivos de música en Internet, de vez en cuando, es “aceptable”, sólo un 20 % cree que no lo es.</a:t>
            </a:r>
            <a:br>
              <a:rPr lang="es-ES_tradnl" sz="1600" b="1" dirty="0"/>
            </a:b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Comprar un CD en una tienda </a:t>
            </a:r>
            <a:r>
              <a:rPr lang="es-ES_tradnl" sz="1600" b="1" u="sng" dirty="0"/>
              <a:t>sigue siendo </a:t>
            </a:r>
            <a:r>
              <a:rPr lang="es-ES_tradnl" sz="1600" b="1" dirty="0"/>
              <a:t>caro y la música está a nuestro alcance en la red. Lo cierto es que muchas tiendas de discos han tenido que cerrar y las compañías de discos han perdido millones.</a:t>
            </a:r>
            <a:br>
              <a:rPr lang="es-ES_tradnl" sz="1600" b="1" dirty="0"/>
            </a:b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Pero parece que la solución a este problema está cada día más cerca desde que </a:t>
            </a:r>
            <a:r>
              <a:rPr lang="es-ES_tradnl" sz="1600" b="1" dirty="0" err="1"/>
              <a:t>Spotify</a:t>
            </a:r>
            <a:r>
              <a:rPr lang="es-ES_tradnl" sz="1600" b="1" dirty="0"/>
              <a:t> </a:t>
            </a:r>
            <a:r>
              <a:rPr lang="es-ES_tradnl" sz="1600" b="1" u="sng" dirty="0"/>
              <a:t>fue</a:t>
            </a:r>
            <a:r>
              <a:rPr lang="es-ES_tradnl" sz="1600" b="1" dirty="0"/>
              <a:t> </a:t>
            </a:r>
            <a:r>
              <a:rPr lang="es-ES_tradnl" sz="1600" b="1" u="sng" dirty="0"/>
              <a:t>lanzado</a:t>
            </a:r>
            <a:r>
              <a:rPr lang="es-ES_tradnl" sz="1600" b="1" dirty="0"/>
              <a:t> al público en 2008. Se trata de un servicio de difusión de archivos de música. Los usuarios podemos buscar por artista, álbum o género y hay aproximadamente 6 millones de canciones, </a:t>
            </a:r>
            <a:r>
              <a:rPr lang="es-ES_tradnl" sz="1600" b="1" u="sng" dirty="0"/>
              <a:t>además</a:t>
            </a:r>
            <a:r>
              <a:rPr lang="es-ES_tradnl" sz="1600" b="1" dirty="0"/>
              <a:t> existe la posibilidad de crear tus </a:t>
            </a:r>
            <a:r>
              <a:rPr lang="es-ES_tradnl" sz="1600" b="1" u="sng" dirty="0"/>
              <a:t>propias</a:t>
            </a:r>
            <a:r>
              <a:rPr lang="es-ES_tradnl" sz="1600" b="1" dirty="0"/>
              <a:t> listas y editarlas para otros usuarios o </a:t>
            </a:r>
            <a:r>
              <a:rPr lang="es-ES_tradnl" sz="1600" b="1" u="sng" dirty="0"/>
              <a:t>pedir</a:t>
            </a:r>
            <a:r>
              <a:rPr lang="es-ES_tradnl" sz="1600" b="1" dirty="0"/>
              <a:t> que te cree una lista de canciones basada en tus preferencias.</a:t>
            </a:r>
            <a:br>
              <a:rPr lang="es-ES_tradnl" sz="1600" b="1" dirty="0"/>
            </a:b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Sé que </a:t>
            </a:r>
            <a:r>
              <a:rPr lang="es-ES_tradnl" sz="1600" b="1" dirty="0" err="1"/>
              <a:t>Spotify</a:t>
            </a:r>
            <a:r>
              <a:rPr lang="es-ES_tradnl" sz="1600" b="1" dirty="0"/>
              <a:t> no está </a:t>
            </a:r>
            <a:r>
              <a:rPr lang="es-ES_tradnl" sz="1600" b="1" u="sng" dirty="0"/>
              <a:t>disponible</a:t>
            </a:r>
            <a:r>
              <a:rPr lang="es-ES_tradnl" sz="1600" b="1" dirty="0"/>
              <a:t> en todos los países, en mi </a:t>
            </a:r>
            <a:r>
              <a:rPr lang="es-ES_tradnl" sz="1600" b="1" dirty="0" smtClean="0"/>
              <a:t>país </a:t>
            </a:r>
            <a:r>
              <a:rPr lang="es-ES_tradnl" sz="1600" b="1" dirty="0"/>
              <a:t>si puedes acceder aunque es necesaria una invitación, </a:t>
            </a:r>
            <a:r>
              <a:rPr lang="es-ES_tradnl" sz="1600" b="1" u="sng" dirty="0"/>
              <a:t>supongo que </a:t>
            </a:r>
            <a:r>
              <a:rPr lang="es-ES_tradnl" sz="1600" b="1" dirty="0"/>
              <a:t>lo hacen para limitar el número de usuarios. Puedes acceder a todas las canciones, pero hay anuncios entre las canciones y es esta publicidad la que genera dinero y </a:t>
            </a:r>
            <a:r>
              <a:rPr lang="es-ES_tradnl" sz="1600" b="1" u="sng" dirty="0"/>
              <a:t>permite</a:t>
            </a:r>
            <a:r>
              <a:rPr lang="es-ES_tradnl" sz="1600" b="1" dirty="0"/>
              <a:t> a </a:t>
            </a:r>
            <a:r>
              <a:rPr lang="es-ES_tradnl" sz="1600" b="1" dirty="0" err="1"/>
              <a:t>spotify</a:t>
            </a:r>
            <a:r>
              <a:rPr lang="es-ES_tradnl" sz="1600" b="1" dirty="0"/>
              <a:t> pagar un “royalty” por cada canción. Además existe la posibilidad de pagar una cantidad </a:t>
            </a:r>
            <a:r>
              <a:rPr lang="es-ES_tradnl" sz="1600" b="1" u="sng" dirty="0"/>
              <a:t>mensual</a:t>
            </a:r>
            <a:r>
              <a:rPr lang="es-ES_tradnl" sz="1600" b="1" dirty="0"/>
              <a:t> como suscriptor, alrededor de 10 euros y escuchar las canciones sin anuncios.</a:t>
            </a:r>
            <a:br>
              <a:rPr lang="es-ES_tradnl" sz="1600" b="1" dirty="0"/>
            </a:b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Con el dinero de la publicidad y de los suscriptores </a:t>
            </a:r>
            <a:r>
              <a:rPr lang="es-ES_tradnl" sz="1600" b="1" dirty="0" err="1"/>
              <a:t>spotify</a:t>
            </a:r>
            <a:r>
              <a:rPr lang="es-ES_tradnl" sz="1600" b="1" dirty="0"/>
              <a:t> paga al sello discográfico y parece que esta puede ser la solución para todos. Música más barata pero no gratis. La idea es buena.</a:t>
            </a:r>
          </a:p>
        </p:txBody>
      </p:sp>
    </p:spTree>
    <p:extLst>
      <p:ext uri="{BB962C8B-B14F-4D97-AF65-F5344CB8AC3E}">
        <p14:creationId xmlns:p14="http://schemas.microsoft.com/office/powerpoint/2010/main" val="2524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98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lasprovincias.es/noticias/201007/22/Media/top-manta--647x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78" y="4638641"/>
            <a:ext cx="6162675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huffpost.com/gen/650872/thumbs/r-TOP-MANTA-SANCIONABLE-large5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429250" cy="2266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7272" y="3267116"/>
            <a:ext cx="6376361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rgbClr val="FFC000"/>
                </a:solidFill>
                <a:latin typeface="Blackoak Std" pitchFamily="82" charset="0"/>
              </a:rPr>
              <a:t>LA PIRATERÍA EN ESPAÑA</a:t>
            </a:r>
            <a:endParaRPr lang="es-ES_tradnl" sz="1400" dirty="0">
              <a:solidFill>
                <a:srgbClr val="FFC000"/>
              </a:solidFill>
              <a:latin typeface="Blackoak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71153"/>
            <a:ext cx="2667000" cy="240065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  <a:latin typeface="Colonna MT" pitchFamily="82" charset="0"/>
              </a:rPr>
              <a:t>Argumentos</a:t>
            </a:r>
          </a:p>
          <a:p>
            <a:r>
              <a:rPr lang="es-ES_tradnl" dirty="0" smtClean="0"/>
              <a:t>¡Cómo no va a piratear…!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71153"/>
            <a:ext cx="2667000" cy="240065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70C0"/>
                </a:solidFill>
                <a:latin typeface="Colonna MT" pitchFamily="82" charset="0"/>
              </a:rPr>
              <a:t>Ejemplos</a:t>
            </a:r>
          </a:p>
          <a:p>
            <a:r>
              <a:rPr lang="es-ES_tradnl" dirty="0" smtClean="0"/>
              <a:t>Como los compro yo.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6130636" y="671153"/>
            <a:ext cx="2667000" cy="240065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50"/>
                </a:solidFill>
                <a:latin typeface="Colonna MT" pitchFamily="82" charset="0"/>
              </a:rPr>
              <a:t>Citas</a:t>
            </a:r>
          </a:p>
          <a:p>
            <a:r>
              <a:rPr lang="es-ES_tradnl" dirty="0" smtClean="0"/>
              <a:t>Como decía un cantante de un grupo…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07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1.Vuelve </a:t>
            </a:r>
            <a:r>
              <a:rPr lang="en-US" sz="1600" dirty="0" smtClean="0">
                <a:latin typeface="Comic Sans MS" pitchFamily="66" charset="0"/>
              </a:rPr>
              <a:t>a leer </a:t>
            </a:r>
            <a:r>
              <a:rPr lang="en-US" sz="1600" dirty="0" err="1" smtClean="0">
                <a:latin typeface="Comic Sans MS" pitchFamily="66" charset="0"/>
              </a:rPr>
              <a:t>las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opioniones</a:t>
            </a:r>
            <a:r>
              <a:rPr lang="en-US" sz="1600" dirty="0" smtClean="0">
                <a:latin typeface="Comic Sans MS" pitchFamily="66" charset="0"/>
              </a:rPr>
              <a:t> del chat y </a:t>
            </a:r>
            <a:r>
              <a:rPr lang="en-US" sz="1600" dirty="0" err="1" smtClean="0">
                <a:latin typeface="Comic Sans MS" pitchFamily="66" charset="0"/>
              </a:rPr>
              <a:t>extrae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las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frases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que</a:t>
            </a:r>
            <a:r>
              <a:rPr lang="en-US" sz="1600" dirty="0" smtClean="0">
                <a:latin typeface="Comic Sans MS" pitchFamily="66" charset="0"/>
              </a:rPr>
              <a:t> son un </a:t>
            </a:r>
            <a:r>
              <a:rPr lang="en-US" sz="1600" dirty="0" err="1" smtClean="0">
                <a:latin typeface="Comic Sans MS" pitchFamily="66" charset="0"/>
              </a:rPr>
              <a:t>argumento</a:t>
            </a:r>
            <a:r>
              <a:rPr lang="en-US" sz="1600" dirty="0" smtClean="0">
                <a:latin typeface="Comic Sans MS" pitchFamily="66" charset="0"/>
              </a:rPr>
              <a:t>, un </a:t>
            </a:r>
          </a:p>
          <a:p>
            <a:r>
              <a:rPr lang="en-US" sz="1600" dirty="0" err="1">
                <a:latin typeface="Comic Sans MS" pitchFamily="66" charset="0"/>
              </a:rPr>
              <a:t>e</a:t>
            </a:r>
            <a:r>
              <a:rPr lang="en-US" sz="1600" dirty="0" err="1" smtClean="0">
                <a:latin typeface="Comic Sans MS" pitchFamily="66" charset="0"/>
              </a:rPr>
              <a:t>jemplo</a:t>
            </a:r>
            <a:r>
              <a:rPr lang="en-US" sz="1600" dirty="0" smtClean="0">
                <a:latin typeface="Comic Sans MS" pitchFamily="66" charset="0"/>
              </a:rPr>
              <a:t> o </a:t>
            </a:r>
            <a:r>
              <a:rPr lang="en-US" sz="1600" dirty="0" err="1" smtClean="0">
                <a:latin typeface="Comic Sans MS" pitchFamily="66" charset="0"/>
              </a:rPr>
              <a:t>una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cita</a:t>
            </a:r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600" dirty="0" err="1" smtClean="0">
                <a:latin typeface="Comic Sans MS" pitchFamily="66" charset="0"/>
              </a:rPr>
              <a:t>Despu</a:t>
            </a:r>
            <a:r>
              <a:rPr lang="es-ES" sz="1600" dirty="0" err="1" smtClean="0">
                <a:latin typeface="Comic Sans MS" pitchFamily="66" charset="0"/>
              </a:rPr>
              <a:t>és</a:t>
            </a:r>
            <a:r>
              <a:rPr lang="es-ES" sz="1600" dirty="0" smtClean="0">
                <a:latin typeface="Comic Sans MS" pitchFamily="66" charset="0"/>
              </a:rPr>
              <a:t> escríbelas en uno de estos tres cuadros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214686"/>
            <a:ext cx="8408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omic Sans MS" pitchFamily="66" charset="0"/>
              </a:rPr>
              <a:t>TEXTOS</a:t>
            </a:r>
          </a:p>
          <a:p>
            <a:r>
              <a:rPr lang="es-ES" sz="1600" dirty="0" smtClean="0">
                <a:latin typeface="Comic Sans MS" pitchFamily="66" charset="0"/>
              </a:rPr>
              <a:t>A lo largo de los dos textos, los autores van presentando sus opiniones o ideas y cada </a:t>
            </a:r>
          </a:p>
          <a:p>
            <a:r>
              <a:rPr lang="es-ES" sz="1600" dirty="0" smtClean="0">
                <a:latin typeface="Comic Sans MS" pitchFamily="66" charset="0"/>
              </a:rPr>
              <a:t>uno de ellos las presenta </a:t>
            </a:r>
            <a:r>
              <a:rPr lang="es-ES" sz="1600" dirty="0" smtClean="0">
                <a:latin typeface="Comic Sans MS" pitchFamily="66" charset="0"/>
              </a:rPr>
              <a:t>de forma diferente. </a:t>
            </a:r>
            <a:r>
              <a:rPr lang="es-ES" sz="1600" dirty="0" smtClean="0">
                <a:latin typeface="Comic Sans MS" pitchFamily="66" charset="0"/>
              </a:rPr>
              <a:t>Completa este cuadro según la forma de </a:t>
            </a:r>
          </a:p>
          <a:p>
            <a:r>
              <a:rPr lang="es-ES" sz="1600" dirty="0" smtClean="0">
                <a:latin typeface="Comic Sans MS" pitchFamily="66" charset="0"/>
              </a:rPr>
              <a:t>Organizar el pensamiento que tienen los dos autores de los textos.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256"/>
            <a:ext cx="1928826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Presentar 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Argumentos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4293596"/>
            <a:ext cx="2071702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Organizar 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Argumentos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……………………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4286256"/>
            <a:ext cx="2214578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Añadir 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Argumentos y opinar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……………………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4293596"/>
            <a:ext cx="2214578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Conclusión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……………………</a:t>
            </a:r>
          </a:p>
          <a:p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43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2289409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Desalmados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Ir al paro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Cada vez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Delincuentes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Inconsciencia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Prescindir de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Comercializar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Equivocarse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Salvo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En plena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Impunidad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Lacra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Ajeno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Me resta decir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Respecto 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latin typeface="Cooper Std Black" pitchFamily="18" charset="0"/>
              </a:rPr>
              <a:t>disponible</a:t>
            </a:r>
            <a:endParaRPr lang="es-ES_tradnl" dirty="0">
              <a:latin typeface="Cooper Std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404664"/>
            <a:ext cx="2413225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 smtClean="0">
                <a:latin typeface="Cooper Std Black" pitchFamily="18" charset="0"/>
              </a:rPr>
              <a:t>Villains</a:t>
            </a: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smtClean="0">
                <a:latin typeface="Cooper Std Black" pitchFamily="18" charset="0"/>
              </a:rPr>
              <a:t>More and more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dirty="0" err="1" smtClean="0">
                <a:latin typeface="Cooper Std Black" pitchFamily="18" charset="0"/>
              </a:rPr>
              <a:t>Trade</a:t>
            </a: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 smtClean="0">
                <a:latin typeface="Cooper Std Black" pitchFamily="18" charset="0"/>
              </a:rPr>
              <a:t>criminals</a:t>
            </a: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 smtClean="0">
                <a:latin typeface="Cooper Std Black" pitchFamily="18" charset="0"/>
              </a:rPr>
              <a:t>Get</a:t>
            </a:r>
            <a:r>
              <a:rPr lang="es-ES_tradnl" dirty="0" smtClean="0">
                <a:latin typeface="Cooper Std Black" pitchFamily="18" charset="0"/>
              </a:rPr>
              <a:t> </a:t>
            </a:r>
            <a:r>
              <a:rPr lang="es-ES_tradnl" dirty="0" err="1" smtClean="0">
                <a:latin typeface="Cooper Std Black" pitchFamily="18" charset="0"/>
              </a:rPr>
              <a:t>rid</a:t>
            </a:r>
            <a:r>
              <a:rPr lang="es-ES_tradnl" dirty="0" smtClean="0">
                <a:latin typeface="Cooper Std Black" pitchFamily="18" charset="0"/>
              </a:rPr>
              <a:t> of 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Without</a:t>
            </a:r>
            <a:r>
              <a:rPr lang="es-ES_tradnl" dirty="0">
                <a:latin typeface="Cooper Std Black" pitchFamily="18" charset="0"/>
              </a:rPr>
              <a:t> </a:t>
            </a:r>
            <a:r>
              <a:rPr lang="es-ES_tradnl" dirty="0" err="1" smtClean="0">
                <a:latin typeface="Cooper Std Black" pitchFamily="18" charset="0"/>
              </a:rPr>
              <a:t>punishment</a:t>
            </a: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>
                <a:latin typeface="Cooper Std Black" pitchFamily="18" charset="0"/>
              </a:rPr>
              <a:t>I </a:t>
            </a:r>
            <a:r>
              <a:rPr lang="es-ES_tradnl" dirty="0" err="1">
                <a:latin typeface="Cooper Std Black" pitchFamily="18" charset="0"/>
              </a:rPr>
              <a:t>still</a:t>
            </a:r>
            <a:r>
              <a:rPr lang="es-ES_tradnl" dirty="0">
                <a:latin typeface="Cooper Std Black" pitchFamily="18" charset="0"/>
              </a:rPr>
              <a:t> </a:t>
            </a:r>
            <a:r>
              <a:rPr lang="es-ES_tradnl" dirty="0" err="1">
                <a:latin typeface="Cooper Std Black" pitchFamily="18" charset="0"/>
              </a:rPr>
              <a:t>have</a:t>
            </a:r>
            <a:r>
              <a:rPr lang="es-ES_tradnl" dirty="0">
                <a:latin typeface="Cooper Std Black" pitchFamily="18" charset="0"/>
              </a:rPr>
              <a:t> </a:t>
            </a:r>
            <a:r>
              <a:rPr lang="es-ES_tradnl" dirty="0" err="1">
                <a:latin typeface="Cooper Std Black" pitchFamily="18" charset="0"/>
              </a:rPr>
              <a:t>to</a:t>
            </a:r>
            <a:r>
              <a:rPr lang="es-ES_tradnl" dirty="0">
                <a:latin typeface="Cooper Std Black" pitchFamily="18" charset="0"/>
              </a:rPr>
              <a:t> </a:t>
            </a:r>
            <a:r>
              <a:rPr lang="es-ES_tradnl" dirty="0" err="1">
                <a:latin typeface="Cooper Std Black" pitchFamily="18" charset="0"/>
              </a:rPr>
              <a:t>say</a:t>
            </a:r>
            <a:endParaRPr lang="es-ES_tradnl" dirty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Get</a:t>
            </a:r>
            <a:r>
              <a:rPr lang="es-ES_tradnl" dirty="0">
                <a:latin typeface="Cooper Std Black" pitchFamily="18" charset="0"/>
              </a:rPr>
              <a:t> </a:t>
            </a:r>
            <a:r>
              <a:rPr lang="es-ES_tradnl" dirty="0" err="1">
                <a:latin typeface="Cooper Std Black" pitchFamily="18" charset="0"/>
              </a:rPr>
              <a:t>jobless</a:t>
            </a:r>
            <a:endParaRPr lang="es-ES_tradnl" dirty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smtClean="0">
                <a:latin typeface="Cooper Std Black" pitchFamily="18" charset="0"/>
              </a:rPr>
              <a:t>As </a:t>
            </a:r>
            <a:r>
              <a:rPr lang="es-ES_tradnl" dirty="0" err="1">
                <a:latin typeface="Cooper Std Black" pitchFamily="18" charset="0"/>
              </a:rPr>
              <a:t>far</a:t>
            </a:r>
            <a:r>
              <a:rPr lang="es-ES_tradnl" dirty="0">
                <a:latin typeface="Cooper Std Black" pitchFamily="18" charset="0"/>
              </a:rPr>
              <a:t> as…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Available</a:t>
            </a:r>
            <a:endParaRPr lang="es-ES_tradnl" dirty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alien</a:t>
            </a: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smtClean="0">
                <a:latin typeface="Cooper Std Black" pitchFamily="18" charset="0"/>
              </a:rPr>
              <a:t>curse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ignorance</a:t>
            </a:r>
            <a:endParaRPr lang="es-ES_tradnl" dirty="0" smtClean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 smtClean="0">
                <a:latin typeface="Cooper Std Black" pitchFamily="18" charset="0"/>
              </a:rPr>
              <a:t>To</a:t>
            </a:r>
            <a:r>
              <a:rPr lang="es-ES_tradnl" dirty="0" smtClean="0">
                <a:latin typeface="Cooper Std Black" pitchFamily="18" charset="0"/>
              </a:rPr>
              <a:t> </a:t>
            </a:r>
            <a:r>
              <a:rPr lang="es-ES_tradnl" dirty="0">
                <a:latin typeface="Cooper Std Black" pitchFamily="18" charset="0"/>
              </a:rPr>
              <a:t>be </a:t>
            </a:r>
            <a:r>
              <a:rPr lang="es-ES_tradnl" dirty="0" err="1">
                <a:latin typeface="Cooper Std Black" pitchFamily="18" charset="0"/>
              </a:rPr>
              <a:t>wrong</a:t>
            </a:r>
            <a:endParaRPr lang="es-ES_tradnl" dirty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openly</a:t>
            </a:r>
            <a:endParaRPr lang="es-ES_tradnl" dirty="0">
              <a:latin typeface="Cooper Std Black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_tradnl" dirty="0" err="1">
                <a:latin typeface="Cooper Std Black" pitchFamily="18" charset="0"/>
              </a:rPr>
              <a:t>except</a:t>
            </a:r>
            <a:endParaRPr lang="es-ES_tradnl" dirty="0">
              <a:latin typeface="Cooper Std Black" pitchFamily="18" charset="0"/>
            </a:endParaRPr>
          </a:p>
        </p:txBody>
      </p:sp>
      <p:pic>
        <p:nvPicPr>
          <p:cNvPr id="4" name="Picture 4" descr="http://i.huffpost.com/gen/650872/thumbs/r-TOP-MANTA-SANCIONABLE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54" y="5449229"/>
            <a:ext cx="3373946" cy="1408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asprovincias.es/noticias/201007/22/Media/top-manta--647x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35" y="35906"/>
            <a:ext cx="3049690" cy="108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1772816"/>
            <a:ext cx="3462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Une las palabras de la primera </a:t>
            </a:r>
          </a:p>
          <a:p>
            <a:r>
              <a:rPr lang="es-ES_tradnl" sz="2000" b="1" dirty="0" smtClean="0"/>
              <a:t>columna con las palabras de la</a:t>
            </a:r>
          </a:p>
          <a:p>
            <a:r>
              <a:rPr lang="es-ES_tradnl" sz="2000" b="1" dirty="0" smtClean="0"/>
              <a:t> segunda columna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750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01791" cy="31393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Cabreo                 enfado</a:t>
            </a:r>
          </a:p>
          <a:p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>Posturas                posiciones</a:t>
            </a:r>
          </a:p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A fondo                en profundidad</a:t>
            </a:r>
          </a:p>
          <a:p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>Optar por           elegir</a:t>
            </a:r>
          </a:p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Trasfondo            lo que está detrás</a:t>
            </a:r>
          </a:p>
          <a:p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>Subyace               está debajo</a:t>
            </a:r>
          </a:p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Engañarse            mentirse </a:t>
            </a:r>
          </a:p>
          <a:p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>Despectivo         connotación negativa</a:t>
            </a:r>
          </a:p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Atajar                  cortar</a:t>
            </a:r>
          </a:p>
          <a:p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>Renunciar a        dejar de usar</a:t>
            </a:r>
          </a:p>
          <a:p>
            <a:endParaRPr lang="es-ES_tradnl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1" y="3489760"/>
            <a:ext cx="314380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smtClean="0">
                <a:latin typeface="Comic Sans MS" pitchFamily="66" charset="0"/>
              </a:rPr>
              <a:t>Ponerse los pelos de punta</a:t>
            </a:r>
            <a:endParaRPr lang="es-ES_tradnl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85" y="5672323"/>
            <a:ext cx="222849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smtClean="0">
                <a:latin typeface="Comic Sans MS" pitchFamily="66" charset="0"/>
              </a:rPr>
              <a:t>Acabarse el chollo</a:t>
            </a:r>
            <a:endParaRPr lang="es-ES_tradnl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3808333"/>
            <a:ext cx="266932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smtClean="0">
                <a:latin typeface="Comic Sans MS" pitchFamily="66" charset="0"/>
              </a:rPr>
              <a:t>Ganarse los garbanzos</a:t>
            </a:r>
            <a:endParaRPr lang="es-ES_tradnl" b="1" dirty="0">
              <a:latin typeface="Comic Sans MS" pitchFamily="66" charset="0"/>
            </a:endParaRPr>
          </a:p>
        </p:txBody>
      </p:sp>
      <p:pic>
        <p:nvPicPr>
          <p:cNvPr id="2050" name="Picture 2" descr="http://www.diasdelana.com/wp/wp-content/uploads/2007/02/bob_esponja_pelos_de_pu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87" y="253092"/>
            <a:ext cx="3167059" cy="32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062" y="4177665"/>
            <a:ext cx="395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Cuando </a:t>
            </a:r>
            <a:r>
              <a:rPr lang="es-ES_tradnl" dirty="0" err="1" smtClean="0">
                <a:latin typeface="Comic Sans MS" pitchFamily="66" charset="0"/>
              </a:rPr>
              <a:t>ví</a:t>
            </a:r>
            <a:r>
              <a:rPr lang="es-ES_tradnl" dirty="0" smtClean="0">
                <a:latin typeface="Comic Sans MS" pitchFamily="66" charset="0"/>
              </a:rPr>
              <a:t> la cuenta del teléfono, </a:t>
            </a:r>
            <a:r>
              <a:rPr lang="es-ES_tradnl" b="1" dirty="0" smtClean="0">
                <a:latin typeface="Comic Sans MS" pitchFamily="66" charset="0"/>
              </a:rPr>
              <a:t>se</a:t>
            </a:r>
          </a:p>
          <a:p>
            <a:r>
              <a:rPr lang="es-ES_tradnl" b="1" dirty="0" smtClean="0">
                <a:latin typeface="Comic Sans MS" pitchFamily="66" charset="0"/>
              </a:rPr>
              <a:t>me pusieron los pelos de punta</a:t>
            </a:r>
            <a:r>
              <a:rPr lang="es-ES_tradnl" dirty="0" smtClean="0">
                <a:latin typeface="Comic Sans MS" pitchFamily="66" charset="0"/>
              </a:rPr>
              <a:t>.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60" y="6211669"/>
            <a:ext cx="704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En los años 80 ganaba mucho dinero fácilmente, pero más tarde,</a:t>
            </a:r>
          </a:p>
          <a:p>
            <a:r>
              <a:rPr lang="es-ES_tradnl" dirty="0" smtClean="0">
                <a:latin typeface="Comic Sans MS" pitchFamily="66" charset="0"/>
              </a:rPr>
              <a:t> con la crisis, </a:t>
            </a:r>
            <a:r>
              <a:rPr lang="es-ES_tradnl" b="1" dirty="0" smtClean="0">
                <a:latin typeface="Comic Sans MS" pitchFamily="66" charset="0"/>
              </a:rPr>
              <a:t>se le acabó el chollo.</a:t>
            </a:r>
            <a:endParaRPr lang="es-ES_tradnl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6080" y="4453002"/>
            <a:ext cx="379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No pudo hacer otra cosa que </a:t>
            </a:r>
          </a:p>
          <a:p>
            <a:r>
              <a:rPr lang="es-ES_tradnl" dirty="0" smtClean="0">
                <a:latin typeface="Comic Sans MS" pitchFamily="66" charset="0"/>
              </a:rPr>
              <a:t>Buscarse un trabajo para </a:t>
            </a:r>
            <a:r>
              <a:rPr lang="es-ES_tradnl" b="1" dirty="0" smtClean="0">
                <a:latin typeface="Comic Sans MS" pitchFamily="66" charset="0"/>
              </a:rPr>
              <a:t>ganarse</a:t>
            </a:r>
          </a:p>
          <a:p>
            <a:r>
              <a:rPr lang="es-ES_tradnl" b="1" dirty="0" smtClean="0">
                <a:latin typeface="Comic Sans MS" pitchFamily="66" charset="0"/>
              </a:rPr>
              <a:t>los garbanzos.</a:t>
            </a:r>
            <a:endParaRPr lang="es-ES_tradnl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ncu.edu.ar/relacionesinternacionales/cache/parlote.jpg_64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15616" cy="11115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3631"/>
            <a:ext cx="787266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Ahora después de señalar cuál es la idea principal que presenta el tema </a:t>
            </a:r>
          </a:p>
          <a:p>
            <a:r>
              <a:rPr lang="es-ES_tradnl" dirty="0" smtClean="0">
                <a:latin typeface="Comic Sans MS" pitchFamily="66" charset="0"/>
              </a:rPr>
              <a:t>en cada uno de los dos textos, encuentra los argumentos principales que</a:t>
            </a:r>
          </a:p>
          <a:p>
            <a:r>
              <a:rPr lang="es-ES_tradnl" dirty="0" smtClean="0">
                <a:latin typeface="Comic Sans MS" pitchFamily="66" charset="0"/>
              </a:rPr>
              <a:t> avalan dicha idea,  según cada autor.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28828"/>
            <a:ext cx="4458077" cy="36933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Comic Sans MS" pitchFamily="66" charset="0"/>
              </a:rPr>
              <a:t>Primer artículo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latin typeface="Comic Sans MS" pitchFamily="66" charset="0"/>
              </a:rPr>
              <a:t>Idea que presenta el tema: </a:t>
            </a:r>
            <a:r>
              <a:rPr lang="es-ES_tradnl" dirty="0" smtClean="0">
                <a:latin typeface="Comic Sans MS" pitchFamily="66" charset="0"/>
              </a:rPr>
              <a:t>La música                        </a:t>
            </a:r>
          </a:p>
          <a:p>
            <a:r>
              <a:rPr lang="es-ES_tradnl" dirty="0" smtClean="0">
                <a:latin typeface="Comic Sans MS" pitchFamily="66" charset="0"/>
              </a:rPr>
              <a:t>de este país se encuentra en peligro por un grupo de desalmados.</a:t>
            </a:r>
          </a:p>
          <a:p>
            <a:endParaRPr lang="es-ES_tradnl" dirty="0" smtClean="0">
              <a:latin typeface="Comic Sans MS" pitchFamily="66" charset="0"/>
            </a:endParaRPr>
          </a:p>
          <a:p>
            <a:endParaRPr lang="es-ES_tradn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latin typeface="Comic Sans MS" pitchFamily="66" charset="0"/>
              </a:rPr>
              <a:t>Argumentos principales: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dirty="0"/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268760"/>
            <a:ext cx="4087528" cy="36933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Comic Sans MS" pitchFamily="66" charset="0"/>
              </a:rPr>
              <a:t>Segundo artículo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latin typeface="Comic Sans MS" pitchFamily="66" charset="0"/>
              </a:rPr>
              <a:t>Idea que presenta el tema: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b="1" dirty="0">
              <a:latin typeface="Comic Sans MS" pitchFamily="66" charset="0"/>
            </a:endParaRPr>
          </a:p>
          <a:p>
            <a:endParaRPr lang="es-ES_tradnl" b="1" dirty="0" smtClean="0">
              <a:latin typeface="Comic Sans MS" pitchFamily="66" charset="0"/>
            </a:endParaRPr>
          </a:p>
          <a:p>
            <a:endParaRPr lang="es-ES_tradnl" b="1" dirty="0">
              <a:latin typeface="Comic Sans MS" pitchFamily="66" charset="0"/>
            </a:endParaRPr>
          </a:p>
          <a:p>
            <a:endParaRPr lang="es-ES_tradnl" dirty="0" smtClean="0">
              <a:latin typeface="Comic Sans MS" pitchFamily="66" charset="0"/>
            </a:endParaRPr>
          </a:p>
          <a:p>
            <a:endParaRPr lang="es-ES_tradn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latin typeface="Comic Sans MS" pitchFamily="66" charset="0"/>
              </a:rPr>
              <a:t>Argumentos principales: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dirty="0"/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941167"/>
            <a:ext cx="41488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¿Qué título pondrías a cada artículo?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80672"/>
            <a:ext cx="496321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latin typeface="Comic Sans MS" pitchFamily="66" charset="0"/>
              </a:rPr>
              <a:t>¿Cuál de los dos artículos emplea un lenguaje</a:t>
            </a:r>
          </a:p>
          <a:p>
            <a:r>
              <a:rPr lang="es-ES_tradnl" dirty="0" smtClean="0">
                <a:latin typeface="Comic Sans MS" pitchFamily="66" charset="0"/>
              </a:rPr>
              <a:t>más subjetivo y cuál se limita a exponer </a:t>
            </a:r>
          </a:p>
          <a:p>
            <a:r>
              <a:rPr lang="es-ES_tradnl" dirty="0" smtClean="0">
                <a:latin typeface="Comic Sans MS" pitchFamily="66" charset="0"/>
              </a:rPr>
              <a:t>Información para explicar su argumento? </a:t>
            </a:r>
            <a:endParaRPr lang="es-ES_tradnl" dirty="0">
              <a:latin typeface="Comic Sans MS" pitchFamily="66" charset="0"/>
            </a:endParaRPr>
          </a:p>
          <a:p>
            <a:r>
              <a:rPr lang="es-ES_tradnl" dirty="0" smtClean="0">
                <a:latin typeface="Comic Sans MS" pitchFamily="66" charset="0"/>
              </a:rPr>
              <a:t>Identifica en el texto las frases, palabras o</a:t>
            </a:r>
          </a:p>
          <a:p>
            <a:r>
              <a:rPr lang="es-ES_tradnl" dirty="0" smtClean="0">
                <a:latin typeface="Comic Sans MS" pitchFamily="66" charset="0"/>
              </a:rPr>
              <a:t>Expresiones que constatan tu opinión.</a:t>
            </a:r>
            <a:endParaRPr lang="es-ES_tradnl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157192"/>
            <a:ext cx="3727488" cy="156966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Comic Sans MS" pitchFamily="66" charset="0"/>
              </a:rPr>
              <a:t>Una de las características básicas de un texto es la de convencer al interlocutor llevándolo a su campo. En la mayoría de los casos el lenguaje</a:t>
            </a:r>
          </a:p>
          <a:p>
            <a:r>
              <a:rPr lang="es-ES_tradnl" sz="1200" dirty="0" smtClean="0">
                <a:latin typeface="Comic Sans MS" pitchFamily="66" charset="0"/>
              </a:rPr>
              <a:t>está cargado de elementos subjetivos</a:t>
            </a:r>
          </a:p>
          <a:p>
            <a:r>
              <a:rPr lang="es-ES_tradnl" sz="1200" dirty="0" smtClean="0">
                <a:latin typeface="Comic Sans MS" pitchFamily="66" charset="0"/>
              </a:rPr>
              <a:t>como pueden ser los adverbios y adjetivos</a:t>
            </a:r>
          </a:p>
          <a:p>
            <a:r>
              <a:rPr lang="es-ES_tradnl" sz="1200" dirty="0" smtClean="0">
                <a:latin typeface="Comic Sans MS" pitchFamily="66" charset="0"/>
              </a:rPr>
              <a:t>Y, a veces, estos se anteponen para llamar</a:t>
            </a:r>
          </a:p>
          <a:p>
            <a:r>
              <a:rPr lang="es-ES_tradnl" sz="1200" dirty="0" smtClean="0">
                <a:latin typeface="Comic Sans MS" pitchFamily="66" charset="0"/>
              </a:rPr>
              <a:t>más la atención o formar parte de cadenas de</a:t>
            </a:r>
          </a:p>
          <a:p>
            <a:r>
              <a:rPr lang="es-ES_tradnl" sz="1200" dirty="0" smtClean="0">
                <a:latin typeface="Comic Sans MS" pitchFamily="66" charset="0"/>
              </a:rPr>
              <a:t>estructuras similares.</a:t>
            </a:r>
            <a:endParaRPr lang="es-ES_tradnl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71153"/>
            <a:ext cx="2667000" cy="240065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  <a:latin typeface="Colonna MT" pitchFamily="82" charset="0"/>
              </a:rPr>
              <a:t>Argumentos</a:t>
            </a:r>
          </a:p>
          <a:p>
            <a:r>
              <a:rPr lang="es-ES_tradnl" dirty="0" smtClean="0"/>
              <a:t>¡Cómo no va a piratear…!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71153"/>
            <a:ext cx="2667000" cy="240065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70C0"/>
                </a:solidFill>
                <a:latin typeface="Colonna MT" pitchFamily="82" charset="0"/>
              </a:rPr>
              <a:t>Ejemplos</a:t>
            </a:r>
          </a:p>
          <a:p>
            <a:r>
              <a:rPr lang="es-ES_tradnl" dirty="0" smtClean="0"/>
              <a:t>Como los compro yo.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6130636" y="671153"/>
            <a:ext cx="2667000" cy="240065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50"/>
                </a:solidFill>
                <a:latin typeface="Colonna MT" pitchFamily="82" charset="0"/>
              </a:rPr>
              <a:t>Citas</a:t>
            </a:r>
          </a:p>
          <a:p>
            <a:r>
              <a:rPr lang="es-ES_tradnl" dirty="0" smtClean="0"/>
              <a:t>Como decía un cantante de un grupo…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07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1.Vuelve a leer </a:t>
            </a:r>
            <a:r>
              <a:rPr lang="en-US" sz="1600" dirty="0" err="1" smtClean="0">
                <a:latin typeface="Comic Sans MS" pitchFamily="66" charset="0"/>
              </a:rPr>
              <a:t>las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opioniones</a:t>
            </a:r>
            <a:r>
              <a:rPr lang="en-US" sz="1600" dirty="0" smtClean="0">
                <a:latin typeface="Comic Sans MS" pitchFamily="66" charset="0"/>
              </a:rPr>
              <a:t> del chat y </a:t>
            </a:r>
            <a:r>
              <a:rPr lang="en-US" sz="1600" dirty="0" err="1" smtClean="0">
                <a:latin typeface="Comic Sans MS" pitchFamily="66" charset="0"/>
              </a:rPr>
              <a:t>extrae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las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frases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que</a:t>
            </a:r>
            <a:r>
              <a:rPr lang="en-US" sz="1600" dirty="0" smtClean="0">
                <a:latin typeface="Comic Sans MS" pitchFamily="66" charset="0"/>
              </a:rPr>
              <a:t> son un </a:t>
            </a:r>
            <a:r>
              <a:rPr lang="en-US" sz="1600" dirty="0" err="1" smtClean="0">
                <a:latin typeface="Comic Sans MS" pitchFamily="66" charset="0"/>
              </a:rPr>
              <a:t>argumento</a:t>
            </a:r>
            <a:r>
              <a:rPr lang="en-US" sz="1600" dirty="0" smtClean="0">
                <a:latin typeface="Comic Sans MS" pitchFamily="66" charset="0"/>
              </a:rPr>
              <a:t>, un </a:t>
            </a:r>
          </a:p>
          <a:p>
            <a:r>
              <a:rPr lang="en-US" sz="1600" dirty="0" err="1" smtClean="0">
                <a:latin typeface="Comic Sans MS" pitchFamily="66" charset="0"/>
              </a:rPr>
              <a:t>Ejemplo</a:t>
            </a:r>
            <a:r>
              <a:rPr lang="en-US" sz="1600" dirty="0" smtClean="0">
                <a:latin typeface="Comic Sans MS" pitchFamily="66" charset="0"/>
              </a:rPr>
              <a:t> o </a:t>
            </a:r>
            <a:r>
              <a:rPr lang="en-US" sz="1600" dirty="0" err="1" smtClean="0">
                <a:latin typeface="Comic Sans MS" pitchFamily="66" charset="0"/>
              </a:rPr>
              <a:t>una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cita</a:t>
            </a:r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600" dirty="0" err="1" smtClean="0">
                <a:latin typeface="Comic Sans MS" pitchFamily="66" charset="0"/>
              </a:rPr>
              <a:t>Despu</a:t>
            </a:r>
            <a:r>
              <a:rPr lang="es-ES" sz="1600" dirty="0" err="1" smtClean="0">
                <a:latin typeface="Comic Sans MS" pitchFamily="66" charset="0"/>
              </a:rPr>
              <a:t>és</a:t>
            </a:r>
            <a:r>
              <a:rPr lang="es-ES" sz="1600" dirty="0" smtClean="0">
                <a:latin typeface="Comic Sans MS" pitchFamily="66" charset="0"/>
              </a:rPr>
              <a:t> escríbelas en uno de estos tres cuadros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214686"/>
            <a:ext cx="8408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omic Sans MS" pitchFamily="66" charset="0"/>
              </a:rPr>
              <a:t>TEXTOS</a:t>
            </a:r>
          </a:p>
          <a:p>
            <a:r>
              <a:rPr lang="es-ES" sz="1600" dirty="0" smtClean="0">
                <a:latin typeface="Comic Sans MS" pitchFamily="66" charset="0"/>
              </a:rPr>
              <a:t>A lo largo de los dos textos, los autores van presentando sus opiniones o ideas y cada </a:t>
            </a:r>
          </a:p>
          <a:p>
            <a:r>
              <a:rPr lang="es-ES" sz="1600" dirty="0" smtClean="0">
                <a:latin typeface="Comic Sans MS" pitchFamily="66" charset="0"/>
              </a:rPr>
              <a:t>uno de ellos las presenta de </a:t>
            </a:r>
            <a:r>
              <a:rPr lang="es-ES" sz="1600" dirty="0" smtClean="0">
                <a:latin typeface="Comic Sans MS" pitchFamily="66" charset="0"/>
              </a:rPr>
              <a:t>forma diferente. </a:t>
            </a:r>
            <a:r>
              <a:rPr lang="es-ES" sz="1600" dirty="0" smtClean="0">
                <a:latin typeface="Comic Sans MS" pitchFamily="66" charset="0"/>
              </a:rPr>
              <a:t>Completa este cuadro según la forma de </a:t>
            </a:r>
          </a:p>
          <a:p>
            <a:r>
              <a:rPr lang="es-ES" sz="1600" dirty="0" smtClean="0">
                <a:latin typeface="Comic Sans MS" pitchFamily="66" charset="0"/>
              </a:rPr>
              <a:t>Organizar el pensamiento que tienen los dos autores de los textos.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256"/>
            <a:ext cx="1928826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Presentar 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Argumentos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4293596"/>
            <a:ext cx="2071702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Organizar 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Argumentos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……………………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4286256"/>
            <a:ext cx="2214578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Añadir 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Argumentos y opinar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……………………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4293596"/>
            <a:ext cx="2214578" cy="24929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Conclusión</a:t>
            </a:r>
          </a:p>
          <a:p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……………………</a:t>
            </a:r>
          </a:p>
          <a:p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49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1007</Words>
  <Application>Microsoft Office PowerPoint</Application>
  <PresentationFormat>On-screen Show (4:3)</PresentationFormat>
  <Paragraphs>260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Blackoak Std</vt:lpstr>
      <vt:lpstr>Bodoni MT Condensed</vt:lpstr>
      <vt:lpstr>Calibri</vt:lpstr>
      <vt:lpstr>Colonna MT</vt:lpstr>
      <vt:lpstr>Comic Sans MS</vt:lpstr>
      <vt:lpstr>Cooper Std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barbarella</dc:creator>
  <cp:lastModifiedBy>Clare Seccombe</cp:lastModifiedBy>
  <cp:revision>31</cp:revision>
  <cp:lastPrinted>2013-01-21T07:21:46Z</cp:lastPrinted>
  <dcterms:created xsi:type="dcterms:W3CDTF">2006-08-16T00:00:00Z</dcterms:created>
  <dcterms:modified xsi:type="dcterms:W3CDTF">2014-06-28T20:27:35Z</dcterms:modified>
</cp:coreProperties>
</file>