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3A916A4-B49A-40D4-8509-F69085F10E7A}" type="datetimeFigureOut">
              <a:rPr lang="en-US" smtClean="0"/>
              <a:t>4/30/2017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8B4313-F4CD-48FE-9376-59D0DD6BF7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81469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B717A-1B2D-4371-8301-044B0CEDC8AA}" type="datetime1">
              <a:rPr lang="en-US" smtClean="0"/>
              <a:t>4/30/2017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pull dir="r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4F5FB-D16E-4DA3-83F6-5398907EE063}" type="datetime1">
              <a:rPr lang="en-US" smtClean="0"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ll dir="r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91061-6804-4C6D-89CC-4995EE8105D0}" type="datetime1">
              <a:rPr lang="en-US" smtClean="0"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ll dir="r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7CFE94-D499-4CA0-AFD7-941F3D4DCCDE}" type="datetime1">
              <a:rPr lang="en-US" smtClean="0"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ll dir="r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BC989C-8A29-4649-A974-7D4E82064725}" type="datetime1">
              <a:rPr lang="en-US" smtClean="0"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pull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374CA-40D8-40FC-A4B0-94387D1061AA}" type="datetime1">
              <a:rPr lang="en-US" smtClean="0"/>
              <a:t>4/30/2017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ll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63E68-8644-4EA2-9076-AA5EBC75E2A9}" type="datetime1">
              <a:rPr lang="en-US" smtClean="0"/>
              <a:t>4/30/2017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ll dir="r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C2246F-555D-44B6-A93D-E1EC960F6AE9}" type="datetime1">
              <a:rPr lang="en-US" smtClean="0"/>
              <a:t>4/30/2017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ll dir="r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C6F148-7623-4E90-A076-28F416CDC316}" type="datetime1">
              <a:rPr lang="en-US" smtClean="0"/>
              <a:t>4/30/2017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ll dir="r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783637-E4B0-4A07-8556-095584861DE8}" type="datetime1">
              <a:rPr lang="en-US" smtClean="0"/>
              <a:t>4/30/2017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ll dir="r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D79B9-24FA-47A4-9293-641EA3B9CC5D}" type="datetime1">
              <a:rPr lang="en-US" smtClean="0"/>
              <a:t>4/30/2017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 spd="slow">
    <p:pull dir="r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25D5E92-187A-4CF5-B0BA-86E2A31B876F}" type="datetime1">
              <a:rPr lang="en-US" smtClean="0"/>
              <a:t>4/30/2017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r>
              <a:rPr lang="en-US" smtClean="0"/>
              <a:t>CS/yf</a:t>
            </a:r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3F9779CF-C89B-4006-B311-DC3108936BC3}" type="slidenum">
              <a:rPr lang="en-US" smtClean="0"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 spd="slow">
    <p:pull dir="r"/>
  </p:transition>
  <p:hf hdr="0" dt="0"/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lightbulblanguages.co.uk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Comparatives &amp; Superlatives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667000" y="6356350"/>
            <a:ext cx="5791200" cy="365125"/>
          </a:xfrm>
        </p:spPr>
        <p:txBody>
          <a:bodyPr/>
          <a:lstStyle/>
          <a:p>
            <a:pPr algn="r"/>
            <a:r>
              <a:rPr lang="en-US" sz="800" dirty="0" smtClean="0">
                <a:latin typeface="Arial Rounded MT Bold" panose="020F0704030504030204" pitchFamily="34" charset="0"/>
                <a:cs typeface="Calibri" panose="020F0502020204030204" pitchFamily="34" charset="0"/>
              </a:rPr>
              <a:t>© Light Bulb Languages/</a:t>
            </a:r>
            <a:r>
              <a:rPr lang="en-US" sz="800" dirty="0" err="1" smtClean="0">
                <a:latin typeface="Arial Rounded MT Bold" panose="020F0704030504030204" pitchFamily="34" charset="0"/>
                <a:cs typeface="Calibri" panose="020F0502020204030204" pitchFamily="34" charset="0"/>
              </a:rPr>
              <a:t>Yforster</a:t>
            </a:r>
            <a:r>
              <a:rPr lang="en-US" sz="800" dirty="0" smtClean="0">
                <a:latin typeface="Arial Rounded MT Bold" panose="020F0704030504030204" pitchFamily="34" charset="0"/>
                <a:cs typeface="Calibri" panose="020F0502020204030204" pitchFamily="34" charset="0"/>
              </a:rPr>
              <a:t> 2017 </a:t>
            </a:r>
            <a:r>
              <a:rPr lang="en-US" sz="800" dirty="0" smtClean="0">
                <a:latin typeface="Arial Rounded MT Bold" panose="020F0704030504030204" pitchFamily="34" charset="0"/>
                <a:cs typeface="Calibri" panose="020F0502020204030204" pitchFamily="34" charset="0"/>
                <a:hlinkClick r:id="rId2"/>
              </a:rPr>
              <a:t>http://www.lightbulblanguages.co.uk</a:t>
            </a:r>
            <a:r>
              <a:rPr lang="en-US" sz="800" dirty="0" smtClean="0">
                <a:latin typeface="Arial Rounded MT Bold" panose="020F0704030504030204" pitchFamily="34" charset="0"/>
                <a:cs typeface="Calibri" panose="020F0502020204030204" pitchFamily="34" charset="0"/>
              </a:rPr>
              <a:t> </a:t>
            </a:r>
            <a:endParaRPr lang="en-US" sz="800" dirty="0">
              <a:latin typeface="Arial Rounded MT Bold" panose="020F0704030504030204" pitchFamily="34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225463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The comparative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2941320"/>
          </a:xfrm>
        </p:spPr>
        <p:txBody>
          <a:bodyPr>
            <a:normAutofit/>
          </a:bodyPr>
          <a:lstStyle/>
          <a:p>
            <a:r>
              <a:rPr lang="en-US" dirty="0"/>
              <a:t>In English: </a:t>
            </a:r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bus is </a:t>
            </a:r>
            <a:r>
              <a:rPr lang="en-US" b="1" u="sng" dirty="0"/>
              <a:t>bigger than </a:t>
            </a:r>
            <a:r>
              <a:rPr lang="en-US" dirty="0"/>
              <a:t>the car. </a:t>
            </a:r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butterfly is </a:t>
            </a:r>
            <a:r>
              <a:rPr lang="en-US" b="1" u="sng" dirty="0"/>
              <a:t>more beautiful than </a:t>
            </a:r>
            <a:r>
              <a:rPr lang="en-US" dirty="0"/>
              <a:t>the beetle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/>
              <a:t>In Spanish: </a:t>
            </a:r>
          </a:p>
          <a:p>
            <a:r>
              <a:rPr lang="en-US" dirty="0" err="1"/>
              <a:t>Mi</a:t>
            </a:r>
            <a:r>
              <a:rPr lang="en-US" dirty="0"/>
              <a:t> padre </a:t>
            </a:r>
            <a:r>
              <a:rPr lang="en-US" dirty="0" err="1"/>
              <a:t>es</a:t>
            </a:r>
            <a:r>
              <a:rPr lang="en-US" dirty="0"/>
              <a:t> </a:t>
            </a:r>
            <a:r>
              <a:rPr lang="en-US" b="1" u="sng" dirty="0" err="1"/>
              <a:t>más</a:t>
            </a:r>
            <a:r>
              <a:rPr lang="en-US" b="1" u="sng" dirty="0"/>
              <a:t> </a:t>
            </a:r>
            <a:r>
              <a:rPr lang="en-US" b="1" u="sng" dirty="0" err="1"/>
              <a:t>grande</a:t>
            </a:r>
            <a:r>
              <a:rPr lang="en-US" b="1" u="sng" dirty="0"/>
              <a:t> que </a:t>
            </a:r>
            <a:r>
              <a:rPr lang="en-US" dirty="0"/>
              <a:t>mi </a:t>
            </a:r>
            <a:r>
              <a:rPr lang="en-US" dirty="0" err="1"/>
              <a:t>hermano</a:t>
            </a:r>
            <a:r>
              <a:rPr lang="en-US" dirty="0"/>
              <a:t>. </a:t>
            </a:r>
          </a:p>
          <a:p>
            <a:endParaRPr lang="en-US" dirty="0" smtClean="0"/>
          </a:p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066800" y="5335626"/>
            <a:ext cx="6345070" cy="52322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Comparative = </a:t>
            </a:r>
            <a:r>
              <a:rPr lang="en-US" sz="2800" b="1" dirty="0" err="1" smtClean="0"/>
              <a:t>más</a:t>
            </a:r>
            <a:r>
              <a:rPr lang="en-US" sz="2800" b="1" dirty="0" smtClean="0"/>
              <a:t> + adjective + que </a:t>
            </a:r>
            <a:endParaRPr lang="en-US" sz="2800" b="1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9989925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4000" b="1" dirty="0"/>
              <a:t>Comparative = </a:t>
            </a:r>
            <a:r>
              <a:rPr lang="en-US" sz="4000" b="1" dirty="0" err="1"/>
              <a:t>más</a:t>
            </a:r>
            <a:r>
              <a:rPr lang="en-US" sz="4000" b="1" dirty="0"/>
              <a:t> + adjective + que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2941320"/>
          </a:xfrm>
        </p:spPr>
        <p:txBody>
          <a:bodyPr>
            <a:normAutofit fontScale="92500" lnSpcReduction="10000"/>
          </a:bodyPr>
          <a:lstStyle/>
          <a:p>
            <a:r>
              <a:rPr lang="es-ES" dirty="0" err="1"/>
              <a:t>For</a:t>
            </a:r>
            <a:r>
              <a:rPr lang="es-ES" dirty="0"/>
              <a:t> </a:t>
            </a:r>
            <a:r>
              <a:rPr lang="es-ES" dirty="0" err="1"/>
              <a:t>example</a:t>
            </a:r>
            <a:r>
              <a:rPr lang="es-ES" dirty="0" smtClean="0"/>
              <a:t>:</a:t>
            </a:r>
          </a:p>
          <a:p>
            <a:r>
              <a:rPr lang="es-ES" dirty="0" smtClean="0"/>
              <a:t>Mi </a:t>
            </a:r>
            <a:r>
              <a:rPr lang="es-ES" dirty="0"/>
              <a:t>madre es </a:t>
            </a:r>
            <a:r>
              <a:rPr lang="es-ES" b="1" u="sng" dirty="0"/>
              <a:t>más alta que </a:t>
            </a:r>
            <a:r>
              <a:rPr lang="es-ES" dirty="0"/>
              <a:t>mi tío. </a:t>
            </a:r>
            <a:endParaRPr lang="es-ES" dirty="0" smtClean="0"/>
          </a:p>
          <a:p>
            <a:r>
              <a:rPr lang="es-ES" dirty="0" smtClean="0"/>
              <a:t>Los </a:t>
            </a:r>
            <a:r>
              <a:rPr lang="es-ES" dirty="0"/>
              <a:t>zapatos son </a:t>
            </a:r>
            <a:r>
              <a:rPr lang="es-ES" b="1" u="sng" dirty="0"/>
              <a:t>más caros que </a:t>
            </a:r>
            <a:r>
              <a:rPr lang="es-ES" dirty="0"/>
              <a:t>las camisetas. </a:t>
            </a:r>
            <a:endParaRPr lang="es-ES" dirty="0" smtClean="0"/>
          </a:p>
          <a:p>
            <a:r>
              <a:rPr lang="es-ES" dirty="0" smtClean="0"/>
              <a:t>Las </a:t>
            </a:r>
            <a:r>
              <a:rPr lang="es-ES" dirty="0"/>
              <a:t>películas son </a:t>
            </a:r>
            <a:r>
              <a:rPr lang="es-ES" b="1" u="sng" dirty="0"/>
              <a:t>más aburridas que </a:t>
            </a:r>
            <a:r>
              <a:rPr lang="es-ES" dirty="0"/>
              <a:t>los videojuegos. </a:t>
            </a:r>
            <a:endParaRPr lang="es-ES" dirty="0" smtClean="0"/>
          </a:p>
          <a:p>
            <a:pPr marL="0" indent="0">
              <a:buNone/>
            </a:pPr>
            <a:endParaRPr lang="es-ES" dirty="0" smtClean="0"/>
          </a:p>
          <a:p>
            <a:r>
              <a:rPr lang="es-ES" dirty="0" err="1" smtClean="0"/>
              <a:t>Irregulars</a:t>
            </a:r>
            <a:r>
              <a:rPr lang="es-ES" dirty="0"/>
              <a:t>: mayor (</a:t>
            </a:r>
            <a:r>
              <a:rPr lang="es-ES" dirty="0" err="1"/>
              <a:t>older</a:t>
            </a:r>
            <a:r>
              <a:rPr lang="es-ES" dirty="0"/>
              <a:t>), menor (</a:t>
            </a:r>
            <a:r>
              <a:rPr lang="es-ES" dirty="0" err="1"/>
              <a:t>younger</a:t>
            </a:r>
            <a:r>
              <a:rPr lang="es-ES" dirty="0"/>
              <a:t>), mejor (</a:t>
            </a:r>
            <a:r>
              <a:rPr lang="es-ES" dirty="0" err="1"/>
              <a:t>better</a:t>
            </a:r>
            <a:r>
              <a:rPr lang="es-ES" dirty="0"/>
              <a:t>), peor (</a:t>
            </a:r>
            <a:r>
              <a:rPr lang="es-ES" dirty="0" err="1"/>
              <a:t>worse</a:t>
            </a:r>
            <a:r>
              <a:rPr lang="es-ES" dirty="0"/>
              <a:t>) </a:t>
            </a:r>
            <a:endParaRPr lang="en-US" dirty="0" smtClean="0"/>
          </a:p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7330155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4000" b="1" dirty="0"/>
              <a:t>The superlative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2941320"/>
          </a:xfrm>
        </p:spPr>
        <p:txBody>
          <a:bodyPr>
            <a:normAutofit/>
          </a:bodyPr>
          <a:lstStyle/>
          <a:p>
            <a:r>
              <a:rPr lang="en-US" dirty="0" smtClean="0"/>
              <a:t>In </a:t>
            </a:r>
            <a:r>
              <a:rPr lang="en-US" dirty="0"/>
              <a:t>English: </a:t>
            </a:r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girl is </a:t>
            </a:r>
            <a:r>
              <a:rPr lang="en-US" b="1" u="sng" dirty="0"/>
              <a:t>the prettiest</a:t>
            </a:r>
            <a:r>
              <a:rPr lang="en-US" dirty="0"/>
              <a:t>. </a:t>
            </a:r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picture is </a:t>
            </a:r>
            <a:r>
              <a:rPr lang="en-US" b="1" u="sng" dirty="0"/>
              <a:t>the most beautiful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r>
              <a:rPr lang="en-US" dirty="0" smtClean="0"/>
              <a:t> </a:t>
            </a:r>
          </a:p>
          <a:p>
            <a:r>
              <a:rPr lang="en-US" dirty="0" smtClean="0"/>
              <a:t>In </a:t>
            </a:r>
            <a:r>
              <a:rPr lang="en-US" dirty="0"/>
              <a:t>Spanish: </a:t>
            </a:r>
            <a:endParaRPr lang="en-US" dirty="0" smtClean="0"/>
          </a:p>
          <a:p>
            <a:r>
              <a:rPr lang="en-US" dirty="0" smtClean="0"/>
              <a:t>El </a:t>
            </a:r>
            <a:r>
              <a:rPr lang="en-US" dirty="0" err="1"/>
              <a:t>bocadillo</a:t>
            </a:r>
            <a:r>
              <a:rPr lang="en-US" dirty="0"/>
              <a:t> </a:t>
            </a:r>
            <a:r>
              <a:rPr lang="en-US" dirty="0" err="1"/>
              <a:t>es</a:t>
            </a:r>
            <a:r>
              <a:rPr lang="en-US" dirty="0"/>
              <a:t> </a:t>
            </a:r>
            <a:r>
              <a:rPr lang="en-US" b="1" u="sng" dirty="0"/>
              <a:t>el </a:t>
            </a:r>
            <a:r>
              <a:rPr lang="en-US" b="1" u="sng" dirty="0" err="1"/>
              <a:t>más</a:t>
            </a:r>
            <a:r>
              <a:rPr lang="en-US" b="1" u="sng" dirty="0"/>
              <a:t> </a:t>
            </a:r>
            <a:r>
              <a:rPr lang="en-US" b="1" u="sng" dirty="0" err="1"/>
              <a:t>delicioso</a:t>
            </a:r>
            <a:r>
              <a:rPr lang="en-US" dirty="0"/>
              <a:t>. 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533400" y="5486400"/>
            <a:ext cx="7772400" cy="5334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2800" dirty="0" err="1" smtClean="0">
                <a:solidFill>
                  <a:schemeClr val="tx1"/>
                </a:solidFill>
              </a:rPr>
              <a:t>Superlative</a:t>
            </a:r>
            <a:r>
              <a:rPr lang="es-ES" sz="2800" dirty="0" smtClean="0">
                <a:solidFill>
                  <a:schemeClr val="tx1"/>
                </a:solidFill>
              </a:rPr>
              <a:t> = el / la / los / las + más + </a:t>
            </a:r>
            <a:r>
              <a:rPr lang="es-ES" sz="2800" dirty="0" err="1" smtClean="0">
                <a:solidFill>
                  <a:schemeClr val="tx1"/>
                </a:solidFill>
              </a:rPr>
              <a:t>adjective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379530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s-ES" sz="3200" b="1" dirty="0" err="1">
                <a:solidFill>
                  <a:schemeClr val="accent1"/>
                </a:solidFill>
              </a:rPr>
              <a:t>Superlative</a:t>
            </a:r>
            <a:r>
              <a:rPr lang="es-ES" sz="3200" b="1" dirty="0">
                <a:solidFill>
                  <a:schemeClr val="accent1"/>
                </a:solidFill>
              </a:rPr>
              <a:t> = el / la / los / las + más + </a:t>
            </a:r>
            <a:r>
              <a:rPr lang="es-ES" sz="3200" b="1" dirty="0" err="1">
                <a:solidFill>
                  <a:schemeClr val="accent1"/>
                </a:solidFill>
              </a:rPr>
              <a:t>adjective</a:t>
            </a:r>
            <a:endParaRPr lang="en-US" sz="32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2941320"/>
          </a:xfrm>
        </p:spPr>
        <p:txBody>
          <a:bodyPr>
            <a:normAutofit/>
          </a:bodyPr>
          <a:lstStyle/>
          <a:p>
            <a:r>
              <a:rPr lang="es-ES" dirty="0" err="1"/>
              <a:t>For</a:t>
            </a:r>
            <a:r>
              <a:rPr lang="es-ES" dirty="0"/>
              <a:t> </a:t>
            </a:r>
            <a:r>
              <a:rPr lang="es-ES" dirty="0" err="1"/>
              <a:t>example</a:t>
            </a:r>
            <a:r>
              <a:rPr lang="es-ES" dirty="0"/>
              <a:t>: </a:t>
            </a:r>
            <a:endParaRPr lang="es-ES" dirty="0" smtClean="0"/>
          </a:p>
          <a:p>
            <a:r>
              <a:rPr lang="es-ES" dirty="0" smtClean="0"/>
              <a:t>El </a:t>
            </a:r>
            <a:r>
              <a:rPr lang="es-ES" dirty="0"/>
              <a:t>libro es </a:t>
            </a:r>
            <a:r>
              <a:rPr lang="es-ES" b="1" u="sng" dirty="0"/>
              <a:t>el más interesante</a:t>
            </a:r>
            <a:r>
              <a:rPr lang="es-ES" dirty="0"/>
              <a:t>. </a:t>
            </a:r>
            <a:endParaRPr lang="es-ES" dirty="0" smtClean="0"/>
          </a:p>
          <a:p>
            <a:r>
              <a:rPr lang="es-ES" dirty="0" smtClean="0"/>
              <a:t>La </a:t>
            </a:r>
            <a:r>
              <a:rPr lang="es-ES" dirty="0"/>
              <a:t>goma es </a:t>
            </a:r>
            <a:r>
              <a:rPr lang="es-ES" b="1" u="sng" dirty="0"/>
              <a:t>la más barata</a:t>
            </a:r>
            <a:r>
              <a:rPr lang="es-ES" dirty="0"/>
              <a:t>. </a:t>
            </a:r>
            <a:endParaRPr lang="es-ES" dirty="0" smtClean="0"/>
          </a:p>
          <a:p>
            <a:r>
              <a:rPr lang="es-ES" dirty="0" smtClean="0"/>
              <a:t>Los </a:t>
            </a:r>
            <a:r>
              <a:rPr lang="es-ES" dirty="0"/>
              <a:t>alumnos son </a:t>
            </a:r>
            <a:r>
              <a:rPr lang="es-ES" b="1" u="sng" dirty="0"/>
              <a:t>los más perezosos</a:t>
            </a:r>
            <a:r>
              <a:rPr lang="es-ES" dirty="0"/>
              <a:t>. </a:t>
            </a:r>
            <a:endParaRPr lang="es-ES" dirty="0" smtClean="0"/>
          </a:p>
          <a:p>
            <a:r>
              <a:rPr lang="es-ES" dirty="0" smtClean="0"/>
              <a:t>Las </a:t>
            </a:r>
            <a:r>
              <a:rPr lang="es-ES" dirty="0"/>
              <a:t>faldas son </a:t>
            </a:r>
            <a:r>
              <a:rPr lang="es-ES" b="1" u="sng" dirty="0"/>
              <a:t>las más largas</a:t>
            </a:r>
            <a:r>
              <a:rPr lang="es-ES" dirty="0"/>
              <a:t>.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779CF-C89B-4006-B311-DC3108936BC3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1921506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29</TotalTime>
  <Words>198</Words>
  <Application>Microsoft Office PowerPoint</Application>
  <PresentationFormat>On-screen Show (4:3)</PresentationFormat>
  <Paragraphs>39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 Rounded MT Bold</vt:lpstr>
      <vt:lpstr>Calibri</vt:lpstr>
      <vt:lpstr>Constantia</vt:lpstr>
      <vt:lpstr>Wingdings 2</vt:lpstr>
      <vt:lpstr>Flow</vt:lpstr>
      <vt:lpstr>Comparatives &amp; Superlatives</vt:lpstr>
      <vt:lpstr>The comparative </vt:lpstr>
      <vt:lpstr>Comparative = más + adjective + que </vt:lpstr>
      <vt:lpstr>The superlative</vt:lpstr>
      <vt:lpstr>Superlative = el / la / los / las + más + adjective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Comparatives &amp; Superlatives</dc:title>
  <dc:creator>Teach MK</dc:creator>
  <cp:lastModifiedBy>Clare Seccombe</cp:lastModifiedBy>
  <cp:revision>5</cp:revision>
  <dcterms:created xsi:type="dcterms:W3CDTF">2017-02-21T04:50:21Z</dcterms:created>
  <dcterms:modified xsi:type="dcterms:W3CDTF">2017-04-30T15:37:09Z</dcterms:modified>
</cp:coreProperties>
</file>

<file path=docProps/thumbnail.jpeg>
</file>