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161FF"/>
    <a:srgbClr val="5400D0"/>
    <a:srgbClr val="8A3BFF"/>
    <a:srgbClr val="7D25FF"/>
    <a:srgbClr val="6600FF"/>
    <a:srgbClr val="FFFF00"/>
    <a:srgbClr val="FFFF5D"/>
    <a:srgbClr val="FFFF43"/>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363B9-A975-480A-BA6C-DED17E494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1BA913-A9FA-40ED-B5B6-165E90D6D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F242EA-897C-416D-9407-55F26E9C9025}"/>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C404FE5B-B88B-4F5E-B8A8-17B78B1A1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156B97-C174-4030-BC5D-3F505FD3F6B7}"/>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654495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11E5-ED93-47E1-AD07-8E1F257F9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B34499-C8C9-4FAA-8179-47AD353B3CF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9EFAD-2295-4FB2-B04C-730C4034B402}"/>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526D2C97-24F0-4FFB-8D92-1E02E702B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8F0F58-43DB-4E0D-B3AB-09D31B44DBE4}"/>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92702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8370C-E158-4CEC-BAA2-19BCC44F6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68A371-79A5-4F16-AB75-FE6F7586A70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6C27FD-82C4-4868-9164-0B48B3015182}"/>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8CE071B4-4049-4B24-8BAB-3C89998C9E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03D44-DBCE-4822-9AE4-796C40C74896}"/>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1640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61F8-3B68-476D-A73C-6F823ADE3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636128-9E9C-4711-B7D2-F9F324CD84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9F611B-AF46-4F09-9D09-E3F996B2D240}"/>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27B7FC00-B843-4490-A480-730AD04E7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F2DE5-7DBE-4565-A054-E7A160CD2D69}"/>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4057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0BE0E-56F8-4B46-A93D-F7558C4D35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5A045A-8912-47ED-BBC8-A681BA07D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1C3587-2E9D-4C6C-9346-4DD78B1EB97B}"/>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A07ADD49-5ED7-4FC7-A539-6B247C521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C3BD1-E986-414C-A447-F22C19A085AD}"/>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82238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EF22-5178-4047-B2B0-CB353B926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C25C88-04B2-4A58-AC64-43B1614753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09F21E-76B9-44A1-8408-43451C799B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5C5EBF-E985-4BF7-B911-0654527D284B}"/>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97053CDC-305B-4124-A226-AD64EB38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BD458-D071-456D-A3DB-66C78A53CC3B}"/>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8208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86C8-561F-47BA-8BBA-1754947A3F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BFFF9C-55E4-4F0A-8CEF-8FA5F862C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45AEFD-0A07-4E0D-AB18-C513C42653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6C335E-3E5D-49D8-BA59-48D7D336DA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E89BC8-FA5A-4655-9E5A-E26B66AD3C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9AD702-2037-4FB1-B30F-5FAC22C5A313}"/>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8" name="Footer Placeholder 7">
            <a:extLst>
              <a:ext uri="{FF2B5EF4-FFF2-40B4-BE49-F238E27FC236}">
                <a16:creationId xmlns:a16="http://schemas.microsoft.com/office/drawing/2014/main" id="{89207005-5170-414B-BA78-B71FC8BADC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6DEFC4-E6B1-44A1-B496-62DE899A8A98}"/>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321157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019C-5D36-4372-BBC3-36BAAFD49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5157B0-1AAF-4236-B168-92F755F77218}"/>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4" name="Footer Placeholder 3">
            <a:extLst>
              <a:ext uri="{FF2B5EF4-FFF2-40B4-BE49-F238E27FC236}">
                <a16:creationId xmlns:a16="http://schemas.microsoft.com/office/drawing/2014/main" id="{A9AF7C44-B584-4511-8331-308F7A54161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4D969E-B26B-4383-AC1D-51C1EEDAC5AF}"/>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14177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4C81C-5DB0-4F7D-8663-9FA6F6AB5048}"/>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3" name="Footer Placeholder 2">
            <a:extLst>
              <a:ext uri="{FF2B5EF4-FFF2-40B4-BE49-F238E27FC236}">
                <a16:creationId xmlns:a16="http://schemas.microsoft.com/office/drawing/2014/main" id="{E2740CF6-9D33-4591-99C5-4CC17B19AB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ECC41-4FEC-40B4-ACCA-EA64227D0DA1}"/>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9677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0BAEC-C59A-4030-8219-9C5C5E0F8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7649F9-B3EB-4623-9CF9-B067E0122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607B402-F1E4-4197-836A-EE9F7F5B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F55FA0-B78E-47D9-B1A8-E7AED62927D1}"/>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0E54E640-D3A5-4A71-A512-D2C94FC894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4112C6-8F7A-4620-9AF8-BBBCF3216205}"/>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6002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8AB59-B45C-48CC-8E5B-AA849CA22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51277D-D697-43D3-8987-D714B57A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4D7630-37DA-457F-8A32-A50E1628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8BCFBE-3DCF-496B-9022-A2B7C16EF8EE}"/>
              </a:ext>
            </a:extLst>
          </p:cNvPr>
          <p:cNvSpPr>
            <a:spLocks noGrp="1"/>
          </p:cNvSpPr>
          <p:nvPr>
            <p:ph type="dt" sz="half" idx="10"/>
          </p:nvPr>
        </p:nvSpPr>
        <p:spPr/>
        <p:txBody>
          <a:bodyPr/>
          <a:lstStyle/>
          <a:p>
            <a:fld id="{315C2B31-F406-409A-BCA6-62F27C2421EE}" type="datetimeFigureOut">
              <a:rPr lang="en-GB" smtClean="0"/>
              <a:t>03/01/2019</a:t>
            </a:fld>
            <a:endParaRPr lang="en-GB"/>
          </a:p>
        </p:txBody>
      </p:sp>
      <p:sp>
        <p:nvSpPr>
          <p:cNvPr id="6" name="Footer Placeholder 5">
            <a:extLst>
              <a:ext uri="{FF2B5EF4-FFF2-40B4-BE49-F238E27FC236}">
                <a16:creationId xmlns:a16="http://schemas.microsoft.com/office/drawing/2014/main" id="{208352E2-2199-4979-BF3D-FF08C430C3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6E7F5-6190-4FE3-8404-245E4EF0E160}"/>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807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B5E17B-625E-4B8F-B43A-19A26485B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9AB913-C148-4283-9CBC-94970508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F217B4-7B9D-493C-B173-D64B88932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C2B31-F406-409A-BCA6-62F27C2421EE}" type="datetimeFigureOut">
              <a:rPr lang="en-GB" smtClean="0"/>
              <a:t>03/01/2019</a:t>
            </a:fld>
            <a:endParaRPr lang="en-GB"/>
          </a:p>
        </p:txBody>
      </p:sp>
      <p:sp>
        <p:nvSpPr>
          <p:cNvPr id="5" name="Footer Placeholder 4">
            <a:extLst>
              <a:ext uri="{FF2B5EF4-FFF2-40B4-BE49-F238E27FC236}">
                <a16:creationId xmlns:a16="http://schemas.microsoft.com/office/drawing/2014/main" id="{D22C9A7D-2AC8-4BDB-87F9-9292B5AB1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3FFB29-7FC3-4F5F-86C9-E0737584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EFD3-81E4-4D07-B0BB-CCCE6C84F210}" type="slidenum">
              <a:rPr lang="en-GB" smtClean="0"/>
              <a:t>‹#›</a:t>
            </a:fld>
            <a:endParaRPr lang="en-GB"/>
          </a:p>
        </p:txBody>
      </p:sp>
    </p:spTree>
    <p:extLst>
      <p:ext uri="{BB962C8B-B14F-4D97-AF65-F5344CB8AC3E}">
        <p14:creationId xmlns:p14="http://schemas.microsoft.com/office/powerpoint/2010/main" val="3816075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lightbulblanguages.co.uk/about.htm#cs" TargetMode="External"/><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AC2B748-677F-43D7-9ACD-E02E0CBA9E28}"/>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pequeño</a:t>
              </a:r>
              <a:endParaRPr lang="en-GB" sz="3200" dirty="0">
                <a:solidFill>
                  <a:schemeClr val="tx1"/>
                </a:solidFill>
                <a:latin typeface="Verdana" panose="020B0604030504040204" pitchFamily="34" charset="0"/>
                <a:ea typeface="Verdana" panose="020B0604030504040204" pitchFamily="34" charset="0"/>
              </a:endParaRP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enorme</a:t>
              </a:r>
              <a:endParaRPr lang="en-GB" sz="3200" dirty="0">
                <a:solidFill>
                  <a:schemeClr val="tx1"/>
                </a:solidFill>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viejas</a:t>
              </a:r>
              <a:endParaRPr lang="en-GB" sz="3200" dirty="0">
                <a:solidFill>
                  <a:schemeClr val="tx1"/>
                </a:solidFill>
                <a:latin typeface="Verdana" panose="020B0604030504040204" pitchFamily="34" charset="0"/>
                <a:ea typeface="Verdana" panose="020B0604030504040204" pitchFamily="34" charset="0"/>
              </a:endParaRP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amarillo</a:t>
              </a:r>
              <a:endParaRPr lang="en-GB" sz="3200" dirty="0">
                <a:solidFill>
                  <a:schemeClr val="tx1"/>
                </a:solidFill>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negro</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blanco</a:t>
              </a:r>
              <a:endParaRPr lang="en-GB" sz="3200" dirty="0">
                <a:solidFill>
                  <a:schemeClr val="tx1"/>
                </a:solidFill>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azules</a:t>
              </a:r>
              <a:endParaRPr lang="en-GB" sz="3200" dirty="0">
                <a:solidFill>
                  <a:schemeClr val="tx1"/>
                </a:solidFill>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grande</a:t>
              </a:r>
              <a:endParaRPr lang="en-GB" sz="3200" dirty="0">
                <a:solidFill>
                  <a:schemeClr val="tx1"/>
                </a:solidFill>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hablador</a:t>
              </a:r>
              <a:endParaRPr lang="en-GB" sz="3200" dirty="0">
                <a:solidFill>
                  <a:schemeClr val="tx1"/>
                </a:solidFill>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amargas</a:t>
              </a:r>
              <a:endParaRPr lang="en-GB" sz="3200" dirty="0">
                <a:solidFill>
                  <a:schemeClr val="tx1"/>
                </a:solidFill>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violeta</a:t>
              </a:r>
              <a:endParaRPr lang="en-GB" sz="3200" dirty="0">
                <a:solidFill>
                  <a:schemeClr val="tx1"/>
                </a:solidFill>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contentas</a:t>
              </a:r>
              <a:endParaRPr lang="en-GB" sz="3200" dirty="0">
                <a:solidFill>
                  <a:schemeClr val="tx1"/>
                </a:solidFill>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limpio</a:t>
              </a:r>
              <a:endParaRPr lang="en-GB" sz="3200" dirty="0">
                <a:solidFill>
                  <a:schemeClr val="tx1"/>
                </a:solidFill>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interesante</a:t>
              </a:r>
              <a:endParaRPr lang="en-GB" sz="3200" dirty="0">
                <a:solidFill>
                  <a:schemeClr val="tx1"/>
                </a:solidFill>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guapo</a:t>
              </a:r>
              <a:endParaRPr lang="en-GB" sz="3200" dirty="0">
                <a:solidFill>
                  <a:schemeClr val="tx1"/>
                </a:solidFill>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rojo</a:t>
              </a:r>
              <a:endParaRPr lang="en-GB" sz="3200" dirty="0">
                <a:solidFill>
                  <a:schemeClr val="tx1"/>
                </a:solidFill>
                <a:latin typeface="Verdana" panose="020B0604030504040204" pitchFamily="34" charset="0"/>
                <a:ea typeface="Verdana" panose="020B0604030504040204" pitchFamily="34" charset="0"/>
              </a:endParaRPr>
            </a:p>
          </p:txBody>
        </p:sp>
        <p:sp>
          <p:nvSpPr>
            <p:cNvPr id="2" name="TextBox 1">
              <a:extLst>
                <a:ext uri="{FF2B5EF4-FFF2-40B4-BE49-F238E27FC236}">
                  <a16:creationId xmlns:a16="http://schemas.microsoft.com/office/drawing/2014/main" id="{CEB78502-3EE5-4E29-9A4C-F613A673D257}"/>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282100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6C4B808-11F8-44F4-A9DD-BC1C12432F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violeta</a:t>
              </a:r>
              <a:endParaRPr lang="en-GB" sz="3200" dirty="0">
                <a:latin typeface="Verdana" panose="020B0604030504040204" pitchFamily="34" charset="0"/>
                <a:ea typeface="Verdana" panose="020B0604030504040204" pitchFamily="34" charset="0"/>
              </a:endParaRP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blanco</a:t>
              </a:r>
              <a:endParaRPr lang="en-GB" sz="3200" dirty="0">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azules</a:t>
              </a:r>
              <a:endParaRPr lang="en-GB" sz="3200" dirty="0">
                <a:latin typeface="Verdana" panose="020B0604030504040204" pitchFamily="34" charset="0"/>
                <a:ea typeface="Verdana" panose="020B0604030504040204" pitchFamily="34" charset="0"/>
              </a:endParaRP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hablador</a:t>
              </a:r>
              <a:endParaRPr lang="en-GB" sz="3200" dirty="0">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grande</a:t>
              </a:r>
              <a:endParaRPr lang="en-GB" sz="3200" dirty="0">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rojo</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contentas</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guapo</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interesante</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negro</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amargas</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pequeño</a:t>
              </a:r>
              <a:endParaRPr lang="en-GB" sz="32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enorme</a:t>
              </a:r>
              <a:endParaRPr lang="en-GB" sz="3200" dirty="0">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amarillo</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viejas</a:t>
              </a:r>
              <a:endParaRPr lang="en-GB" sz="3200" dirty="0">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limpio</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11583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violeta</a:t>
            </a:r>
            <a:endParaRPr lang="en-GB" sz="3200" dirty="0">
              <a:latin typeface="Verdana" panose="020B0604030504040204" pitchFamily="34" charset="0"/>
              <a:ea typeface="Verdana" panose="020B0604030504040204" pitchFamily="34" charset="0"/>
            </a:endParaRP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grande</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interesante</a:t>
            </a:r>
            <a:endParaRPr lang="en-GB" sz="32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enorme</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 name="Rectangle 1">
            <a:extLst>
              <a:ext uri="{FF2B5EF4-FFF2-40B4-BE49-F238E27FC236}">
                <a16:creationId xmlns:a16="http://schemas.microsoft.com/office/drawing/2014/main" id="{23861519-85A2-4EAD-99D7-030186EE48D1}"/>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adjectives which are both masculine singular and feminine singular</a:t>
            </a:r>
          </a:p>
        </p:txBody>
      </p:sp>
    </p:spTree>
    <p:extLst>
      <p:ext uri="{BB962C8B-B14F-4D97-AF65-F5344CB8AC3E}">
        <p14:creationId xmlns:p14="http://schemas.microsoft.com/office/powerpoint/2010/main" val="146841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blanco</a:t>
            </a:r>
            <a:endParaRPr lang="en-GB" sz="3200" dirty="0">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rojo</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negro</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amarillo</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9DA3BA32-78C9-4CDD-83F7-3273BCE5F4C3}"/>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colours</a:t>
            </a:r>
          </a:p>
        </p:txBody>
      </p:sp>
    </p:spTree>
    <p:extLst>
      <p:ext uri="{BB962C8B-B14F-4D97-AF65-F5344CB8AC3E}">
        <p14:creationId xmlns:p14="http://schemas.microsoft.com/office/powerpoint/2010/main" val="329546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azules</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contentas</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amargas</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viejas</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0231C899-63E4-48C7-AF2B-EBED1DFA9B89}"/>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feminine plural adjectives</a:t>
            </a:r>
          </a:p>
        </p:txBody>
      </p:sp>
    </p:spTree>
    <p:extLst>
      <p:ext uri="{BB962C8B-B14F-4D97-AF65-F5344CB8AC3E}">
        <p14:creationId xmlns:p14="http://schemas.microsoft.com/office/powerpoint/2010/main" val="58646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hablador</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guapo</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pequeño</a:t>
            </a:r>
            <a:endParaRPr lang="en-GB" sz="3200" dirty="0">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limpio</a:t>
            </a:r>
            <a:endParaRPr lang="en-GB" sz="3200" dirty="0">
              <a:latin typeface="Verdana" panose="020B0604030504040204" pitchFamily="34" charset="0"/>
              <a:ea typeface="Verdana" panose="020B0604030504040204" pitchFamily="34" charset="0"/>
            </a:endParaRPr>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24" name="Rectangle 23">
            <a:extLst>
              <a:ext uri="{FF2B5EF4-FFF2-40B4-BE49-F238E27FC236}">
                <a16:creationId xmlns:a16="http://schemas.microsoft.com/office/drawing/2014/main" id="{4E3F05BE-07C7-4F47-B420-C8984678F16C}"/>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masculine singular adjectives</a:t>
            </a:r>
          </a:p>
        </p:txBody>
      </p:sp>
    </p:spTree>
    <p:extLst>
      <p:ext uri="{BB962C8B-B14F-4D97-AF65-F5344CB8AC3E}">
        <p14:creationId xmlns:p14="http://schemas.microsoft.com/office/powerpoint/2010/main" val="4763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3774452-355B-4D31-B37F-835E11CDB676}"/>
              </a:ext>
            </a:extLst>
          </p:cNvPr>
          <p:cNvGrpSpPr/>
          <p:nvPr/>
        </p:nvGrpSpPr>
        <p:grpSpPr>
          <a:xfrm>
            <a:off x="0" y="0"/>
            <a:ext cx="12379127" cy="6893161"/>
            <a:chOff x="0" y="0"/>
            <a:chExt cx="12379127" cy="6893161"/>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CB540E5A-B1FB-4584-AB32-9CBF3B05F3A1}"/>
                </a:ext>
              </a:extLst>
            </p:cNvPr>
            <p:cNvSpPr txBox="1"/>
            <p:nvPr/>
          </p:nvSpPr>
          <p:spPr>
            <a:xfrm>
              <a:off x="8559295" y="6677717"/>
              <a:ext cx="3819832"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2019 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
          <p:nvSpPr>
            <p:cNvPr id="3" name="TextBox 2">
              <a:extLst>
                <a:ext uri="{FF2B5EF4-FFF2-40B4-BE49-F238E27FC236}">
                  <a16:creationId xmlns:a16="http://schemas.microsoft.com/office/drawing/2014/main" id="{4E47809A-47C0-444F-85E8-8D195537BA5D}"/>
                </a:ext>
              </a:extLst>
            </p:cNvPr>
            <p:cNvSpPr txBox="1"/>
            <p:nvPr/>
          </p:nvSpPr>
          <p:spPr>
            <a:xfrm>
              <a:off x="265043" y="145776"/>
              <a:ext cx="11661914" cy="4278094"/>
            </a:xfrm>
            <a:prstGeom prst="rect">
              <a:avLst/>
            </a:prstGeom>
            <a:noFill/>
          </p:spPr>
          <p:txBody>
            <a:bodyPr wrap="square" rtlCol="0">
              <a:spAutoFit/>
            </a:bodyPr>
            <a:lstStyle/>
            <a:p>
              <a:r>
                <a:rPr lang="en-GB" sz="1700" b="1" dirty="0">
                  <a:solidFill>
                    <a:schemeClr val="bg1"/>
                  </a:solidFill>
                  <a:latin typeface="Verdana" panose="020B0604030504040204" pitchFamily="34" charset="0"/>
                  <a:ea typeface="Verdana" panose="020B0604030504040204" pitchFamily="34" charset="0"/>
                </a:rPr>
                <a:t>How to play The Wall:</a:t>
              </a:r>
            </a:p>
            <a:p>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(you’ll already know how if you watch Only Connect!):</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Students can work individually, in pairs or in small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students slide 1, and give them a time limit within which they need to sort the words or phrases into 4 groups.  Each group of words or phrases needs to have a link, and students will need to explain what the words or phrases in each group have in common.</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At the end of the time, show the answers (slide 2).  Students can check their own answers.  </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slides 3-6 in turn.  Students will need to tell you what the link is between the 4 words or phrases shown.  When you click, the answer in the white box will be revealed.</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rgbClr val="FFFF00"/>
                  </a:solidFill>
                  <a:latin typeface="Verdana" panose="020B0604030504040204" pitchFamily="34" charset="0"/>
                  <a:ea typeface="Verdana" panose="020B0604030504040204" pitchFamily="34" charset="0"/>
                </a:rPr>
                <a:t>If you use this template to make your own game of The Wall and you’d like to share it, we would be really grateful if you could acknowledge this free template by sharing your game through Light Bulb Languages, as per item 6 of our copyright statement </a:t>
              </a:r>
              <a:r>
                <a:rPr lang="en-GB" sz="1700" dirty="0">
                  <a:solidFill>
                    <a:srgbClr val="FFFF00"/>
                  </a:solidFill>
                  <a:latin typeface="Verdana" panose="020B0604030504040204" pitchFamily="34" charset="0"/>
                  <a:ea typeface="Verdana" panose="020B0604030504040204" pitchFamily="34" charset="0"/>
                  <a:hlinkClick r:id="rId3"/>
                </a:rPr>
                <a:t>https://www.lightbulblanguages.co.uk/about.htm#cs</a:t>
              </a:r>
              <a:r>
                <a:rPr lang="en-GB" sz="1700" dirty="0">
                  <a:solidFill>
                    <a:srgbClr val="FFFF00"/>
                  </a:solidFill>
                  <a:latin typeface="Verdana" panose="020B0604030504040204" pitchFamily="34" charset="0"/>
                  <a:ea typeface="Verdana" panose="020B0604030504040204" pitchFamily="34" charset="0"/>
                </a:rPr>
                <a:t>  ¡Gracias!</a:t>
              </a:r>
            </a:p>
          </p:txBody>
        </p:sp>
      </p:grpSp>
    </p:spTree>
    <p:extLst>
      <p:ext uri="{BB962C8B-B14F-4D97-AF65-F5344CB8AC3E}">
        <p14:creationId xmlns:p14="http://schemas.microsoft.com/office/powerpoint/2010/main" val="33328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379</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Seccombe</dc:creator>
  <cp:lastModifiedBy>Clare Seccombe</cp:lastModifiedBy>
  <cp:revision>18</cp:revision>
  <dcterms:created xsi:type="dcterms:W3CDTF">2019-01-02T11:44:23Z</dcterms:created>
  <dcterms:modified xsi:type="dcterms:W3CDTF">2019-01-03T15:32:06Z</dcterms:modified>
</cp:coreProperties>
</file>