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61FF"/>
    <a:srgbClr val="5400D0"/>
    <a:srgbClr val="8A3BFF"/>
    <a:srgbClr val="7D25FF"/>
    <a:srgbClr val="6600FF"/>
    <a:srgbClr val="FFFF00"/>
    <a:srgbClr val="FFFF5D"/>
    <a:srgbClr val="FFFF43"/>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363B9-A975-480A-BA6C-DED17E494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1BA913-A9FA-40ED-B5B6-165E90D6D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F242EA-897C-416D-9407-55F26E9C9025}"/>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C404FE5B-B88B-4F5E-B8A8-17B78B1A1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156B97-C174-4030-BC5D-3F505FD3F6B7}"/>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654495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11E5-ED93-47E1-AD07-8E1F257F9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B34499-C8C9-4FAA-8179-47AD353B3CF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9EFAD-2295-4FB2-B04C-730C4034B402}"/>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526D2C97-24F0-4FFB-8D92-1E02E702B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8F0F58-43DB-4E0D-B3AB-09D31B44DBE4}"/>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92702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8370C-E158-4CEC-BAA2-19BCC44F6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68A371-79A5-4F16-AB75-FE6F7586A70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6C27FD-82C4-4868-9164-0B48B3015182}"/>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8CE071B4-4049-4B24-8BAB-3C89998C9E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03D44-DBCE-4822-9AE4-796C40C74896}"/>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1640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61F8-3B68-476D-A73C-6F823ADE3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636128-9E9C-4711-B7D2-F9F324CD84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9F611B-AF46-4F09-9D09-E3F996B2D240}"/>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27B7FC00-B843-4490-A480-730AD04E7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F2DE5-7DBE-4565-A054-E7A160CD2D69}"/>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4057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0BE0E-56F8-4B46-A93D-F7558C4D35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5A045A-8912-47ED-BBC8-A681BA07D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1C3587-2E9D-4C6C-9346-4DD78B1EB97B}"/>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A07ADD49-5ED7-4FC7-A539-6B247C521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C3BD1-E986-414C-A447-F22C19A085AD}"/>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82238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EF22-5178-4047-B2B0-CB353B926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C25C88-04B2-4A58-AC64-43B1614753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09F21E-76B9-44A1-8408-43451C799B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5C5EBF-E985-4BF7-B911-0654527D284B}"/>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97053CDC-305B-4124-A226-AD64EB38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BD458-D071-456D-A3DB-66C78A53CC3B}"/>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8208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86C8-561F-47BA-8BBA-1754947A3F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BFFF9C-55E4-4F0A-8CEF-8FA5F862C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45AEFD-0A07-4E0D-AB18-C513C42653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6C335E-3E5D-49D8-BA59-48D7D336DA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E89BC8-FA5A-4655-9E5A-E26B66AD3C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9AD702-2037-4FB1-B30F-5FAC22C5A313}"/>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8" name="Footer Placeholder 7">
            <a:extLst>
              <a:ext uri="{FF2B5EF4-FFF2-40B4-BE49-F238E27FC236}">
                <a16:creationId xmlns:a16="http://schemas.microsoft.com/office/drawing/2014/main" id="{89207005-5170-414B-BA78-B71FC8BADC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6DEFC4-E6B1-44A1-B496-62DE899A8A98}"/>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321157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019C-5D36-4372-BBC3-36BAAFD49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5157B0-1AAF-4236-B168-92F755F77218}"/>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4" name="Footer Placeholder 3">
            <a:extLst>
              <a:ext uri="{FF2B5EF4-FFF2-40B4-BE49-F238E27FC236}">
                <a16:creationId xmlns:a16="http://schemas.microsoft.com/office/drawing/2014/main" id="{A9AF7C44-B584-4511-8331-308F7A54161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4D969E-B26B-4383-AC1D-51C1EEDAC5AF}"/>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14177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4C81C-5DB0-4F7D-8663-9FA6F6AB5048}"/>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3" name="Footer Placeholder 2">
            <a:extLst>
              <a:ext uri="{FF2B5EF4-FFF2-40B4-BE49-F238E27FC236}">
                <a16:creationId xmlns:a16="http://schemas.microsoft.com/office/drawing/2014/main" id="{E2740CF6-9D33-4591-99C5-4CC17B19AB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ECC41-4FEC-40B4-ACCA-EA64227D0DA1}"/>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9677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0BAEC-C59A-4030-8219-9C5C5E0F8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7649F9-B3EB-4623-9CF9-B067E0122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607B402-F1E4-4197-836A-EE9F7F5B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F55FA0-B78E-47D9-B1A8-E7AED62927D1}"/>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0E54E640-D3A5-4A71-A512-D2C94FC894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4112C6-8F7A-4620-9AF8-BBBCF3216205}"/>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6002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8AB59-B45C-48CC-8E5B-AA849CA22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51277D-D697-43D3-8987-D714B57A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4D7630-37DA-457F-8A32-A50E1628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8BCFBE-3DCF-496B-9022-A2B7C16EF8EE}"/>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208352E2-2199-4979-BF3D-FF08C430C3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6E7F5-6190-4FE3-8404-245E4EF0E160}"/>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807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B5E17B-625E-4B8F-B43A-19A26485B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9AB913-C148-4283-9CBC-94970508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F217B4-7B9D-493C-B173-D64B88932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D22C9A7D-2AC8-4BDB-87F9-9292B5AB1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3FFB29-7FC3-4F5F-86C9-E0737584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EFD3-81E4-4D07-B0BB-CCCE6C84F210}" type="slidenum">
              <a:rPr lang="en-GB" smtClean="0"/>
              <a:t>‹#›</a:t>
            </a:fld>
            <a:endParaRPr lang="en-GB"/>
          </a:p>
        </p:txBody>
      </p:sp>
    </p:spTree>
    <p:extLst>
      <p:ext uri="{BB962C8B-B14F-4D97-AF65-F5344CB8AC3E}">
        <p14:creationId xmlns:p14="http://schemas.microsoft.com/office/powerpoint/2010/main" val="3816075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lightbulblanguages.co.uk/about.htm#cs" TargetMode="External"/><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AC2B748-677F-43D7-9ACD-E02E0CBA9E28}"/>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algunos</a:t>
              </a:r>
              <a:endParaRPr lang="en-GB" sz="3200" dirty="0">
                <a:solidFill>
                  <a:schemeClr val="tx1"/>
                </a:solidFill>
                <a:latin typeface="Verdana" panose="020B0604030504040204" pitchFamily="34" charset="0"/>
                <a:ea typeface="Verdana" panose="020B0604030504040204" pitchFamily="34" charset="0"/>
              </a:endParaRP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una</a:t>
              </a: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cinco</a:t>
              </a:r>
              <a:endParaRPr lang="en-GB" sz="3200" dirty="0">
                <a:solidFill>
                  <a:schemeClr val="tx1"/>
                </a:solidFill>
                <a:latin typeface="Verdana" panose="020B0604030504040204" pitchFamily="34" charset="0"/>
                <a:ea typeface="Verdana" panose="020B0604030504040204" pitchFamily="34" charset="0"/>
              </a:endParaRP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dos</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diez</a:t>
              </a:r>
              <a:endParaRPr lang="en-GB" sz="3200" dirty="0">
                <a:solidFill>
                  <a:schemeClr val="tx1"/>
                </a:solidFill>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esos</a:t>
              </a:r>
              <a:endParaRPr lang="en-GB" sz="3200" dirty="0">
                <a:solidFill>
                  <a:schemeClr val="tx1"/>
                </a:solidFill>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los</a:t>
              </a: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aquella</a:t>
              </a:r>
              <a:endParaRPr lang="en-GB" sz="3200" dirty="0">
                <a:solidFill>
                  <a:schemeClr val="tx1"/>
                </a:solidFill>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el</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mi</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unos</a:t>
              </a:r>
              <a:endParaRPr lang="en-GB" sz="3200" dirty="0">
                <a:solidFill>
                  <a:schemeClr val="tx1"/>
                </a:solidFill>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seis</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las</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sus</a:t>
              </a: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la</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primera</a:t>
              </a:r>
              <a:endParaRPr lang="en-GB" sz="3200" dirty="0">
                <a:solidFill>
                  <a:schemeClr val="tx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a16="http://schemas.microsoft.com/office/drawing/2014/main" id="{CEB78502-3EE5-4E29-9A4C-F613A673D257}"/>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282100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6C4B808-11F8-44F4-A9DD-BC1C12432F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el</a:t>
              </a: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dos</a:t>
              </a: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una</a:t>
              </a: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unos</a:t>
              </a:r>
              <a:endParaRPr lang="en-GB" sz="3200" dirty="0">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la</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cinco</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aquella</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algunos</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los</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seis</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primera</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esos</a:t>
              </a:r>
              <a:endParaRPr lang="en-GB" sz="32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las</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diez</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mi</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sus</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11583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el</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la</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los</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las</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 name="Rectangle 1">
            <a:extLst>
              <a:ext uri="{FF2B5EF4-FFF2-40B4-BE49-F238E27FC236}">
                <a16:creationId xmlns:a16="http://schemas.microsoft.com/office/drawing/2014/main" id="{23861519-85A2-4EAD-99D7-030186EE48D1}"/>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definite articles</a:t>
            </a:r>
          </a:p>
        </p:txBody>
      </p:sp>
    </p:spTree>
    <p:extLst>
      <p:ext uri="{BB962C8B-B14F-4D97-AF65-F5344CB8AC3E}">
        <p14:creationId xmlns:p14="http://schemas.microsoft.com/office/powerpoint/2010/main" val="146841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dos</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cinco</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seis</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diez</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9DA3BA32-78C9-4CDD-83F7-3273BCE5F4C3}"/>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numbers</a:t>
            </a:r>
          </a:p>
        </p:txBody>
      </p:sp>
    </p:spTree>
    <p:extLst>
      <p:ext uri="{BB962C8B-B14F-4D97-AF65-F5344CB8AC3E}">
        <p14:creationId xmlns:p14="http://schemas.microsoft.com/office/powerpoint/2010/main" val="329546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una</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aquella</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primera</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mi</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0231C899-63E4-48C7-AF2B-EBED1DFA9B89}"/>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feminine singular determiners</a:t>
            </a:r>
          </a:p>
        </p:txBody>
      </p:sp>
    </p:spTree>
    <p:extLst>
      <p:ext uri="{BB962C8B-B14F-4D97-AF65-F5344CB8AC3E}">
        <p14:creationId xmlns:p14="http://schemas.microsoft.com/office/powerpoint/2010/main" val="58646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unos</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algunos</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esos</a:t>
            </a:r>
            <a:endParaRPr lang="en-GB" sz="3200" dirty="0">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sus</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4E3F05BE-07C7-4F47-B420-C8984678F16C}"/>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masculine plural determiners</a:t>
            </a:r>
          </a:p>
        </p:txBody>
      </p:sp>
    </p:spTree>
    <p:extLst>
      <p:ext uri="{BB962C8B-B14F-4D97-AF65-F5344CB8AC3E}">
        <p14:creationId xmlns:p14="http://schemas.microsoft.com/office/powerpoint/2010/main" val="4763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3774452-355B-4D31-B37F-835E11CDB6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3" name="TextBox 2">
              <a:extLst>
                <a:ext uri="{FF2B5EF4-FFF2-40B4-BE49-F238E27FC236}">
                  <a16:creationId xmlns:a16="http://schemas.microsoft.com/office/drawing/2014/main" id="{4E47809A-47C0-444F-85E8-8D195537BA5D}"/>
                </a:ext>
              </a:extLst>
            </p:cNvPr>
            <p:cNvSpPr txBox="1"/>
            <p:nvPr/>
          </p:nvSpPr>
          <p:spPr>
            <a:xfrm>
              <a:off x="265043" y="145776"/>
              <a:ext cx="11661914" cy="4278094"/>
            </a:xfrm>
            <a:prstGeom prst="rect">
              <a:avLst/>
            </a:prstGeom>
            <a:noFill/>
          </p:spPr>
          <p:txBody>
            <a:bodyPr wrap="square" rtlCol="0">
              <a:spAutoFit/>
            </a:bodyPr>
            <a:lstStyle/>
            <a:p>
              <a:r>
                <a:rPr lang="en-GB" sz="1700" b="1" dirty="0">
                  <a:solidFill>
                    <a:schemeClr val="bg1"/>
                  </a:solidFill>
                  <a:latin typeface="Verdana" panose="020B0604030504040204" pitchFamily="34" charset="0"/>
                  <a:ea typeface="Verdana" panose="020B0604030504040204" pitchFamily="34" charset="0"/>
                </a:rPr>
                <a:t>How to play The Wall:</a:t>
              </a:r>
            </a:p>
            <a:p>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(you’ll already know how if you watch Only Connect!):</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Students can work individually, in pairs or in small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students slide 1, and give them a time limit within which they need to sort the words or phrases into 4 groups.  Each group of words or phrases needs to have a link, and students will need to explain what the words or phrases in each group have in common.</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At the end of the time, show the answers (slide 2).  Students can check their own answers.  </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slides 3-6 in turn.  Students will need to tell you what the link is between the 4 words or phrases shown.  When you click, the answer in the white box will be revealed.</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rgbClr val="FFFF00"/>
                  </a:solidFill>
                  <a:latin typeface="Verdana" panose="020B0604030504040204" pitchFamily="34" charset="0"/>
                  <a:ea typeface="Verdana" panose="020B0604030504040204" pitchFamily="34" charset="0"/>
                </a:rPr>
                <a:t>If you use this template to make your own game of The Wall and you’d like to share it, we would be really grateful if you could acknowledge this free template by sharing your game through Light Bulb Languages, as per item 6 of our copyright statement </a:t>
              </a:r>
              <a:r>
                <a:rPr lang="en-GB" sz="1700" dirty="0">
                  <a:solidFill>
                    <a:srgbClr val="FFFF00"/>
                  </a:solidFill>
                  <a:latin typeface="Verdana" panose="020B0604030504040204" pitchFamily="34" charset="0"/>
                  <a:ea typeface="Verdana" panose="020B0604030504040204" pitchFamily="34" charset="0"/>
                  <a:hlinkClick r:id="rId3"/>
                </a:rPr>
                <a:t>https://www.lightbulblanguages.co.uk/about.htm#cs</a:t>
              </a:r>
              <a:r>
                <a:rPr lang="en-GB" sz="1700" dirty="0">
                  <a:solidFill>
                    <a:srgbClr val="FFFF00"/>
                  </a:solidFill>
                  <a:latin typeface="Verdana" panose="020B0604030504040204" pitchFamily="34" charset="0"/>
                  <a:ea typeface="Verdana" panose="020B0604030504040204" pitchFamily="34" charset="0"/>
                </a:rPr>
                <a:t>  ¡Gracias!</a:t>
              </a:r>
            </a:p>
          </p:txBody>
        </p:sp>
      </p:grpSp>
    </p:spTree>
    <p:extLst>
      <p:ext uri="{BB962C8B-B14F-4D97-AF65-F5344CB8AC3E}">
        <p14:creationId xmlns:p14="http://schemas.microsoft.com/office/powerpoint/2010/main" val="33328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372</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Seccombe</dc:creator>
  <cp:lastModifiedBy>Clare Seccombe</cp:lastModifiedBy>
  <cp:revision>16</cp:revision>
  <dcterms:created xsi:type="dcterms:W3CDTF">2019-01-02T11:44:23Z</dcterms:created>
  <dcterms:modified xsi:type="dcterms:W3CDTF">2019-01-03T15:23:42Z</dcterms:modified>
</cp:coreProperties>
</file>