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4"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61FF"/>
    <a:srgbClr val="5400D0"/>
    <a:srgbClr val="8A3BFF"/>
    <a:srgbClr val="7D25FF"/>
    <a:srgbClr val="6600FF"/>
    <a:srgbClr val="FFFF00"/>
    <a:srgbClr val="FFFF5D"/>
    <a:srgbClr val="FFFF43"/>
    <a:srgbClr val="DDDDDD"/>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363B9-A975-480A-BA6C-DED17E494D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1BA913-A9FA-40ED-B5B6-165E90D6D3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8F242EA-897C-416D-9407-55F26E9C9025}"/>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5" name="Footer Placeholder 4">
            <a:extLst>
              <a:ext uri="{FF2B5EF4-FFF2-40B4-BE49-F238E27FC236}">
                <a16:creationId xmlns:a16="http://schemas.microsoft.com/office/drawing/2014/main" id="{C404FE5B-B88B-4F5E-B8A8-17B78B1A1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156B97-C174-4030-BC5D-3F505FD3F6B7}"/>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654495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111E5-ED93-47E1-AD07-8E1F257F94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B34499-C8C9-4FAA-8179-47AD353B3CF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B9EFAD-2295-4FB2-B04C-730C4034B402}"/>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5" name="Footer Placeholder 4">
            <a:extLst>
              <a:ext uri="{FF2B5EF4-FFF2-40B4-BE49-F238E27FC236}">
                <a16:creationId xmlns:a16="http://schemas.microsoft.com/office/drawing/2014/main" id="{526D2C97-24F0-4FFB-8D92-1E02E702BF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8F0F58-43DB-4E0D-B3AB-09D31B44DBE4}"/>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927023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C8370C-E158-4CEC-BAA2-19BCC44F6D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68A371-79A5-4F16-AB75-FE6F7586A70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6C27FD-82C4-4868-9164-0B48B3015182}"/>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5" name="Footer Placeholder 4">
            <a:extLst>
              <a:ext uri="{FF2B5EF4-FFF2-40B4-BE49-F238E27FC236}">
                <a16:creationId xmlns:a16="http://schemas.microsoft.com/office/drawing/2014/main" id="{8CE071B4-4049-4B24-8BAB-3C89998C9E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E03D44-DBCE-4822-9AE4-796C40C74896}"/>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1640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61F8-3B68-476D-A73C-6F823ADE38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636128-9E9C-4711-B7D2-F9F324CD848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9F611B-AF46-4F09-9D09-E3F996B2D240}"/>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5" name="Footer Placeholder 4">
            <a:extLst>
              <a:ext uri="{FF2B5EF4-FFF2-40B4-BE49-F238E27FC236}">
                <a16:creationId xmlns:a16="http://schemas.microsoft.com/office/drawing/2014/main" id="{27B7FC00-B843-4490-A480-730AD04E7F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CF2DE5-7DBE-4565-A054-E7A160CD2D69}"/>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4057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0BE0E-56F8-4B46-A93D-F7558C4D35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5A045A-8912-47ED-BBC8-A681BA07D4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1C3587-2E9D-4C6C-9346-4DD78B1EB97B}"/>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5" name="Footer Placeholder 4">
            <a:extLst>
              <a:ext uri="{FF2B5EF4-FFF2-40B4-BE49-F238E27FC236}">
                <a16:creationId xmlns:a16="http://schemas.microsoft.com/office/drawing/2014/main" id="{A07ADD49-5ED7-4FC7-A539-6B247C5218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4C3BD1-E986-414C-A447-F22C19A085AD}"/>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82238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DEF22-5178-4047-B2B0-CB353B9266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C25C88-04B2-4A58-AC64-43B1614753B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C09F21E-76B9-44A1-8408-43451C799B1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5C5EBF-E985-4BF7-B911-0654527D284B}"/>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6" name="Footer Placeholder 5">
            <a:extLst>
              <a:ext uri="{FF2B5EF4-FFF2-40B4-BE49-F238E27FC236}">
                <a16:creationId xmlns:a16="http://schemas.microsoft.com/office/drawing/2014/main" id="{97053CDC-305B-4124-A226-AD64EB38AA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CBD458-D071-456D-A3DB-66C78A53CC3B}"/>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82085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86C8-561F-47BA-8BBA-1754947A3FC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BFFF9C-55E4-4F0A-8CEF-8FA5F862C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E45AEFD-0A07-4E0D-AB18-C513C42653B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6C335E-3E5D-49D8-BA59-48D7D336DA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E89BC8-FA5A-4655-9E5A-E26B66AD3C7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9AD702-2037-4FB1-B30F-5FAC22C5A313}"/>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8" name="Footer Placeholder 7">
            <a:extLst>
              <a:ext uri="{FF2B5EF4-FFF2-40B4-BE49-F238E27FC236}">
                <a16:creationId xmlns:a16="http://schemas.microsoft.com/office/drawing/2014/main" id="{89207005-5170-414B-BA78-B71FC8BADC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36DEFC4-E6B1-44A1-B496-62DE899A8A98}"/>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321157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019C-5D36-4372-BBC3-36BAAFD494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B5157B0-1AAF-4236-B168-92F755F77218}"/>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4" name="Footer Placeholder 3">
            <a:extLst>
              <a:ext uri="{FF2B5EF4-FFF2-40B4-BE49-F238E27FC236}">
                <a16:creationId xmlns:a16="http://schemas.microsoft.com/office/drawing/2014/main" id="{A9AF7C44-B584-4511-8331-308F7A54161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4D969E-B26B-4383-AC1D-51C1EEDAC5AF}"/>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14177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34C81C-5DB0-4F7D-8663-9FA6F6AB5048}"/>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3" name="Footer Placeholder 2">
            <a:extLst>
              <a:ext uri="{FF2B5EF4-FFF2-40B4-BE49-F238E27FC236}">
                <a16:creationId xmlns:a16="http://schemas.microsoft.com/office/drawing/2014/main" id="{E2740CF6-9D33-4591-99C5-4CC17B19AB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ECC41-4FEC-40B4-ACCA-EA64227D0DA1}"/>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9677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0BAEC-C59A-4030-8219-9C5C5E0F8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7649F9-B3EB-4623-9CF9-B067E0122F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607B402-F1E4-4197-836A-EE9F7F5BF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F55FA0-B78E-47D9-B1A8-E7AED62927D1}"/>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6" name="Footer Placeholder 5">
            <a:extLst>
              <a:ext uri="{FF2B5EF4-FFF2-40B4-BE49-F238E27FC236}">
                <a16:creationId xmlns:a16="http://schemas.microsoft.com/office/drawing/2014/main" id="{0E54E640-D3A5-4A71-A512-D2C94FC894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4112C6-8F7A-4620-9AF8-BBBCF3216205}"/>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60027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8AB59-B45C-48CC-8E5B-AA849CA224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A51277D-D697-43D3-8987-D714B57A11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34D7630-37DA-457F-8A32-A50E1628D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8BCFBE-3DCF-496B-9022-A2B7C16EF8EE}"/>
              </a:ext>
            </a:extLst>
          </p:cNvPr>
          <p:cNvSpPr>
            <a:spLocks noGrp="1"/>
          </p:cNvSpPr>
          <p:nvPr>
            <p:ph type="dt" sz="half" idx="10"/>
          </p:nvPr>
        </p:nvSpPr>
        <p:spPr/>
        <p:txBody>
          <a:bodyPr/>
          <a:lstStyle/>
          <a:p>
            <a:fld id="{315C2B31-F406-409A-BCA6-62F27C2421EE}" type="datetimeFigureOut">
              <a:rPr lang="en-GB" smtClean="0"/>
              <a:t>02/01/2019</a:t>
            </a:fld>
            <a:endParaRPr lang="en-GB"/>
          </a:p>
        </p:txBody>
      </p:sp>
      <p:sp>
        <p:nvSpPr>
          <p:cNvPr id="6" name="Footer Placeholder 5">
            <a:extLst>
              <a:ext uri="{FF2B5EF4-FFF2-40B4-BE49-F238E27FC236}">
                <a16:creationId xmlns:a16="http://schemas.microsoft.com/office/drawing/2014/main" id="{208352E2-2199-4979-BF3D-FF08C430C3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6E7F5-6190-4FE3-8404-245E4EF0E160}"/>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8077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B5E17B-625E-4B8F-B43A-19A26485BC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9AB913-C148-4283-9CBC-949705086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F217B4-7B9D-493C-B173-D64B88932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C2B31-F406-409A-BCA6-62F27C2421EE}" type="datetimeFigureOut">
              <a:rPr lang="en-GB" smtClean="0"/>
              <a:t>02/01/2019</a:t>
            </a:fld>
            <a:endParaRPr lang="en-GB"/>
          </a:p>
        </p:txBody>
      </p:sp>
      <p:sp>
        <p:nvSpPr>
          <p:cNvPr id="5" name="Footer Placeholder 4">
            <a:extLst>
              <a:ext uri="{FF2B5EF4-FFF2-40B4-BE49-F238E27FC236}">
                <a16:creationId xmlns:a16="http://schemas.microsoft.com/office/drawing/2014/main" id="{D22C9A7D-2AC8-4BDB-87F9-9292B5AB1D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3FFB29-7FC3-4F5F-86C9-E0737584C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6EFD3-81E4-4D07-B0BB-CCCE6C84F210}" type="slidenum">
              <a:rPr lang="en-GB" smtClean="0"/>
              <a:t>‹#›</a:t>
            </a:fld>
            <a:endParaRPr lang="en-GB"/>
          </a:p>
        </p:txBody>
      </p:sp>
    </p:spTree>
    <p:extLst>
      <p:ext uri="{BB962C8B-B14F-4D97-AF65-F5344CB8AC3E}">
        <p14:creationId xmlns:p14="http://schemas.microsoft.com/office/powerpoint/2010/main" val="3816075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lightbulblanguages.co.uk/about.htm#cs" TargetMode="External"/><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AC2B748-677F-43D7-9ACD-E02E0CBA9E28}"/>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a:t>
              </a: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5</a:t>
              </a: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9</a:t>
              </a: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13</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2</a:t>
              </a: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6</a:t>
              </a: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10</a:t>
              </a: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14</a:t>
              </a: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3</a:t>
              </a: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7</a:t>
              </a: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11</a:t>
              </a: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15</a:t>
              </a: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4</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8</a:t>
              </a: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12</a:t>
              </a: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term 16</a:t>
              </a:r>
            </a:p>
          </p:txBody>
        </p:sp>
        <p:sp>
          <p:nvSpPr>
            <p:cNvPr id="2" name="TextBox 1">
              <a:extLst>
                <a:ext uri="{FF2B5EF4-FFF2-40B4-BE49-F238E27FC236}">
                  <a16:creationId xmlns:a16="http://schemas.microsoft.com/office/drawing/2014/main" id="{CEB78502-3EE5-4E29-9A4C-F613A673D257}"/>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2821008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6C4B808-11F8-44F4-A9DD-BC1C12432F76}"/>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a:t>
              </a: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5</a:t>
              </a: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9</a:t>
              </a: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13</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2</a:t>
              </a: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6</a:t>
              </a: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10</a:t>
              </a: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14</a:t>
              </a: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3</a:t>
              </a: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7</a:t>
              </a: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11</a:t>
              </a: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15</a:t>
              </a: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4</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8</a:t>
              </a: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12</a:t>
              </a: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16</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115832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2</a:t>
            </a: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3</a:t>
            </a: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4</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 name="Rectangle 1">
            <a:extLst>
              <a:ext uri="{FF2B5EF4-FFF2-40B4-BE49-F238E27FC236}">
                <a16:creationId xmlns:a16="http://schemas.microsoft.com/office/drawing/2014/main" id="{23861519-85A2-4EAD-99D7-030186EE48D1}"/>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link</a:t>
            </a:r>
          </a:p>
        </p:txBody>
      </p:sp>
    </p:spTree>
    <p:extLst>
      <p:ext uri="{BB962C8B-B14F-4D97-AF65-F5344CB8AC3E}">
        <p14:creationId xmlns:p14="http://schemas.microsoft.com/office/powerpoint/2010/main" val="146841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5</a:t>
            </a: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6</a:t>
            </a: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7</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8</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9DA3BA32-78C9-4CDD-83F7-3273BCE5F4C3}"/>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link</a:t>
            </a:r>
          </a:p>
        </p:txBody>
      </p:sp>
    </p:spTree>
    <p:extLst>
      <p:ext uri="{BB962C8B-B14F-4D97-AF65-F5344CB8AC3E}">
        <p14:creationId xmlns:p14="http://schemas.microsoft.com/office/powerpoint/2010/main" val="3295463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9</a:t>
            </a: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10</a:t>
            </a: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11</a:t>
            </a: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12</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0231C899-63E4-48C7-AF2B-EBED1DFA9B89}"/>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link</a:t>
            </a:r>
          </a:p>
        </p:txBody>
      </p:sp>
    </p:spTree>
    <p:extLst>
      <p:ext uri="{BB962C8B-B14F-4D97-AF65-F5344CB8AC3E}">
        <p14:creationId xmlns:p14="http://schemas.microsoft.com/office/powerpoint/2010/main" val="58646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13</a:t>
            </a: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14</a:t>
            </a: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15</a:t>
            </a: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term 16</a:t>
            </a: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4E3F05BE-07C7-4F47-B420-C8984678F16C}"/>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link</a:t>
            </a:r>
          </a:p>
        </p:txBody>
      </p:sp>
    </p:spTree>
    <p:extLst>
      <p:ext uri="{BB962C8B-B14F-4D97-AF65-F5344CB8AC3E}">
        <p14:creationId xmlns:p14="http://schemas.microsoft.com/office/powerpoint/2010/main" val="47635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3774452-355B-4D31-B37F-835E11CDB676}"/>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3" name="TextBox 2">
              <a:extLst>
                <a:ext uri="{FF2B5EF4-FFF2-40B4-BE49-F238E27FC236}">
                  <a16:creationId xmlns:a16="http://schemas.microsoft.com/office/drawing/2014/main" id="{4E47809A-47C0-444F-85E8-8D195537BA5D}"/>
                </a:ext>
              </a:extLst>
            </p:cNvPr>
            <p:cNvSpPr txBox="1"/>
            <p:nvPr/>
          </p:nvSpPr>
          <p:spPr>
            <a:xfrm>
              <a:off x="265043" y="145776"/>
              <a:ext cx="11661914" cy="6370975"/>
            </a:xfrm>
            <a:prstGeom prst="rect">
              <a:avLst/>
            </a:prstGeom>
            <a:noFill/>
          </p:spPr>
          <p:txBody>
            <a:bodyPr wrap="square" rtlCol="0">
              <a:spAutoFit/>
            </a:bodyPr>
            <a:lstStyle/>
            <a:p>
              <a:r>
                <a:rPr lang="en-GB" sz="1700" b="1" dirty="0">
                  <a:solidFill>
                    <a:schemeClr val="bg1"/>
                  </a:solidFill>
                  <a:latin typeface="Verdana" panose="020B0604030504040204" pitchFamily="34" charset="0"/>
                  <a:ea typeface="Verdana" panose="020B0604030504040204" pitchFamily="34" charset="0"/>
                </a:rPr>
                <a:t>How to use this template and play The Wall:</a:t>
              </a:r>
            </a:p>
            <a:p>
              <a:endParaRPr lang="en-GB" sz="1700" b="1" dirty="0">
                <a:solidFill>
                  <a:schemeClr val="bg1"/>
                </a:solidFill>
                <a:latin typeface="Verdana" panose="020B0604030504040204" pitchFamily="34" charset="0"/>
                <a:ea typeface="Verdana" panose="020B0604030504040204" pitchFamily="34" charset="0"/>
              </a:endParaRPr>
            </a:p>
            <a:p>
              <a:r>
                <a:rPr lang="en-GB" sz="1700" dirty="0">
                  <a:solidFill>
                    <a:schemeClr val="bg1"/>
                  </a:solidFill>
                  <a:latin typeface="Verdana" panose="020B0604030504040204" pitchFamily="34" charset="0"/>
                  <a:ea typeface="Verdana" panose="020B0604030504040204" pitchFamily="34" charset="0"/>
                </a:rPr>
                <a:t>Setting up the game:</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You will need 16 words or phrases in the target language which can be sorted into 4 groups.</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Enter the 16 words or phrases into the 16 boxes on slide 1.  They should be in a random order.</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Enter the same 16 words or phrases into the 16 boxes on slide 2.  This time, though, the words need to be arranged in their 4 groups, one group for each colour.</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Enter the same groups of words or phrases on slides 3-6.  Also type into the white boxes the links between the words or phrases in the relevant group.</a:t>
              </a: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chemeClr val="bg1"/>
                  </a:solidFill>
                  <a:latin typeface="Verdana" panose="020B0604030504040204" pitchFamily="34" charset="0"/>
                  <a:ea typeface="Verdana" panose="020B0604030504040204" pitchFamily="34" charset="0"/>
                </a:rPr>
                <a:t>Playing the game (you’ll already know how if you watch Only Connect!):</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Students can work individually, in pairs or in small groups.</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students slide 1, and give them a time limit within which they need to sort the words or phrases into 4 groups.  Each group of words or phrases needs to have a link, and students will need to explain what the words or phrases in each group have in common.</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At the end of the time, show the answers (slide 2).  Students can check their own answers.  </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slides 3-6 in turn.  Students will need to tell you what the link is between the 4 words or phrases shown.  When you click, the answer in the white box will be revealed.</a:t>
              </a: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rgbClr val="FFFF00"/>
                  </a:solidFill>
                  <a:latin typeface="Verdana" panose="020B0604030504040204" pitchFamily="34" charset="0"/>
                  <a:ea typeface="Verdana" panose="020B0604030504040204" pitchFamily="34" charset="0"/>
                </a:rPr>
                <a:t>If you use this template to make your own game of The Wall and you’d like to share it, we would be really grateful if you could acknowledge this free template by sharing your game through Light Bulb Languages, as per item 6 of our copyright statement </a:t>
              </a:r>
              <a:r>
                <a:rPr lang="en-GB" sz="1700" dirty="0">
                  <a:solidFill>
                    <a:srgbClr val="FFFF00"/>
                  </a:solidFill>
                  <a:latin typeface="Verdana" panose="020B0604030504040204" pitchFamily="34" charset="0"/>
                  <a:ea typeface="Verdana" panose="020B0604030504040204" pitchFamily="34" charset="0"/>
                  <a:hlinkClick r:id="rId3"/>
                </a:rPr>
                <a:t>https://www.lightbulblanguages.co.uk/about.htm#cs</a:t>
              </a:r>
              <a:r>
                <a:rPr lang="en-GB" sz="1700" dirty="0">
                  <a:solidFill>
                    <a:srgbClr val="FFFF00"/>
                  </a:solidFill>
                  <a:latin typeface="Verdana" panose="020B0604030504040204" pitchFamily="34" charset="0"/>
                  <a:ea typeface="Verdana" panose="020B0604030504040204" pitchFamily="34" charset="0"/>
                </a:rPr>
                <a:t>  ¡Gracias!</a:t>
              </a:r>
            </a:p>
          </p:txBody>
        </p:sp>
      </p:grpSp>
    </p:spTree>
    <p:extLst>
      <p:ext uri="{BB962C8B-B14F-4D97-AF65-F5344CB8AC3E}">
        <p14:creationId xmlns:p14="http://schemas.microsoft.com/office/powerpoint/2010/main" val="3332867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535</Words>
  <Application>Microsoft Office PowerPoint</Application>
  <PresentationFormat>Widescreen</PresentationFormat>
  <Paragraphs>75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Seccombe</dc:creator>
  <cp:lastModifiedBy>Clare Seccombe</cp:lastModifiedBy>
  <cp:revision>15</cp:revision>
  <dcterms:created xsi:type="dcterms:W3CDTF">2019-01-02T11:44:23Z</dcterms:created>
  <dcterms:modified xsi:type="dcterms:W3CDTF">2019-01-02T20:33:56Z</dcterms:modified>
</cp:coreProperties>
</file>