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3" r:id="rId3"/>
    <p:sldId id="256" r:id="rId4"/>
    <p:sldId id="265" r:id="rId5"/>
    <p:sldId id="257" r:id="rId6"/>
    <p:sldId id="266" r:id="rId7"/>
    <p:sldId id="258" r:id="rId8"/>
    <p:sldId id="267" r:id="rId9"/>
    <p:sldId id="259" r:id="rId10"/>
    <p:sldId id="268" r:id="rId11"/>
    <p:sldId id="260" r:id="rId12"/>
    <p:sldId id="269" r:id="rId13"/>
    <p:sldId id="261" r:id="rId14"/>
    <p:sldId id="270" r:id="rId15"/>
    <p:sldId id="262" r:id="rId16"/>
    <p:sldId id="271" r:id="rId17"/>
    <p:sldId id="263" r:id="rId18"/>
    <p:sldId id="272" r:id="rId19"/>
    <p:sldId id="26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33CCFF"/>
    <a:srgbClr val="00CCFF"/>
    <a:srgbClr val="00FF00"/>
    <a:srgbClr val="FF66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7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18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655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483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991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675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800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63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49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267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003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979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59454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831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4107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088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4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36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371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770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5826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337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4687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4000"/>
            <a:lum/>
          </a:blip>
          <a:srcRect/>
          <a:stretch>
            <a:fillRect l="6000" t="19000" r="6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3FF4A-2CC1-4CCD-9D1E-F81EA965E68C}" type="datetimeFigureOut">
              <a:rPr lang="en-GB" smtClean="0"/>
              <a:t>27/05/2014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68D24-3602-48B2-83C2-A5E81A9329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417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4000"/>
            <a:lum/>
          </a:blip>
          <a:srcRect/>
          <a:stretch>
            <a:fillRect l="6000" t="19000" r="6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3FF4A-2CC1-4CCD-9D1E-F81EA965E68C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27/05/2014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68D24-3602-48B2-83C2-A5E81A93291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84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jpe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6000" t="19000" r="6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574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55776" y="274638"/>
            <a:ext cx="5770984" cy="6250706"/>
          </a:xfrm>
        </p:spPr>
        <p:txBody>
          <a:bodyPr>
            <a:noAutofit/>
          </a:bodyPr>
          <a:lstStyle/>
          <a:p>
            <a:pPr algn="l"/>
            <a:r>
              <a:rPr lang="en-GB" sz="8000" b="1" u="sng" dirty="0" smtClean="0"/>
              <a:t>Group E: </a:t>
            </a:r>
            <a:br>
              <a:rPr lang="en-GB" sz="8000" b="1" u="sng" dirty="0" smtClean="0"/>
            </a:br>
            <a:r>
              <a:rPr lang="en-GB" sz="8000" dirty="0" smtClean="0"/>
              <a:t>Switzerland</a:t>
            </a:r>
            <a:br>
              <a:rPr lang="en-GB" sz="8000" dirty="0" smtClean="0"/>
            </a:br>
            <a:r>
              <a:rPr lang="en-GB" sz="8000" dirty="0" smtClean="0"/>
              <a:t>Ecuador</a:t>
            </a:r>
            <a:br>
              <a:rPr lang="en-GB" sz="8000" dirty="0" smtClean="0"/>
            </a:br>
            <a:r>
              <a:rPr lang="en-GB" sz="8000" dirty="0" smtClean="0"/>
              <a:t>France</a:t>
            </a:r>
            <a:br>
              <a:rPr lang="en-GB" sz="8000" dirty="0" smtClean="0"/>
            </a:br>
            <a:r>
              <a:rPr lang="en-GB" sz="8000" dirty="0" smtClean="0"/>
              <a:t>Honduras</a:t>
            </a:r>
            <a:endParaRPr lang="en-GB" sz="8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700808"/>
            <a:ext cx="1296144" cy="88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989322"/>
            <a:ext cx="1716211" cy="87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487" y="4155115"/>
            <a:ext cx="1274001" cy="930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33466"/>
            <a:ext cx="624099" cy="84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393532"/>
            <a:ext cx="883922" cy="88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1722740" cy="964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30" y="2931353"/>
            <a:ext cx="1720106" cy="100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31" y="4217695"/>
            <a:ext cx="1714654" cy="93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5" y="5445224"/>
            <a:ext cx="1691241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310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14350"/>
            <a:ext cx="1743075" cy="26289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84007"/>
            <a:ext cx="2266950" cy="20193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5004048" y="1549351"/>
            <a:ext cx="2376264" cy="1224136"/>
          </a:xfrm>
          <a:prstGeom prst="wedgeEllipseCallout">
            <a:avLst>
              <a:gd name="adj1" fmla="val 69260"/>
              <a:gd name="adj2" fmla="val -72655"/>
            </a:avLst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solidFill>
                  <a:prstClr val="white"/>
                </a:solidFill>
              </a:rPr>
              <a:t>Nous</a:t>
            </a:r>
            <a:r>
              <a:rPr lang="es-ES" sz="2400" dirty="0" smtClean="0">
                <a:solidFill>
                  <a:prstClr val="white"/>
                </a:solidFill>
              </a:rPr>
              <a:t> </a:t>
            </a:r>
            <a:r>
              <a:rPr lang="es-ES" sz="2400" dirty="0" err="1" smtClean="0">
                <a:solidFill>
                  <a:prstClr val="white"/>
                </a:solidFill>
              </a:rPr>
              <a:t>allons</a:t>
            </a:r>
            <a:r>
              <a:rPr lang="es-ES" sz="2400" dirty="0" smtClean="0">
                <a:solidFill>
                  <a:prstClr val="white"/>
                </a:solidFill>
              </a:rPr>
              <a:t> </a:t>
            </a:r>
            <a:r>
              <a:rPr lang="es-ES" sz="2400" dirty="0" err="1" smtClean="0">
                <a:solidFill>
                  <a:prstClr val="white"/>
                </a:solidFill>
              </a:rPr>
              <a:t>gagner</a:t>
            </a:r>
            <a:r>
              <a:rPr lang="es-ES" sz="2400" dirty="0" smtClean="0">
                <a:solidFill>
                  <a:prstClr val="white"/>
                </a:solidFill>
              </a:rPr>
              <a:t>!</a:t>
            </a:r>
            <a:endParaRPr lang="en-GB" sz="2300" dirty="0">
              <a:solidFill>
                <a:prstClr val="white"/>
              </a:solidFill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1983371" y="3356992"/>
            <a:ext cx="2520280" cy="1224136"/>
          </a:xfrm>
          <a:prstGeom prst="wedgeEllipseCallout">
            <a:avLst>
              <a:gd name="adj1" fmla="val -60626"/>
              <a:gd name="adj2" fmla="val 603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solidFill>
                  <a:srgbClr val="FF0000"/>
                </a:solidFill>
              </a:rPr>
              <a:t>Nous</a:t>
            </a:r>
            <a:r>
              <a:rPr lang="es-ES" sz="2400" dirty="0" smtClean="0">
                <a:solidFill>
                  <a:srgbClr val="FF0000"/>
                </a:solidFill>
              </a:rPr>
              <a:t> </a:t>
            </a:r>
            <a:r>
              <a:rPr lang="es-ES" sz="2400" dirty="0" err="1" smtClean="0">
                <a:solidFill>
                  <a:srgbClr val="FF0000"/>
                </a:solidFill>
              </a:rPr>
              <a:t>allons</a:t>
            </a:r>
            <a:r>
              <a:rPr lang="es-ES" sz="2400" dirty="0" smtClean="0">
                <a:solidFill>
                  <a:srgbClr val="FF0000"/>
                </a:solidFill>
              </a:rPr>
              <a:t> </a:t>
            </a:r>
            <a:r>
              <a:rPr lang="es-ES" sz="2400" dirty="0" err="1" smtClean="0">
                <a:solidFill>
                  <a:srgbClr val="FF0000"/>
                </a:solidFill>
              </a:rPr>
              <a:t>gagner</a:t>
            </a:r>
            <a:r>
              <a:rPr lang="es-ES" sz="2400" dirty="0" smtClean="0">
                <a:solidFill>
                  <a:srgbClr val="FF0000"/>
                </a:solidFill>
              </a:rPr>
              <a:t>!</a:t>
            </a:r>
            <a:endParaRPr lang="en-GB" sz="2300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921946"/>
            <a:ext cx="2857500" cy="16002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Oval Callout 9"/>
          <p:cNvSpPr/>
          <p:nvPr/>
        </p:nvSpPr>
        <p:spPr>
          <a:xfrm>
            <a:off x="5016108" y="3432291"/>
            <a:ext cx="2844316" cy="1073537"/>
          </a:xfrm>
          <a:prstGeom prst="wedgeEllipseCallout">
            <a:avLst>
              <a:gd name="adj1" fmla="val 19563"/>
              <a:gd name="adj2" fmla="val 114868"/>
            </a:avLst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solidFill>
                  <a:schemeClr val="tx2"/>
                </a:solidFill>
              </a:rPr>
              <a:t>¡Vamos a ganar!</a:t>
            </a:r>
            <a:endParaRPr lang="en-GB" sz="2300" dirty="0">
              <a:solidFill>
                <a:schemeClr val="tx2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9419"/>
            <a:ext cx="2705100" cy="168592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1813493" y="1628800"/>
            <a:ext cx="2520280" cy="1224136"/>
          </a:xfrm>
          <a:prstGeom prst="wedgeEllipseCallout">
            <a:avLst>
              <a:gd name="adj1" fmla="val -42237"/>
              <a:gd name="adj2" fmla="val -91074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solidFill>
                  <a:schemeClr val="tx2"/>
                </a:solidFill>
              </a:rPr>
              <a:t>¡Vamos a ganar!</a:t>
            </a:r>
            <a:endParaRPr lang="en-GB" sz="23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59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55776" y="274638"/>
            <a:ext cx="5770984" cy="6250706"/>
          </a:xfrm>
        </p:spPr>
        <p:txBody>
          <a:bodyPr>
            <a:noAutofit/>
          </a:bodyPr>
          <a:lstStyle/>
          <a:p>
            <a:pPr algn="l"/>
            <a:r>
              <a:rPr lang="en-GB" sz="8000" b="1" u="sng" dirty="0" smtClean="0"/>
              <a:t>Group F: </a:t>
            </a:r>
            <a:br>
              <a:rPr lang="en-GB" sz="8000" b="1" u="sng" dirty="0" smtClean="0"/>
            </a:br>
            <a:r>
              <a:rPr lang="en-GB" sz="8000" dirty="0" smtClean="0"/>
              <a:t>Argentina</a:t>
            </a:r>
            <a:br>
              <a:rPr lang="en-GB" sz="8000" dirty="0" smtClean="0"/>
            </a:br>
            <a:r>
              <a:rPr lang="en-GB" sz="6000" dirty="0" smtClean="0"/>
              <a:t>Bosnia &amp; Herzegovina</a:t>
            </a:r>
            <a:r>
              <a:rPr lang="en-GB" sz="8000" dirty="0" smtClean="0"/>
              <a:t/>
            </a:r>
            <a:br>
              <a:rPr lang="en-GB" sz="8000" dirty="0" smtClean="0"/>
            </a:br>
            <a:r>
              <a:rPr lang="en-GB" sz="8000" dirty="0" smtClean="0"/>
              <a:t>Iran</a:t>
            </a:r>
            <a:br>
              <a:rPr lang="en-GB" sz="8000" dirty="0" smtClean="0"/>
            </a:br>
            <a:r>
              <a:rPr lang="en-GB" sz="8000" dirty="0" smtClean="0"/>
              <a:t>Nigeria</a:t>
            </a:r>
            <a:endParaRPr lang="en-GB" sz="8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1685921" cy="94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06254"/>
            <a:ext cx="1685921" cy="91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65104"/>
            <a:ext cx="1685921" cy="94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710214"/>
            <a:ext cx="1656184" cy="88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817" y="5643530"/>
            <a:ext cx="1470256" cy="95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945" y="4365104"/>
            <a:ext cx="827534" cy="100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371251"/>
            <a:ext cx="827534" cy="100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924944"/>
            <a:ext cx="1849190" cy="9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380478"/>
            <a:ext cx="1535236" cy="1008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7745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43" y="332656"/>
            <a:ext cx="2857500" cy="16002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1813493" y="1628800"/>
            <a:ext cx="2520280" cy="1224136"/>
          </a:xfrm>
          <a:prstGeom prst="wedgeEllipseCallout">
            <a:avLst>
              <a:gd name="adj1" fmla="val -42237"/>
              <a:gd name="adj2" fmla="val -91074"/>
            </a:avLst>
          </a:prstGeom>
          <a:solidFill>
            <a:srgbClr val="33C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solidFill>
                  <a:srgbClr val="1F497D"/>
                </a:solidFill>
              </a:rPr>
              <a:t>¡Vamos a ganar!</a:t>
            </a:r>
            <a:endParaRPr lang="en-GB" sz="2300" dirty="0">
              <a:solidFill>
                <a:srgbClr val="1F497D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496" y="373968"/>
            <a:ext cx="2438400" cy="18669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5004048" y="1549351"/>
            <a:ext cx="2376264" cy="1224136"/>
          </a:xfrm>
          <a:prstGeom prst="wedgeEllipseCallout">
            <a:avLst>
              <a:gd name="adj1" fmla="val 46066"/>
              <a:gd name="adj2" fmla="val -101306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/>
              <a:t>Mi</a:t>
            </a:r>
            <a:r>
              <a:rPr lang="en-GB" sz="2400" dirty="0"/>
              <a:t> </a:t>
            </a:r>
            <a:r>
              <a:rPr lang="en-GB" sz="2400" dirty="0" err="1"/>
              <a:t>ćemo</a:t>
            </a:r>
            <a:r>
              <a:rPr lang="en-GB" sz="2400" dirty="0"/>
              <a:t> </a:t>
            </a:r>
            <a:r>
              <a:rPr lang="en-GB" sz="2400" dirty="0" err="1"/>
              <a:t>pobijediti</a:t>
            </a:r>
            <a:r>
              <a:rPr lang="en-GB" sz="2400" dirty="0"/>
              <a:t>!</a:t>
            </a:r>
            <a:endParaRPr lang="en-GB" sz="2300" dirty="0">
              <a:solidFill>
                <a:srgbClr val="FFFF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99" y="4725144"/>
            <a:ext cx="2800350" cy="16287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195736" y="3893760"/>
            <a:ext cx="2448272" cy="1224136"/>
          </a:xfrm>
          <a:prstGeom prst="wedgeEllipseCallout">
            <a:avLst>
              <a:gd name="adj1" fmla="val -60626"/>
              <a:gd name="adj2" fmla="val 511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>
                <a:solidFill>
                  <a:srgbClr val="FF0000"/>
                </a:solidFill>
              </a:rPr>
              <a:t>ما پیروز خواهیم شد!</a:t>
            </a:r>
            <a:endParaRPr lang="en-GB" sz="2300" dirty="0">
              <a:solidFill>
                <a:srgbClr val="FF000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403" y="4572743"/>
            <a:ext cx="2371725" cy="19335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Oval Callout 9"/>
          <p:cNvSpPr/>
          <p:nvPr/>
        </p:nvSpPr>
        <p:spPr>
          <a:xfrm>
            <a:off x="5958154" y="3432291"/>
            <a:ext cx="2844316" cy="1073537"/>
          </a:xfrm>
          <a:prstGeom prst="wedgeEllipseCallout">
            <a:avLst>
              <a:gd name="adj1" fmla="val -11705"/>
              <a:gd name="adj2" fmla="val 109034"/>
            </a:avLst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solidFill>
                  <a:schemeClr val="bg1"/>
                </a:solidFill>
              </a:rPr>
              <a:t>¡Vamos a ganar!</a:t>
            </a:r>
            <a:endParaRPr lang="en-GB" sz="2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69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55776" y="274638"/>
            <a:ext cx="5770984" cy="6250706"/>
          </a:xfrm>
        </p:spPr>
        <p:txBody>
          <a:bodyPr>
            <a:noAutofit/>
          </a:bodyPr>
          <a:lstStyle/>
          <a:p>
            <a:pPr algn="l"/>
            <a:r>
              <a:rPr lang="en-GB" sz="8000" b="1" u="sng" dirty="0" smtClean="0"/>
              <a:t>Group G: </a:t>
            </a:r>
            <a:br>
              <a:rPr lang="en-GB" sz="8000" b="1" u="sng" dirty="0" smtClean="0"/>
            </a:br>
            <a:r>
              <a:rPr lang="en-GB" sz="8000" dirty="0" smtClean="0"/>
              <a:t>Germany</a:t>
            </a:r>
            <a:br>
              <a:rPr lang="en-GB" sz="8000" dirty="0" smtClean="0"/>
            </a:br>
            <a:r>
              <a:rPr lang="en-GB" sz="8000" dirty="0" smtClean="0"/>
              <a:t>Portugal</a:t>
            </a:r>
            <a:br>
              <a:rPr lang="en-GB" sz="8000" dirty="0" smtClean="0"/>
            </a:br>
            <a:r>
              <a:rPr lang="en-GB" sz="8000" dirty="0" smtClean="0"/>
              <a:t>Ghana</a:t>
            </a:r>
            <a:br>
              <a:rPr lang="en-GB" sz="8000" dirty="0" smtClean="0"/>
            </a:br>
            <a:r>
              <a:rPr lang="en-GB" sz="8000" dirty="0" smtClean="0"/>
              <a:t>USA</a:t>
            </a:r>
            <a:endParaRPr lang="en-GB" sz="8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772816"/>
            <a:ext cx="13335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2988196"/>
            <a:ext cx="9361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299" y="2975819"/>
            <a:ext cx="655513" cy="88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193163"/>
            <a:ext cx="1519032" cy="85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264" y="5517232"/>
            <a:ext cx="1471644" cy="8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45223"/>
            <a:ext cx="1673937" cy="87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13076"/>
            <a:ext cx="1685921" cy="94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62" y="2975819"/>
            <a:ext cx="1680302" cy="94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9" y="1845019"/>
            <a:ext cx="1671266" cy="93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887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705100" cy="169545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1813493" y="1628800"/>
            <a:ext cx="2520280" cy="1224136"/>
          </a:xfrm>
          <a:prstGeom prst="wedgeEllipseCallout">
            <a:avLst>
              <a:gd name="adj1" fmla="val -42237"/>
              <a:gd name="adj2" fmla="val -9107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solidFill>
                  <a:srgbClr val="FFC000"/>
                </a:solidFill>
              </a:rPr>
              <a:t>Wir</a:t>
            </a:r>
            <a:r>
              <a:rPr lang="es-ES" sz="2400" dirty="0" smtClean="0">
                <a:solidFill>
                  <a:srgbClr val="FFC000"/>
                </a:solidFill>
              </a:rPr>
              <a:t> </a:t>
            </a:r>
            <a:r>
              <a:rPr lang="es-ES" sz="2400" dirty="0" err="1" smtClean="0">
                <a:solidFill>
                  <a:srgbClr val="FFC000"/>
                </a:solidFill>
              </a:rPr>
              <a:t>werden</a:t>
            </a:r>
            <a:r>
              <a:rPr lang="es-ES" sz="2400" dirty="0" smtClean="0">
                <a:solidFill>
                  <a:srgbClr val="FFC000"/>
                </a:solidFill>
              </a:rPr>
              <a:t> </a:t>
            </a:r>
            <a:r>
              <a:rPr lang="es-ES" sz="2400" dirty="0" err="1" smtClean="0">
                <a:solidFill>
                  <a:srgbClr val="FFC000"/>
                </a:solidFill>
              </a:rPr>
              <a:t>gewinnen</a:t>
            </a:r>
            <a:r>
              <a:rPr lang="es-ES" sz="2400" dirty="0" smtClean="0">
                <a:solidFill>
                  <a:srgbClr val="FFC000"/>
                </a:solidFill>
              </a:rPr>
              <a:t>!</a:t>
            </a:r>
            <a:endParaRPr lang="en-GB" sz="2300" dirty="0">
              <a:solidFill>
                <a:srgbClr val="FFC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370" y="270173"/>
            <a:ext cx="2705100" cy="168592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5004048" y="1549351"/>
            <a:ext cx="2664296" cy="1224136"/>
          </a:xfrm>
          <a:prstGeom prst="wedgeEllipseCallout">
            <a:avLst>
              <a:gd name="adj1" fmla="val 46066"/>
              <a:gd name="adj2" fmla="val -101306"/>
            </a:avLst>
          </a:prstGeom>
          <a:solidFill>
            <a:srgbClr val="C00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>
                <a:solidFill>
                  <a:srgbClr val="008000"/>
                </a:solidFill>
              </a:rPr>
              <a:t>Venceremos!</a:t>
            </a:r>
            <a:endParaRPr lang="en-GB" sz="2300" dirty="0">
              <a:solidFill>
                <a:srgbClr val="0080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762" y="4869160"/>
            <a:ext cx="2571750" cy="177165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Oval Callout 9"/>
          <p:cNvSpPr/>
          <p:nvPr/>
        </p:nvSpPr>
        <p:spPr>
          <a:xfrm>
            <a:off x="5148064" y="3573016"/>
            <a:ext cx="2844316" cy="1073537"/>
          </a:xfrm>
          <a:prstGeom prst="wedgeEllipseCallout">
            <a:avLst>
              <a:gd name="adj1" fmla="val 12076"/>
              <a:gd name="adj2" fmla="val 90365"/>
            </a:avLst>
          </a:prstGeom>
          <a:solidFill>
            <a:srgbClr val="FF0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solidFill>
                  <a:srgbClr val="FFFF00"/>
                </a:solidFill>
              </a:rPr>
              <a:t>We</a:t>
            </a:r>
            <a:r>
              <a:rPr lang="es-ES" sz="2400" dirty="0" smtClean="0">
                <a:solidFill>
                  <a:srgbClr val="FFFF00"/>
                </a:solidFill>
              </a:rPr>
              <a:t> </a:t>
            </a:r>
            <a:r>
              <a:rPr lang="es-ES" sz="2400" dirty="0" err="1" smtClean="0">
                <a:solidFill>
                  <a:srgbClr val="FFFF00"/>
                </a:solidFill>
              </a:rPr>
              <a:t>will</a:t>
            </a:r>
            <a:r>
              <a:rPr lang="es-ES" sz="2400" dirty="0" smtClean="0">
                <a:solidFill>
                  <a:srgbClr val="FFFF00"/>
                </a:solidFill>
              </a:rPr>
              <a:t> </a:t>
            </a:r>
            <a:r>
              <a:rPr lang="es-ES" sz="2400" dirty="0" err="1" smtClean="0">
                <a:solidFill>
                  <a:srgbClr val="FFFF00"/>
                </a:solidFill>
              </a:rPr>
              <a:t>win</a:t>
            </a:r>
            <a:r>
              <a:rPr lang="es-ES" sz="2400" dirty="0" smtClean="0">
                <a:solidFill>
                  <a:srgbClr val="FFFF00"/>
                </a:solidFill>
              </a:rPr>
              <a:t>!</a:t>
            </a:r>
            <a:endParaRPr lang="en-GB" sz="2300" dirty="0">
              <a:solidFill>
                <a:srgbClr val="FFFF0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61" y="4945360"/>
            <a:ext cx="2828925" cy="161925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195736" y="3893760"/>
            <a:ext cx="2448272" cy="1224136"/>
          </a:xfrm>
          <a:prstGeom prst="wedgeEllipseCallout">
            <a:avLst>
              <a:gd name="adj1" fmla="val -52952"/>
              <a:gd name="adj2" fmla="val 65484"/>
            </a:avLst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bg1"/>
                </a:solidFill>
              </a:rPr>
              <a:t>We will win!</a:t>
            </a:r>
            <a:endParaRPr lang="en-GB" sz="2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00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55776" y="274638"/>
            <a:ext cx="5770984" cy="6250706"/>
          </a:xfrm>
        </p:spPr>
        <p:txBody>
          <a:bodyPr>
            <a:noAutofit/>
          </a:bodyPr>
          <a:lstStyle/>
          <a:p>
            <a:pPr algn="l"/>
            <a:r>
              <a:rPr lang="en-GB" sz="8000" b="1" u="sng" dirty="0" smtClean="0"/>
              <a:t>Group H: </a:t>
            </a:r>
            <a:br>
              <a:rPr lang="en-GB" sz="8000" b="1" u="sng" dirty="0" smtClean="0"/>
            </a:br>
            <a:r>
              <a:rPr lang="en-GB" sz="8000" dirty="0" smtClean="0"/>
              <a:t>Belgium</a:t>
            </a:r>
            <a:br>
              <a:rPr lang="en-GB" sz="8000" dirty="0" smtClean="0"/>
            </a:br>
            <a:r>
              <a:rPr lang="en-GB" sz="8000" dirty="0" smtClean="0"/>
              <a:t>Algeria</a:t>
            </a:r>
            <a:br>
              <a:rPr lang="en-GB" sz="8000" dirty="0" smtClean="0"/>
            </a:br>
            <a:r>
              <a:rPr lang="en-GB" sz="8000" dirty="0" smtClean="0"/>
              <a:t>Russia</a:t>
            </a:r>
            <a:br>
              <a:rPr lang="en-GB" sz="8000" dirty="0" smtClean="0"/>
            </a:br>
            <a:r>
              <a:rPr lang="en-GB" sz="8000" dirty="0" smtClean="0"/>
              <a:t>Korean Rep.</a:t>
            </a:r>
            <a:endParaRPr lang="en-GB" sz="8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1860798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99506"/>
            <a:ext cx="1860798" cy="987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94" y="4197768"/>
            <a:ext cx="1859932" cy="961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373216"/>
            <a:ext cx="1860798" cy="1084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32" y="5427649"/>
            <a:ext cx="1512168" cy="825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32" y="4077072"/>
            <a:ext cx="716999" cy="991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458" y="4077072"/>
            <a:ext cx="773272" cy="101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580" y="2924944"/>
            <a:ext cx="715836" cy="95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2919884"/>
            <a:ext cx="712663" cy="9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32" y="1772816"/>
            <a:ext cx="1332656" cy="83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4646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9130"/>
            <a:ext cx="2638425" cy="173355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1813493" y="1628800"/>
            <a:ext cx="2520280" cy="1224136"/>
          </a:xfrm>
          <a:prstGeom prst="wedgeEllipseCallout">
            <a:avLst>
              <a:gd name="adj1" fmla="val -42237"/>
              <a:gd name="adj2" fmla="val -91074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solidFill>
                  <a:srgbClr val="FFC000"/>
                </a:solidFill>
              </a:rPr>
              <a:t>Nous</a:t>
            </a:r>
            <a:r>
              <a:rPr lang="es-ES" sz="2400" dirty="0" smtClean="0">
                <a:solidFill>
                  <a:srgbClr val="FFC000"/>
                </a:solidFill>
              </a:rPr>
              <a:t> </a:t>
            </a:r>
            <a:r>
              <a:rPr lang="es-ES" sz="2400" dirty="0" err="1" smtClean="0">
                <a:solidFill>
                  <a:srgbClr val="FFC000"/>
                </a:solidFill>
              </a:rPr>
              <a:t>allons</a:t>
            </a:r>
            <a:r>
              <a:rPr lang="es-ES" sz="2400" dirty="0" smtClean="0">
                <a:solidFill>
                  <a:srgbClr val="FFC000"/>
                </a:solidFill>
              </a:rPr>
              <a:t> </a:t>
            </a:r>
            <a:r>
              <a:rPr lang="es-ES" sz="2400" dirty="0" err="1" smtClean="0">
                <a:solidFill>
                  <a:srgbClr val="FFC000"/>
                </a:solidFill>
              </a:rPr>
              <a:t>gagner</a:t>
            </a:r>
            <a:endParaRPr lang="en-GB" sz="2300" dirty="0">
              <a:solidFill>
                <a:srgbClr val="FFC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60648"/>
            <a:ext cx="2762250" cy="165735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5004048" y="1549351"/>
            <a:ext cx="2664296" cy="1224136"/>
          </a:xfrm>
          <a:prstGeom prst="wedgeEllipseCallout">
            <a:avLst>
              <a:gd name="adj1" fmla="val 31021"/>
              <a:gd name="adj2" fmla="val -101306"/>
            </a:avLst>
          </a:pr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400" dirty="0"/>
              <a:t>سننتصر!</a:t>
            </a:r>
            <a:endParaRPr lang="en-GB" sz="2300" dirty="0">
              <a:solidFill>
                <a:schemeClr val="bg1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18" y="4941168"/>
            <a:ext cx="2781300" cy="164782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195736" y="3893760"/>
            <a:ext cx="2448272" cy="1224136"/>
          </a:xfrm>
          <a:prstGeom prst="wedgeEllipseCallout">
            <a:avLst>
              <a:gd name="adj1" fmla="val -52952"/>
              <a:gd name="adj2" fmla="val 65484"/>
            </a:avLst>
          </a:prstGeom>
          <a:solidFill>
            <a:srgbClr val="C0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Мы победим!</a:t>
            </a:r>
            <a:endParaRPr lang="en-GB" sz="2300" dirty="0">
              <a:solidFill>
                <a:schemeClr val="bg1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890006"/>
            <a:ext cx="2548480" cy="169898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Oval Callout 9"/>
          <p:cNvSpPr/>
          <p:nvPr/>
        </p:nvSpPr>
        <p:spPr>
          <a:xfrm>
            <a:off x="5148064" y="3573016"/>
            <a:ext cx="2844316" cy="1073537"/>
          </a:xfrm>
          <a:prstGeom prst="wedgeEllipseCallout">
            <a:avLst>
              <a:gd name="adj1" fmla="val 12076"/>
              <a:gd name="adj2" fmla="val 90365"/>
            </a:avLst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/>
              <a:t>우리는 이길 것입니다</a:t>
            </a:r>
            <a:r>
              <a:rPr lang="en-US" altLang="ko-KR" sz="2400" dirty="0"/>
              <a:t>!</a:t>
            </a:r>
            <a:endParaRPr lang="en-GB" sz="23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14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3993"/>
            <a:ext cx="7632848" cy="58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5140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55776" y="274638"/>
            <a:ext cx="5770984" cy="6250706"/>
          </a:xfrm>
        </p:spPr>
        <p:txBody>
          <a:bodyPr>
            <a:noAutofit/>
          </a:bodyPr>
          <a:lstStyle/>
          <a:p>
            <a:pPr algn="l"/>
            <a:r>
              <a:rPr lang="en-GB" sz="8000" b="1" u="sng" dirty="0" smtClean="0"/>
              <a:t>Group A: </a:t>
            </a:r>
            <a:br>
              <a:rPr lang="en-GB" sz="8000" b="1" u="sng" dirty="0" smtClean="0"/>
            </a:br>
            <a:r>
              <a:rPr lang="en-GB" sz="8000" dirty="0" smtClean="0"/>
              <a:t>Brazil</a:t>
            </a:r>
            <a:br>
              <a:rPr lang="en-GB" sz="8000" dirty="0" smtClean="0"/>
            </a:br>
            <a:r>
              <a:rPr lang="en-GB" sz="8000" dirty="0" smtClean="0"/>
              <a:t>Croatia</a:t>
            </a:r>
            <a:br>
              <a:rPr lang="en-GB" sz="8000" dirty="0" smtClean="0"/>
            </a:br>
            <a:r>
              <a:rPr lang="en-GB" sz="8000" dirty="0" smtClean="0"/>
              <a:t>Mexico</a:t>
            </a:r>
            <a:br>
              <a:rPr lang="en-GB" sz="8000" dirty="0" smtClean="0"/>
            </a:br>
            <a:r>
              <a:rPr lang="en-GB" sz="8000" dirty="0" smtClean="0"/>
              <a:t>Cameroon</a:t>
            </a:r>
            <a:endParaRPr lang="en-GB" sz="8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1656184" cy="92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3" y="2996952"/>
            <a:ext cx="1685921" cy="94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62183"/>
            <a:ext cx="1686628" cy="927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517231"/>
            <a:ext cx="1686628" cy="9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445224"/>
            <a:ext cx="1440160" cy="975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5" y="4156678"/>
            <a:ext cx="1440160" cy="90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426" y="2924942"/>
            <a:ext cx="1466038" cy="936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242" y="1694914"/>
            <a:ext cx="1742285" cy="871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63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4835"/>
            <a:ext cx="2466975" cy="184785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2483768" y="620688"/>
            <a:ext cx="2520280" cy="1224136"/>
          </a:xfrm>
          <a:prstGeom prst="wedgeEllipseCallout">
            <a:avLst>
              <a:gd name="adj1" fmla="val -90447"/>
              <a:gd name="adj2" fmla="val -4093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00" dirty="0" err="1" smtClean="0">
                <a:solidFill>
                  <a:schemeClr val="accent3">
                    <a:lumMod val="75000"/>
                  </a:schemeClr>
                </a:solidFill>
              </a:rPr>
              <a:t>Venceremos</a:t>
            </a:r>
            <a:r>
              <a:rPr lang="en-GB" sz="2300" dirty="0" smtClean="0">
                <a:solidFill>
                  <a:schemeClr val="accent3">
                    <a:lumMod val="75000"/>
                  </a:schemeClr>
                </a:solidFill>
              </a:rPr>
              <a:t>!</a:t>
            </a:r>
            <a:endParaRPr lang="en-GB" sz="23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96" y="2804752"/>
            <a:ext cx="1708212" cy="28479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627784" y="3429000"/>
            <a:ext cx="2520280" cy="1224136"/>
          </a:xfrm>
          <a:prstGeom prst="wedgeEllipseCallout">
            <a:avLst>
              <a:gd name="adj1" fmla="val -84482"/>
              <a:gd name="adj2" fmla="val -5219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>
                <a:solidFill>
                  <a:srgbClr val="FF0000"/>
                </a:solidFill>
              </a:rPr>
              <a:t>Mi ćemo pobijediti!</a:t>
            </a:r>
            <a:endParaRPr lang="en-GB" sz="2300" dirty="0">
              <a:solidFill>
                <a:srgbClr val="FF0000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941168"/>
            <a:ext cx="2847975" cy="160972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6732240" y="5157192"/>
            <a:ext cx="2160240" cy="1224136"/>
          </a:xfrm>
          <a:prstGeom prst="wedgeEllipseCallout">
            <a:avLst>
              <a:gd name="adj1" fmla="val -84979"/>
              <a:gd name="adj2" fmla="val -8191"/>
            </a:avLst>
          </a:prstGeom>
          <a:solidFill>
            <a:srgbClr val="008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¡Vamos </a:t>
            </a:r>
            <a:r>
              <a:rPr lang="es-ES" sz="2400" dirty="0"/>
              <a:t>a </a:t>
            </a:r>
            <a:r>
              <a:rPr lang="es-ES" sz="2400" dirty="0" smtClean="0"/>
              <a:t>ganar!</a:t>
            </a:r>
            <a:endParaRPr lang="en-GB" sz="2300" dirty="0">
              <a:solidFill>
                <a:srgbClr val="FF0000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522"/>
            <a:ext cx="2434982" cy="151757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Oval Callout 9"/>
          <p:cNvSpPr/>
          <p:nvPr/>
        </p:nvSpPr>
        <p:spPr>
          <a:xfrm>
            <a:off x="4067944" y="1844824"/>
            <a:ext cx="2520280" cy="1224136"/>
          </a:xfrm>
          <a:prstGeom prst="wedgeEllipseCallout">
            <a:avLst>
              <a:gd name="adj1" fmla="val 78537"/>
              <a:gd name="adj2" fmla="val -95167"/>
            </a:avLst>
          </a:pr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rgbClr val="FFFF00"/>
                </a:solidFill>
              </a:rPr>
              <a:t>Nous allons gagner!</a:t>
            </a:r>
            <a:endParaRPr lang="en-GB" sz="23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47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55776" y="274638"/>
            <a:ext cx="5770984" cy="6250706"/>
          </a:xfrm>
        </p:spPr>
        <p:txBody>
          <a:bodyPr>
            <a:noAutofit/>
          </a:bodyPr>
          <a:lstStyle/>
          <a:p>
            <a:pPr algn="l"/>
            <a:r>
              <a:rPr lang="en-GB" sz="8000" b="1" u="sng" dirty="0" smtClean="0"/>
              <a:t>Group B: </a:t>
            </a:r>
            <a:br>
              <a:rPr lang="en-GB" sz="8000" b="1" u="sng" dirty="0" smtClean="0"/>
            </a:br>
            <a:r>
              <a:rPr lang="en-GB" sz="8000" dirty="0" smtClean="0"/>
              <a:t>Spain</a:t>
            </a:r>
            <a:br>
              <a:rPr lang="en-GB" sz="8000" dirty="0" smtClean="0"/>
            </a:br>
            <a:r>
              <a:rPr lang="en-GB" sz="7200" dirty="0" smtClean="0"/>
              <a:t>Netherlands</a:t>
            </a:r>
            <a:r>
              <a:rPr lang="en-GB" sz="8000" dirty="0" smtClean="0"/>
              <a:t/>
            </a:r>
            <a:br>
              <a:rPr lang="en-GB" sz="8000" dirty="0" smtClean="0"/>
            </a:br>
            <a:r>
              <a:rPr lang="en-GB" sz="8000" dirty="0" smtClean="0"/>
              <a:t>Chile</a:t>
            </a:r>
            <a:br>
              <a:rPr lang="en-GB" sz="8000" dirty="0" smtClean="0"/>
            </a:br>
            <a:r>
              <a:rPr lang="en-GB" sz="8000" dirty="0" smtClean="0"/>
              <a:t>Australia</a:t>
            </a:r>
            <a:endParaRPr lang="en-GB" sz="8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772816"/>
            <a:ext cx="1395412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050380"/>
            <a:ext cx="1619903" cy="88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974" y="4154332"/>
            <a:ext cx="1485522" cy="894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974" y="5301208"/>
            <a:ext cx="1423649" cy="93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01208"/>
            <a:ext cx="1640582" cy="102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29" y="4095739"/>
            <a:ext cx="1654889" cy="92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29" y="2891974"/>
            <a:ext cx="1654889" cy="945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15259"/>
            <a:ext cx="1640582" cy="993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980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105" y="449610"/>
            <a:ext cx="2619375" cy="17430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5004048" y="1549351"/>
            <a:ext cx="2160240" cy="1224136"/>
          </a:xfrm>
          <a:prstGeom prst="wedgeEllipseCallout">
            <a:avLst>
              <a:gd name="adj1" fmla="val 44327"/>
              <a:gd name="adj2" fmla="val -82888"/>
            </a:avLst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>
                <a:solidFill>
                  <a:srgbClr val="FFC000"/>
                </a:solidFill>
              </a:rPr>
              <a:t>¡Vamos </a:t>
            </a:r>
            <a:r>
              <a:rPr lang="es-ES" sz="2400" dirty="0">
                <a:solidFill>
                  <a:srgbClr val="FFC000"/>
                </a:solidFill>
              </a:rPr>
              <a:t>a </a:t>
            </a:r>
            <a:r>
              <a:rPr lang="es-ES" sz="2400" dirty="0" smtClean="0">
                <a:solidFill>
                  <a:srgbClr val="FFC000"/>
                </a:solidFill>
              </a:rPr>
              <a:t>ganar!</a:t>
            </a:r>
            <a:endParaRPr lang="en-GB" sz="2300" dirty="0">
              <a:solidFill>
                <a:srgbClr val="FFC00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573016"/>
            <a:ext cx="1743075" cy="26193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Oval Callout 9"/>
          <p:cNvSpPr/>
          <p:nvPr/>
        </p:nvSpPr>
        <p:spPr>
          <a:xfrm>
            <a:off x="4211960" y="4933482"/>
            <a:ext cx="2520280" cy="1224136"/>
          </a:xfrm>
          <a:prstGeom prst="wedgeEllipseCallout">
            <a:avLst>
              <a:gd name="adj1" fmla="val 79034"/>
              <a:gd name="adj2" fmla="val -109493"/>
            </a:avLst>
          </a:prstGeom>
          <a:solidFill>
            <a:srgbClr val="FF9933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 dirty="0">
                <a:solidFill>
                  <a:srgbClr val="FF0000"/>
                </a:solidFill>
              </a:rPr>
              <a:t>We zullen winnen!</a:t>
            </a:r>
            <a:endParaRPr lang="en-GB" sz="2300" dirty="0">
              <a:solidFill>
                <a:srgbClr val="FF00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64487"/>
            <a:ext cx="2590800" cy="176212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627784" y="3640503"/>
            <a:ext cx="2520280" cy="1224136"/>
          </a:xfrm>
          <a:prstGeom prst="wedgeEllipseCallout">
            <a:avLst>
              <a:gd name="adj1" fmla="val -78021"/>
              <a:gd name="adj2" fmla="val 6753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solidFill>
                  <a:srgbClr val="FF0000"/>
                </a:solidFill>
              </a:rPr>
              <a:t>Vamos a ganar!</a:t>
            </a:r>
            <a:endParaRPr lang="en-GB" sz="2300" dirty="0">
              <a:solidFill>
                <a:srgbClr val="FF0000"/>
              </a:solidFill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195" y="257993"/>
            <a:ext cx="2430557" cy="168113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161423" y="1327061"/>
            <a:ext cx="2520280" cy="1224136"/>
          </a:xfrm>
          <a:prstGeom prst="wedgeEllipseCallout">
            <a:avLst>
              <a:gd name="adj1" fmla="val 61638"/>
              <a:gd name="adj2" fmla="val -89028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00" dirty="0" smtClean="0">
                <a:solidFill>
                  <a:srgbClr val="0070C0"/>
                </a:solidFill>
              </a:rPr>
              <a:t>We will win!</a:t>
            </a:r>
            <a:endParaRPr lang="en-GB" sz="23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0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55776" y="274638"/>
            <a:ext cx="5770984" cy="6250706"/>
          </a:xfrm>
        </p:spPr>
        <p:txBody>
          <a:bodyPr>
            <a:noAutofit/>
          </a:bodyPr>
          <a:lstStyle/>
          <a:p>
            <a:pPr algn="l"/>
            <a:r>
              <a:rPr lang="en-GB" sz="8000" b="1" u="sng" dirty="0" smtClean="0"/>
              <a:t>Group C: </a:t>
            </a:r>
            <a:br>
              <a:rPr lang="en-GB" sz="8000" b="1" u="sng" dirty="0" smtClean="0"/>
            </a:br>
            <a:r>
              <a:rPr lang="en-GB" sz="8000" dirty="0" smtClean="0"/>
              <a:t>Colombia</a:t>
            </a:r>
            <a:br>
              <a:rPr lang="en-GB" sz="8000" dirty="0" smtClean="0"/>
            </a:br>
            <a:r>
              <a:rPr lang="en-GB" sz="8000" dirty="0" smtClean="0"/>
              <a:t>Greece</a:t>
            </a:r>
            <a:br>
              <a:rPr lang="en-GB" sz="8000" dirty="0" smtClean="0"/>
            </a:br>
            <a:r>
              <a:rPr lang="en-GB" sz="6600" dirty="0" smtClean="0"/>
              <a:t>Côte d’Ivoire</a:t>
            </a:r>
            <a:r>
              <a:rPr lang="en-GB" sz="8000" dirty="0" smtClean="0"/>
              <a:t/>
            </a:r>
            <a:br>
              <a:rPr lang="en-GB" sz="8000" dirty="0" smtClean="0"/>
            </a:br>
            <a:r>
              <a:rPr lang="en-GB" sz="8000" dirty="0" smtClean="0"/>
              <a:t>Japan</a:t>
            </a:r>
            <a:endParaRPr lang="en-GB" sz="8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1644774" cy="921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24944"/>
            <a:ext cx="1644774" cy="94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4149080"/>
            <a:ext cx="1572766" cy="880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5445224"/>
            <a:ext cx="1531618" cy="857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159" y="5445224"/>
            <a:ext cx="1628335" cy="867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715" y="4181648"/>
            <a:ext cx="1357773" cy="903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159" y="2875814"/>
            <a:ext cx="1700345" cy="9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320" y="1772816"/>
            <a:ext cx="172819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694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30529"/>
            <a:ext cx="2286000" cy="19716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1983371" y="3356992"/>
            <a:ext cx="2520280" cy="1224136"/>
          </a:xfrm>
          <a:prstGeom prst="wedgeEllipseCallout">
            <a:avLst>
              <a:gd name="adj1" fmla="val -55656"/>
              <a:gd name="adj2" fmla="val 95158"/>
            </a:avLst>
          </a:prstGeom>
          <a:solidFill>
            <a:srgbClr val="FF66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solidFill>
                  <a:srgbClr val="008000"/>
                </a:solidFill>
              </a:rPr>
              <a:t>Nous</a:t>
            </a:r>
            <a:r>
              <a:rPr lang="es-ES" sz="2400" dirty="0" smtClean="0">
                <a:solidFill>
                  <a:srgbClr val="008000"/>
                </a:solidFill>
              </a:rPr>
              <a:t> </a:t>
            </a:r>
            <a:r>
              <a:rPr lang="es-ES" sz="2400" dirty="0" err="1" smtClean="0">
                <a:solidFill>
                  <a:srgbClr val="008000"/>
                </a:solidFill>
              </a:rPr>
              <a:t>allons</a:t>
            </a:r>
            <a:r>
              <a:rPr lang="es-ES" sz="2400" dirty="0" smtClean="0">
                <a:solidFill>
                  <a:srgbClr val="008000"/>
                </a:solidFill>
              </a:rPr>
              <a:t> </a:t>
            </a:r>
            <a:r>
              <a:rPr lang="es-ES" sz="2400" dirty="0" err="1" smtClean="0">
                <a:solidFill>
                  <a:srgbClr val="008000"/>
                </a:solidFill>
              </a:rPr>
              <a:t>gagner</a:t>
            </a:r>
            <a:r>
              <a:rPr lang="es-ES" sz="2400" dirty="0" smtClean="0">
                <a:solidFill>
                  <a:srgbClr val="008000"/>
                </a:solidFill>
              </a:rPr>
              <a:t>!</a:t>
            </a:r>
            <a:endParaRPr lang="en-GB" sz="2300" dirty="0">
              <a:solidFill>
                <a:srgbClr val="008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8929"/>
            <a:ext cx="2847975" cy="16002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5004048" y="1549351"/>
            <a:ext cx="2160240" cy="1224136"/>
          </a:xfrm>
          <a:prstGeom prst="wedgeEllipseCallout">
            <a:avLst>
              <a:gd name="adj1" fmla="val 44327"/>
              <a:gd name="adj2" fmla="val -82888"/>
            </a:avLst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>
                <a:solidFill>
                  <a:srgbClr val="002060"/>
                </a:solidFill>
              </a:rPr>
              <a:t>¡Vamos </a:t>
            </a:r>
            <a:r>
              <a:rPr lang="es-ES" sz="2400" dirty="0">
                <a:solidFill>
                  <a:srgbClr val="002060"/>
                </a:solidFill>
              </a:rPr>
              <a:t>a </a:t>
            </a:r>
            <a:r>
              <a:rPr lang="es-ES" sz="2400" dirty="0" smtClean="0">
                <a:solidFill>
                  <a:srgbClr val="002060"/>
                </a:solidFill>
              </a:rPr>
              <a:t>ganar!</a:t>
            </a:r>
            <a:endParaRPr lang="en-GB" sz="2300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3480"/>
            <a:ext cx="2847975" cy="16002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1813493" y="1628800"/>
            <a:ext cx="2520280" cy="1224136"/>
          </a:xfrm>
          <a:prstGeom prst="wedgeEllipseCallout">
            <a:avLst>
              <a:gd name="adj1" fmla="val -42237"/>
              <a:gd name="adj2" fmla="val -91074"/>
            </a:avLst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dirty="0"/>
              <a:t>Θα νικήσουμε!</a:t>
            </a:r>
            <a:endParaRPr lang="en-GB" sz="2300" dirty="0">
              <a:solidFill>
                <a:srgbClr val="0070C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030" y="4738641"/>
            <a:ext cx="2762250" cy="1657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Callout 9"/>
          <p:cNvSpPr/>
          <p:nvPr/>
        </p:nvSpPr>
        <p:spPr>
          <a:xfrm>
            <a:off x="5472100" y="3356991"/>
            <a:ext cx="2844316" cy="1073537"/>
          </a:xfrm>
          <a:prstGeom prst="wedgeEllipseCallout">
            <a:avLst>
              <a:gd name="adj1" fmla="val 13838"/>
              <a:gd name="adj2" fmla="val 119535"/>
            </a:avLst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rgbClr val="00FF00"/>
                </a:solidFill>
              </a:rPr>
              <a:t>我々は勝つ！</a:t>
            </a:r>
            <a:endParaRPr lang="en-GB" sz="2300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92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55776" y="274638"/>
            <a:ext cx="5770984" cy="6250706"/>
          </a:xfrm>
        </p:spPr>
        <p:txBody>
          <a:bodyPr>
            <a:noAutofit/>
          </a:bodyPr>
          <a:lstStyle/>
          <a:p>
            <a:pPr algn="l"/>
            <a:r>
              <a:rPr lang="en-GB" sz="8000" b="1" u="sng" dirty="0" smtClean="0"/>
              <a:t>Group D: </a:t>
            </a:r>
            <a:br>
              <a:rPr lang="en-GB" sz="8000" b="1" u="sng" dirty="0" smtClean="0"/>
            </a:br>
            <a:r>
              <a:rPr lang="en-GB" sz="8000" dirty="0" smtClean="0"/>
              <a:t>Uruguay</a:t>
            </a:r>
            <a:br>
              <a:rPr lang="en-GB" sz="8000" dirty="0" smtClean="0"/>
            </a:br>
            <a:r>
              <a:rPr lang="en-GB" sz="8000" dirty="0" smtClean="0"/>
              <a:t>Costa Rica</a:t>
            </a:r>
            <a:br>
              <a:rPr lang="en-GB" sz="8000" dirty="0" smtClean="0"/>
            </a:br>
            <a:r>
              <a:rPr lang="en-GB" sz="8000" dirty="0" smtClean="0"/>
              <a:t>England</a:t>
            </a:r>
            <a:br>
              <a:rPr lang="en-GB" sz="8000" dirty="0" smtClean="0"/>
            </a:br>
            <a:r>
              <a:rPr lang="en-GB" sz="8000" dirty="0" smtClean="0"/>
              <a:t>Italy</a:t>
            </a:r>
            <a:endParaRPr lang="en-GB" sz="8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49591"/>
            <a:ext cx="1584176" cy="987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24944"/>
            <a:ext cx="1588196" cy="88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88" y="4149080"/>
            <a:ext cx="1534752" cy="859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96" y="5373216"/>
            <a:ext cx="1458724" cy="819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819" y="5396471"/>
            <a:ext cx="1774669" cy="91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69857"/>
            <a:ext cx="1774669" cy="88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819" y="2941478"/>
            <a:ext cx="798388" cy="88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924944"/>
            <a:ext cx="795573" cy="88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819" y="1625241"/>
            <a:ext cx="1342621" cy="90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908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38307"/>
            <a:ext cx="2762250" cy="165735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1813493" y="1628800"/>
            <a:ext cx="2520280" cy="1224136"/>
          </a:xfrm>
          <a:prstGeom prst="wedgeEllipseCallout">
            <a:avLst>
              <a:gd name="adj1" fmla="val -42237"/>
              <a:gd name="adj2" fmla="val -91074"/>
            </a:avLst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solidFill>
                  <a:schemeClr val="bg1"/>
                </a:solidFill>
              </a:rPr>
              <a:t>¡Vamos a ganar!</a:t>
            </a:r>
            <a:endParaRPr lang="en-GB" sz="2300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988" y="425798"/>
            <a:ext cx="2847975" cy="160972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5004048" y="1549351"/>
            <a:ext cx="2160240" cy="1224136"/>
          </a:xfrm>
          <a:prstGeom prst="wedgeEllipseCallout">
            <a:avLst>
              <a:gd name="adj1" fmla="val 44327"/>
              <a:gd name="adj2" fmla="val -82888"/>
            </a:avLst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>
                <a:solidFill>
                  <a:schemeClr val="bg1"/>
                </a:solidFill>
              </a:rPr>
              <a:t>¡Vamos </a:t>
            </a:r>
            <a:r>
              <a:rPr lang="es-ES" sz="2400" dirty="0">
                <a:solidFill>
                  <a:schemeClr val="bg1"/>
                </a:solidFill>
              </a:rPr>
              <a:t>a </a:t>
            </a:r>
            <a:r>
              <a:rPr lang="es-ES" sz="2400" dirty="0" smtClean="0">
                <a:solidFill>
                  <a:schemeClr val="bg1"/>
                </a:solidFill>
              </a:rPr>
              <a:t>ganar!</a:t>
            </a:r>
            <a:endParaRPr lang="en-GB" sz="2300" dirty="0">
              <a:solidFill>
                <a:schemeClr val="bg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15" y="4293097"/>
            <a:ext cx="2350592" cy="235059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1983371" y="3356992"/>
            <a:ext cx="2520280" cy="1224136"/>
          </a:xfrm>
          <a:prstGeom prst="wedgeEllipseCallout">
            <a:avLst>
              <a:gd name="adj1" fmla="val -60626"/>
              <a:gd name="adj2" fmla="val 603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solidFill>
                  <a:srgbClr val="FF0000"/>
                </a:solidFill>
              </a:rPr>
              <a:t>We</a:t>
            </a:r>
            <a:r>
              <a:rPr lang="es-ES" sz="2400" dirty="0" smtClean="0">
                <a:solidFill>
                  <a:srgbClr val="FF0000"/>
                </a:solidFill>
              </a:rPr>
              <a:t> </a:t>
            </a:r>
            <a:r>
              <a:rPr lang="es-ES" sz="2400" dirty="0" err="1" smtClean="0">
                <a:solidFill>
                  <a:srgbClr val="FF0000"/>
                </a:solidFill>
              </a:rPr>
              <a:t>will</a:t>
            </a:r>
            <a:r>
              <a:rPr lang="es-ES" sz="2400" dirty="0" smtClean="0">
                <a:solidFill>
                  <a:srgbClr val="FF0000"/>
                </a:solidFill>
              </a:rPr>
              <a:t> </a:t>
            </a:r>
            <a:r>
              <a:rPr lang="es-ES" sz="2400" dirty="0" err="1" smtClean="0">
                <a:solidFill>
                  <a:srgbClr val="FF0000"/>
                </a:solidFill>
              </a:rPr>
              <a:t>win</a:t>
            </a:r>
            <a:r>
              <a:rPr lang="es-ES" sz="2400" dirty="0" smtClean="0">
                <a:solidFill>
                  <a:srgbClr val="FF0000"/>
                </a:solidFill>
              </a:rPr>
              <a:t>!</a:t>
            </a:r>
            <a:endParaRPr lang="en-GB" sz="2300" dirty="0">
              <a:solidFill>
                <a:srgbClr val="FF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869160"/>
            <a:ext cx="2857500" cy="16002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Oval Callout 9"/>
          <p:cNvSpPr/>
          <p:nvPr/>
        </p:nvSpPr>
        <p:spPr>
          <a:xfrm>
            <a:off x="5016108" y="3432291"/>
            <a:ext cx="2844316" cy="1073537"/>
          </a:xfrm>
          <a:prstGeom prst="wedgeEllipseCallout">
            <a:avLst>
              <a:gd name="adj1" fmla="val 19563"/>
              <a:gd name="adj2" fmla="val 114868"/>
            </a:avLst>
          </a:prstGeom>
          <a:solidFill>
            <a:srgbClr val="0070C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rgbClr val="C00000"/>
                </a:solidFill>
              </a:rPr>
              <a:t>Vinceremo!</a:t>
            </a:r>
            <a:endParaRPr lang="en-GB" sz="23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8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153</Words>
  <Application>Microsoft Office PowerPoint</Application>
  <PresentationFormat>On-screen Show (4:3)</PresentationFormat>
  <Paragraphs>40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Office Theme</vt:lpstr>
      <vt:lpstr>1_Office Theme</vt:lpstr>
      <vt:lpstr>PowerPoint Presentation</vt:lpstr>
      <vt:lpstr>Group A:  Brazil Croatia Mexico Cameroon</vt:lpstr>
      <vt:lpstr>PowerPoint Presentation</vt:lpstr>
      <vt:lpstr>Group B:  Spain Netherlands Chile Australia</vt:lpstr>
      <vt:lpstr>PowerPoint Presentation</vt:lpstr>
      <vt:lpstr>Group C:  Colombia Greece Côte d’Ivoire Japan</vt:lpstr>
      <vt:lpstr>PowerPoint Presentation</vt:lpstr>
      <vt:lpstr>Group D:  Uruguay Costa Rica England Italy</vt:lpstr>
      <vt:lpstr>PowerPoint Presentation</vt:lpstr>
      <vt:lpstr>Group E:  Switzerland Ecuador France Honduras</vt:lpstr>
      <vt:lpstr>PowerPoint Presentation</vt:lpstr>
      <vt:lpstr>Group F:  Argentina Bosnia &amp; Herzegovina Iran Nigeria</vt:lpstr>
      <vt:lpstr>PowerPoint Presentation</vt:lpstr>
      <vt:lpstr>Group G:  Germany Portugal Ghana USA</vt:lpstr>
      <vt:lpstr>PowerPoint Presentation</vt:lpstr>
      <vt:lpstr>Group H:  Belgium Algeria Russia Korean Rep.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 A:  Brazil Croatia Mexico Cameroon</dc:title>
  <dc:creator>Eleanor Abrahams</dc:creator>
  <cp:lastModifiedBy>Clare</cp:lastModifiedBy>
  <cp:revision>31</cp:revision>
  <dcterms:created xsi:type="dcterms:W3CDTF">2014-05-15T08:54:19Z</dcterms:created>
  <dcterms:modified xsi:type="dcterms:W3CDTF">2014-05-27T12:25:06Z</dcterms:modified>
</cp:coreProperties>
</file>